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7"/>
  </p:notesMasterIdLst>
  <p:sldIdLst>
    <p:sldId id="323" r:id="rId2"/>
    <p:sldId id="257" r:id="rId3"/>
    <p:sldId id="261" r:id="rId4"/>
    <p:sldId id="324" r:id="rId5"/>
    <p:sldId id="258" r:id="rId6"/>
    <p:sldId id="259" r:id="rId7"/>
    <p:sldId id="260" r:id="rId8"/>
    <p:sldId id="263" r:id="rId9"/>
    <p:sldId id="265" r:id="rId10"/>
    <p:sldId id="266" r:id="rId11"/>
    <p:sldId id="272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77" r:id="rId21"/>
    <p:sldId id="280" r:id="rId22"/>
    <p:sldId id="283" r:id="rId23"/>
    <p:sldId id="278" r:id="rId24"/>
    <p:sldId id="279" r:id="rId25"/>
    <p:sldId id="281" r:id="rId26"/>
    <p:sldId id="318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3" r:id="rId37"/>
    <p:sldId id="292" r:id="rId38"/>
    <p:sldId id="326" r:id="rId39"/>
    <p:sldId id="294" r:id="rId40"/>
    <p:sldId id="295" r:id="rId41"/>
    <p:sldId id="296" r:id="rId42"/>
    <p:sldId id="297" r:id="rId43"/>
    <p:sldId id="298" r:id="rId44"/>
    <p:sldId id="300" r:id="rId45"/>
    <p:sldId id="299" r:id="rId46"/>
    <p:sldId id="301" r:id="rId47"/>
    <p:sldId id="302" r:id="rId48"/>
    <p:sldId id="303" r:id="rId49"/>
    <p:sldId id="310" r:id="rId50"/>
    <p:sldId id="306" r:id="rId51"/>
    <p:sldId id="307" r:id="rId52"/>
    <p:sldId id="308" r:id="rId53"/>
    <p:sldId id="309" r:id="rId54"/>
    <p:sldId id="304" r:id="rId55"/>
    <p:sldId id="317" r:id="rId56"/>
    <p:sldId id="311" r:id="rId57"/>
    <p:sldId id="312" r:id="rId58"/>
    <p:sldId id="313" r:id="rId59"/>
    <p:sldId id="314" r:id="rId60"/>
    <p:sldId id="315" r:id="rId61"/>
    <p:sldId id="316" r:id="rId62"/>
    <p:sldId id="319" r:id="rId63"/>
    <p:sldId id="320" r:id="rId64"/>
    <p:sldId id="322" r:id="rId65"/>
    <p:sldId id="321" r:id="rId6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eri" initials="C" lastIdx="4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5-19T20:42:39.825" idx="9">
    <p:pos x="3925" y="2460"/>
    <p:text>O Por que é usado em 3 casos? Você só citou 2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5-19T20:56:14.771" idx="24">
    <p:pos x="4962" y="1284"/>
    <p:text>Seia melhor escrever a frase substituindo com os sinônimos. Ficou confuso
Vi depois que a resposta está no próximo slide. Talvez fosse melhor eliminar este salide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5-20T15:38:06.834" idx="36">
    <p:pos x="3744" y="1687"/>
    <p:text>Nesta frase não seria onde?
Fiquei na dúvida. O verbo não é de movimento, logo deveria se usado o onde.
Mas se substituirmos por no qual, há uma exigência de preposição, logo seria aonde.
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5-20T15:42:15.010" idx="39">
    <p:pos x="4526" y="3629"/>
    <p:text>vírgula</p:text>
  </p:cm>
  <p:cm authorId="0" dt="2017-05-20T15:42:28.714" idx="40">
    <p:pos x="4929" y="3629"/>
    <p:text>vírgula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60C2D6-867C-4709-ACC9-22303C14EA6A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EC10C-94B1-4202-B75E-C8DD9DF3C7E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677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EC10C-94B1-4202-B75E-C8DD9DF3C7ED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292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EC10C-94B1-4202-B75E-C8DD9DF3C7ED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8118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EC10C-94B1-4202-B75E-C8DD9DF3C7ED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933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EC10C-94B1-4202-B75E-C8DD9DF3C7ED}" type="slidenum">
              <a:rPr lang="pt-BR" smtClean="0"/>
              <a:pPr/>
              <a:t>50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1702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3BB9-1E93-4FCB-A898-2B451DCDBC54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65551B4-F6BD-464B-A8C8-867659491E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3BB9-1E93-4FCB-A898-2B451DCDBC54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51B4-F6BD-464B-A8C8-867659491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65551B4-F6BD-464B-A8C8-867659491E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3BB9-1E93-4FCB-A898-2B451DCDBC54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3BB9-1E93-4FCB-A898-2B451DCDBC54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65551B4-F6BD-464B-A8C8-867659491E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3BB9-1E93-4FCB-A898-2B451DCDBC54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65551B4-F6BD-464B-A8C8-867659491E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29D3BB9-1E93-4FCB-A898-2B451DCDBC54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551B4-F6BD-464B-A8C8-867659491E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3BB9-1E93-4FCB-A898-2B451DCDBC54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65551B4-F6BD-464B-A8C8-867659491E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3BB9-1E93-4FCB-A898-2B451DCDBC54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65551B4-F6BD-464B-A8C8-867659491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3BB9-1E93-4FCB-A898-2B451DCDBC54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65551B4-F6BD-464B-A8C8-867659491E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65551B4-F6BD-464B-A8C8-867659491E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D3BB9-1E93-4FCB-A898-2B451DCDBC54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65551B4-F6BD-464B-A8C8-867659491E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29D3BB9-1E93-4FCB-A898-2B451DCDBC54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29D3BB9-1E93-4FCB-A898-2B451DCDBC54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65551B4-F6BD-464B-A8C8-867659491E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wmf"/><Relationship Id="rId4" Type="http://schemas.openxmlformats.org/officeDocument/2006/relationships/image" Target="../media/image29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comments" Target="../comments/comment3.xml"/><Relationship Id="rId5" Type="http://schemas.openxmlformats.org/officeDocument/2006/relationships/image" Target="../media/image7.wmf"/><Relationship Id="rId4" Type="http://schemas.openxmlformats.org/officeDocument/2006/relationships/image" Target="../media/image31.wmf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7.xml"/><Relationship Id="rId6" Type="http://schemas.openxmlformats.org/officeDocument/2006/relationships/comments" Target="../comments/comment4.xml"/><Relationship Id="rId5" Type="http://schemas.openxmlformats.org/officeDocument/2006/relationships/image" Target="../media/image35.gif"/><Relationship Id="rId4" Type="http://schemas.openxmlformats.org/officeDocument/2006/relationships/image" Target="../media/image34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181104"/>
          </a:xfrm>
        </p:spPr>
        <p:txBody>
          <a:bodyPr/>
          <a:lstStyle/>
          <a:p>
            <a:r>
              <a:rPr lang="pt-BR" dirty="0" smtClean="0"/>
              <a:t>A Língua Portuguesa e algumas das suas artimanhas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EM BOM PORTUGUÊS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3428992" y="4429132"/>
            <a:ext cx="5143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Neste Bloco:</a:t>
            </a:r>
          </a:p>
          <a:p>
            <a:r>
              <a:rPr lang="pt-BR" dirty="0" smtClean="0"/>
              <a:t>1 – E os PORQUÊS ? Fique por dentro!</a:t>
            </a:r>
          </a:p>
          <a:p>
            <a:r>
              <a:rPr lang="pt-BR" dirty="0" smtClean="0"/>
              <a:t>2 –HOMÔNIMOS às vezes confundem a gente.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685800" y="381000"/>
            <a:ext cx="4267200" cy="10668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990600" y="714356"/>
            <a:ext cx="4724408" cy="523894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18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EIS O </a:t>
            </a:r>
            <a:r>
              <a:rPr lang="pt-BR" sz="18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2º PORQUE</a:t>
            </a:r>
            <a:r>
              <a:rPr lang="pt-BR" sz="18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pt-BR" sz="18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t-BR" sz="18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ESTE JUNTO E SEM ACENTO</a:t>
            </a:r>
            <a:r>
              <a:rPr lang="pt-BR" sz="1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.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500034" y="1857364"/>
            <a:ext cx="8382000" cy="4090982"/>
            <a:chOff x="152400" y="1828800"/>
            <a:chExt cx="8382000" cy="4090982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066800" y="1828800"/>
              <a:ext cx="465776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6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Chegue mais perto:</a:t>
              </a:r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609600" y="1981200"/>
              <a:ext cx="304800" cy="1676400"/>
            </a:xfrm>
            <a:prstGeom prst="curvedRightArrow">
              <a:avLst>
                <a:gd name="adj1" fmla="val 110000"/>
                <a:gd name="adj2" fmla="val 220000"/>
                <a:gd name="adj3" fmla="val 33333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F00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143000" y="3048000"/>
              <a:ext cx="15240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4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Observe as frases</a:t>
              </a:r>
              <a:r>
                <a:rPr lang="pt-BR" sz="1400" b="1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: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2743200" y="2819400"/>
              <a:ext cx="2667000" cy="52322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400" b="1" dirty="0">
                  <a:solidFill>
                    <a:srgbClr val="FF0066"/>
                  </a:solidFill>
                </a:rPr>
                <a:t>Passei por aqui porque o caminho é mais curto</a:t>
              </a:r>
              <a:r>
                <a:rPr lang="pt-BR" sz="1400" dirty="0">
                  <a:solidFill>
                    <a:srgbClr val="FF0066"/>
                  </a:solidFill>
                </a:rPr>
                <a:t>.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5943600" y="2819400"/>
              <a:ext cx="2590800" cy="52322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400" b="1" dirty="0">
                  <a:solidFill>
                    <a:srgbClr val="FF0066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Passei porque é melhor chegar mais depressa</a:t>
              </a:r>
              <a:r>
                <a:rPr lang="pt-BR" sz="14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..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52400" y="5105400"/>
              <a:ext cx="2819400" cy="630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4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Veja agora o valor</a:t>
              </a:r>
            </a:p>
            <a:p>
              <a:pPr>
                <a:spcBef>
                  <a:spcPct val="50000"/>
                </a:spcBef>
              </a:pPr>
              <a:r>
                <a:rPr lang="pt-BR" sz="1400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significativo de cada porque.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509986" y="4543444"/>
              <a:ext cx="1643074" cy="12858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Introduz</a:t>
              </a:r>
            </a:p>
            <a:p>
              <a:pPr algn="ctr"/>
              <a:r>
                <a:rPr lang="pt-BR" sz="1400" b="1" dirty="0">
                  <a:solidFill>
                    <a:schemeClr val="bg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uma causa</a:t>
              </a:r>
              <a:r>
                <a:rPr lang="pt-BR" sz="1400" b="1" dirty="0">
                  <a:solidFill>
                    <a:schemeClr val="bg2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.</a:t>
              </a: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3795738" y="3543312"/>
              <a:ext cx="762000" cy="838200"/>
            </a:xfrm>
            <a:prstGeom prst="upDownArrow">
              <a:avLst>
                <a:gd name="adj1" fmla="val 50000"/>
                <a:gd name="adj2" fmla="val 22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6939010" y="3471874"/>
              <a:ext cx="762000" cy="838200"/>
            </a:xfrm>
            <a:prstGeom prst="upDownArrow">
              <a:avLst>
                <a:gd name="adj1" fmla="val 50000"/>
                <a:gd name="adj2" fmla="val 22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6296068" y="4614882"/>
              <a:ext cx="1838380" cy="13049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Introduz uma</a:t>
              </a:r>
            </a:p>
            <a:p>
              <a:pPr algn="ctr"/>
              <a:r>
                <a:rPr lang="pt-BR" sz="1400" b="1" dirty="0">
                  <a:solidFill>
                    <a:schemeClr val="bg1"/>
                  </a:solidFill>
                </a:rPr>
                <a:t> explicação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533400" y="228600"/>
            <a:ext cx="8320094" cy="5872178"/>
            <a:chOff x="533400" y="228600"/>
            <a:chExt cx="8320094" cy="5872178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3400" y="1066800"/>
              <a:ext cx="5257800" cy="3695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" name="AutoShape 3"/>
            <p:cNvSpPr>
              <a:spLocks noChangeArrowheads="1"/>
            </p:cNvSpPr>
            <p:nvPr/>
          </p:nvSpPr>
          <p:spPr bwMode="auto">
            <a:xfrm>
              <a:off x="3048000" y="228600"/>
              <a:ext cx="2209800" cy="1066800"/>
            </a:xfrm>
            <a:prstGeom prst="wedgeRoundRectCallout">
              <a:avLst>
                <a:gd name="adj1" fmla="val -43968"/>
                <a:gd name="adj2" fmla="val 77083"/>
                <a:gd name="adj3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pt-BR" sz="16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3276600" y="381000"/>
              <a:ext cx="19812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sz="1600" b="1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Reparou </a:t>
              </a:r>
            </a:p>
            <a:p>
              <a:r>
                <a:rPr lang="pt-BR" sz="1600" b="1" dirty="0">
                  <a:latin typeface="Verdana" pitchFamily="34" charset="0"/>
                  <a:ea typeface="Verdana" pitchFamily="34" charset="0"/>
                  <a:cs typeface="Verdana" pitchFamily="34" charset="0"/>
                </a:rPr>
                <a:t>numa coisa?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1219200" y="2667000"/>
              <a:ext cx="4343400" cy="1477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pt-BR" b="1" dirty="0"/>
                <a:t>Todos os casos do </a:t>
              </a:r>
              <a:r>
                <a:rPr lang="pt-BR" b="1" dirty="0">
                  <a:solidFill>
                    <a:srgbClr val="FF0000"/>
                  </a:solidFill>
                </a:rPr>
                <a:t>PORQUE</a:t>
              </a:r>
            </a:p>
            <a:p>
              <a:r>
                <a:rPr lang="pt-BR" b="1" dirty="0"/>
                <a:t> têm uma semelhança:</a:t>
              </a:r>
            </a:p>
            <a:p>
              <a:endParaRPr lang="pt-BR" b="1" dirty="0"/>
            </a:p>
            <a:p>
              <a:r>
                <a:rPr lang="pt-BR" b="1" dirty="0"/>
                <a:t> Introduzem uma </a:t>
              </a:r>
              <a:r>
                <a:rPr lang="pt-BR" b="1" dirty="0">
                  <a:solidFill>
                    <a:srgbClr val="FF0066"/>
                  </a:solidFill>
                </a:rPr>
                <a:t>Justificativa</a:t>
              </a:r>
              <a:r>
                <a:rPr lang="pt-BR" b="1" dirty="0">
                  <a:solidFill>
                    <a:schemeClr val="bg2"/>
                  </a:solidFill>
                </a:rPr>
                <a:t> .          </a:t>
              </a:r>
            </a:p>
            <a:p>
              <a:r>
                <a:rPr lang="pt-BR" b="1" dirty="0">
                  <a:solidFill>
                    <a:schemeClr val="bg2"/>
                  </a:solidFill>
                </a:rPr>
                <a:t>               </a:t>
              </a:r>
              <a:endParaRPr lang="pt-BR" b="1" dirty="0">
                <a:solidFill>
                  <a:srgbClr val="FF0066"/>
                </a:solidFill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3214678" y="4929198"/>
              <a:ext cx="51054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 dirty="0">
                  <a:solidFill>
                    <a:schemeClr val="tx2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Agora aplique o que acaba de aprender! Preparado?Vamos lá?</a:t>
              </a: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500694" y="5643578"/>
              <a:ext cx="3352800" cy="457200"/>
            </a:xfrm>
            <a:custGeom>
              <a:avLst/>
              <a:gdLst>
                <a:gd name="G0" fmla="+- 16200 0 0"/>
                <a:gd name="G1" fmla="+- 5400 0 0"/>
                <a:gd name="G2" fmla="+- 21600 0 5400"/>
                <a:gd name="G3" fmla="+- 10800 0 5400"/>
                <a:gd name="G4" fmla="+- 21600 0 16200"/>
                <a:gd name="G5" fmla="*/ G4 G3 10800"/>
                <a:gd name="G6" fmla="+- 21600 0 G5"/>
                <a:gd name="T0" fmla="*/ 16200 w 21600"/>
                <a:gd name="T1" fmla="*/ 0 h 21600"/>
                <a:gd name="T2" fmla="*/ 0 w 21600"/>
                <a:gd name="T3" fmla="*/ 10800 h 21600"/>
                <a:gd name="T4" fmla="*/ 16200 w 21600"/>
                <a:gd name="T5" fmla="*/ 21600 h 21600"/>
                <a:gd name="T6" fmla="*/ 21600 w 21600"/>
                <a:gd name="T7" fmla="*/ 108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G1 h 21600"/>
                <a:gd name="T14" fmla="*/ G6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pt-BR" sz="16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571472" y="1571612"/>
            <a:ext cx="7620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/>
              <a:t>a) 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Ela ficou triste ...................o namorado não veio.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571472" y="2143116"/>
            <a:ext cx="63738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b) Deixe a janela fechada ..................está fazendo muito frio.</a:t>
            </a: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571472" y="2643182"/>
            <a:ext cx="7924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c) Não foi à festa.................estava muito cansada.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571472" y="3143248"/>
            <a:ext cx="5615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d) Gosto de você ................me sinto bem ao seu lado</a:t>
            </a:r>
            <a:r>
              <a:rPr lang="pt-B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6" name="Picture 5" descr="C:\WINDOWS\Application Data\Microsoft\Media Catalog\clipe009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285728"/>
            <a:ext cx="1637183" cy="1357322"/>
          </a:xfrm>
          <a:prstGeom prst="rect">
            <a:avLst/>
          </a:prstGeom>
          <a:noFill/>
        </p:spPr>
      </p:pic>
      <p:sp>
        <p:nvSpPr>
          <p:cNvPr id="7" name="CaixaDeTexto 6"/>
          <p:cNvSpPr txBox="1"/>
          <p:nvPr/>
        </p:nvSpPr>
        <p:spPr>
          <a:xfrm>
            <a:off x="642910" y="428604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Anote as respostas no seu bloco de notas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Picture 15" descr="14998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4286256"/>
            <a:ext cx="1360204" cy="1789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o explicativo retangular com cantos arredondados 9"/>
          <p:cNvSpPr/>
          <p:nvPr/>
        </p:nvSpPr>
        <p:spPr>
          <a:xfrm>
            <a:off x="2214546" y="3857628"/>
            <a:ext cx="2214578" cy="1214446"/>
          </a:xfrm>
          <a:prstGeom prst="wedgeRoundRectCallout">
            <a:avLst>
              <a:gd name="adj1" fmla="val -76279"/>
              <a:gd name="adj2" fmla="val 384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2214546" y="4000504"/>
            <a:ext cx="20717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Terminando   consulte o slide seguinte para conferir</a:t>
            </a:r>
            <a:r>
              <a:rPr lang="pt-BR" sz="14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42910" y="571480"/>
            <a:ext cx="72390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Tenho certeza de que você grafou todos assim:</a:t>
            </a:r>
          </a:p>
          <a:p>
            <a:pPr>
              <a:spcBef>
                <a:spcPct val="50000"/>
              </a:spcBef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</a:t>
            </a:r>
            <a:r>
              <a:rPr lang="pt-BR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junto e sem </a:t>
            </a:r>
            <a:r>
              <a:rPr lang="pt-BR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acento:porque</a:t>
            </a:r>
            <a:endParaRPr lang="pt-BR" b="1" dirty="0">
              <a:solidFill>
                <a:srgbClr val="FF00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428604"/>
            <a:ext cx="1674313" cy="1568466"/>
          </a:xfrm>
          <a:prstGeom prst="rect">
            <a:avLst/>
          </a:prstGeom>
          <a:noFill/>
        </p:spPr>
      </p:pic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85720" y="3357562"/>
            <a:ext cx="1500198" cy="1238248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none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E por quê?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1142976" y="4643446"/>
            <a:ext cx="2971800" cy="500066"/>
          </a:xfrm>
          <a:prstGeom prst="curvedUpArrow">
            <a:avLst>
              <a:gd name="adj1" fmla="val 156000"/>
              <a:gd name="adj2" fmla="val 312000"/>
              <a:gd name="adj3" fmla="val 3333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2214546" y="3071810"/>
            <a:ext cx="6248400" cy="141922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b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>
            <a:flatTx/>
          </a:bodyPr>
          <a:lstStyle/>
          <a:p>
            <a:pPr algn="ctr"/>
            <a:endParaRPr lang="pt-BR" b="1" dirty="0">
              <a:solidFill>
                <a:schemeClr val="bg2"/>
              </a:solidFill>
            </a:endParaRPr>
          </a:p>
          <a:p>
            <a:pPr algn="ctr"/>
            <a:r>
              <a:rPr lang="pt-BR" b="1" dirty="0">
                <a:solidFill>
                  <a:schemeClr val="bg1"/>
                </a:solidFill>
              </a:rPr>
              <a:t>Você já  aprendeu.O porquê </a:t>
            </a:r>
            <a:r>
              <a:rPr lang="pt-BR" b="1" dirty="0" smtClean="0">
                <a:solidFill>
                  <a:schemeClr val="bg1"/>
                </a:solidFill>
              </a:rPr>
              <a:t> junto </a:t>
            </a:r>
            <a:r>
              <a:rPr lang="pt-BR" b="1" dirty="0">
                <a:solidFill>
                  <a:schemeClr val="bg1"/>
                </a:solidFill>
              </a:rPr>
              <a:t>e </a:t>
            </a:r>
          </a:p>
          <a:p>
            <a:pPr algn="ctr"/>
            <a:r>
              <a:rPr lang="pt-BR" b="1" dirty="0">
                <a:solidFill>
                  <a:schemeClr val="bg1"/>
                </a:solidFill>
              </a:rPr>
              <a:t>sem acento introduz uma causa</a:t>
            </a:r>
          </a:p>
          <a:p>
            <a:pPr algn="ctr"/>
            <a:r>
              <a:rPr lang="pt-BR" b="1" dirty="0">
                <a:solidFill>
                  <a:schemeClr val="bg1"/>
                </a:solidFill>
              </a:rPr>
              <a:t> ou uma explicação.Não é assim?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857884" y="5500702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Siga  Aprendendo...</a:t>
            </a:r>
            <a:endParaRPr lang="pt-B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2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7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200"/>
                            </p:stCondLst>
                            <p:childTnLst>
                              <p:par>
                                <p:cTn id="20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7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100"/>
                            </p:stCondLst>
                            <p:childTnLst>
                              <p:par>
                                <p:cTn id="2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4" grpId="0" animBg="1" autoUpdateAnimBg="0"/>
      <p:bldP spid="5" grpId="0" animBg="1"/>
      <p:bldP spid="6" grpId="0" animBg="1" autoUpdateAnimBg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WINDOWS\Application Data\Microsoft\Media Catalog\clipe009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6"/>
            <a:ext cx="1643074" cy="1552553"/>
          </a:xfrm>
          <a:prstGeom prst="rect">
            <a:avLst/>
          </a:prstGeom>
          <a:noFill/>
        </p:spPr>
      </p:pic>
      <p:sp>
        <p:nvSpPr>
          <p:cNvPr id="3" name="CaixaDeTexto 2"/>
          <p:cNvSpPr txBox="1"/>
          <p:nvPr/>
        </p:nvSpPr>
        <p:spPr>
          <a:xfrm>
            <a:off x="2357422" y="571480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Parada obrigatória para organizar as informações.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5" name="Conector reto 4"/>
          <p:cNvCxnSpPr/>
          <p:nvPr/>
        </p:nvCxnSpPr>
        <p:spPr>
          <a:xfrm>
            <a:off x="500034" y="1928802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>
            <a:off x="1571604" y="1643050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 flipV="1">
            <a:off x="500034" y="171448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3000364" y="1357298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Bom observador, você deve estar pensando assim:</a:t>
            </a:r>
            <a:endParaRPr lang="pt-BR" dirty="0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14282" y="2571744"/>
            <a:ext cx="85725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Estudei até agora duas formas, </a:t>
            </a:r>
            <a:r>
              <a:rPr lang="pt-BR" sz="14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  que</a:t>
            </a:r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pt-BR" sz="1400" b="1" dirty="0" smtClean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separado e sem acento)</a:t>
            </a:r>
          </a:p>
          <a:p>
            <a:r>
              <a:rPr lang="pt-BR" sz="1400" b="1" dirty="0" smtClean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</a:t>
            </a:r>
            <a:r>
              <a:rPr lang="pt-BR" sz="14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porque </a:t>
            </a:r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pt-BR" sz="1400" b="1" dirty="0" smtClean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junto também sem acento).</a:t>
            </a:r>
            <a:endParaRPr lang="pt-BR" sz="1400" b="1" dirty="0">
              <a:solidFill>
                <a:schemeClr val="folHlin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57158" y="3429000"/>
            <a:ext cx="597631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Aprendi que a forma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pt-BR" sz="14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  que  </a:t>
            </a:r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 usada em 3 casos:</a:t>
            </a:r>
          </a:p>
          <a:p>
            <a:endParaRPr lang="pt-BR" sz="1400" b="1" dirty="0">
              <a:solidFill>
                <a:schemeClr val="folHlin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a) Pergunta direta;  b)....................... </a:t>
            </a:r>
            <a:r>
              <a:rPr lang="pt-BR" sz="1400" b="1" dirty="0" smtClean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  c</a:t>
            </a:r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).......................</a:t>
            </a:r>
            <a:endParaRPr lang="pt-BR" sz="1400" b="1" dirty="0">
              <a:solidFill>
                <a:srgbClr val="FF00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57158" y="4143380"/>
            <a:ext cx="44952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(Complete em voz alta para você mesmo ouvir)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28596" y="5286388"/>
            <a:ext cx="185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FF0066"/>
                </a:solidFill>
              </a:rPr>
              <a:t>Conferindo: 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357422" y="5286388"/>
            <a:ext cx="21431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Pergunta indireta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2452063" y="5805264"/>
            <a:ext cx="4800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Quando pode ser substituído por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qual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825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825"/>
                            </p:stCondLst>
                            <p:childTnLst>
                              <p:par>
                                <p:cTn id="17" presetID="1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utoUpdateAnimBg="0" advAuto="2000"/>
      <p:bldP spid="15" grpId="0" autoUpdateAnimBg="0"/>
      <p:bldP spid="1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500034" y="428604"/>
            <a:ext cx="4000528" cy="1500198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 antes de uma justificativa</a:t>
            </a:r>
            <a:r>
              <a:rPr lang="pt-BR" b="1" dirty="0" smtClean="0"/>
              <a:t>?Lembra como deve ser grafado?</a:t>
            </a:r>
            <a:endParaRPr lang="pt-BR" b="1" dirty="0"/>
          </a:p>
        </p:txBody>
      </p:sp>
      <p:pic>
        <p:nvPicPr>
          <p:cNvPr id="5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1" y="285728"/>
            <a:ext cx="157466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2590800"/>
            <a:ext cx="4114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DIGA BEM DEPRESSA:.........................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29124" y="2500306"/>
            <a:ext cx="44958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OPA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! SE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DISSE JUNTO E SEM ACENTO... </a:t>
            </a:r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pt-BR" sz="14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pt-BR" sz="14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E R T O U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!!!        </a:t>
            </a:r>
          </a:p>
        </p:txBody>
      </p:sp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>
            <a:off x="571472" y="3714752"/>
            <a:ext cx="7405686" cy="338134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1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Lições chegam sempre em boa hora</a:t>
            </a:r>
            <a:r>
              <a:rPr lang="pt-BR" sz="1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, concorda</a:t>
            </a:r>
            <a:r>
              <a:rPr lang="pt-BR" sz="1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?</a:t>
            </a:r>
          </a:p>
        </p:txBody>
      </p:sp>
      <p:sp>
        <p:nvSpPr>
          <p:cNvPr id="9" name="WordArt 8"/>
          <p:cNvSpPr>
            <a:spLocks noChangeArrowheads="1" noChangeShapeType="1" noTextEdit="1"/>
          </p:cNvSpPr>
          <p:nvPr/>
        </p:nvSpPr>
        <p:spPr bwMode="auto">
          <a:xfrm>
            <a:off x="1643042" y="4286256"/>
            <a:ext cx="5638800" cy="3286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1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Mostre que esta etapa já está vencida.</a:t>
            </a: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auto">
          <a:xfrm>
            <a:off x="5929322" y="5500702"/>
            <a:ext cx="3000396" cy="523876"/>
          </a:xfrm>
          <a:prstGeom prst="curvedUpArrow">
            <a:avLst>
              <a:gd name="adj1" fmla="val 92000"/>
              <a:gd name="adj2" fmla="val 171429"/>
              <a:gd name="adj3" fmla="val 33333"/>
            </a:avLst>
          </a:prstGeom>
          <a:gradFill rotWithShape="0">
            <a:gsLst>
              <a:gs pos="0">
                <a:srgbClr val="A603AB"/>
              </a:gs>
              <a:gs pos="6000">
                <a:srgbClr val="E81766"/>
              </a:gs>
              <a:gs pos="13500">
                <a:srgbClr val="EE3F17"/>
              </a:gs>
              <a:gs pos="24000">
                <a:srgbClr val="FFFF00"/>
              </a:gs>
              <a:gs pos="32499">
                <a:srgbClr val="1A8D48"/>
              </a:gs>
              <a:gs pos="39500">
                <a:srgbClr val="0819FB"/>
              </a:gs>
              <a:gs pos="50000">
                <a:srgbClr val="A603AB"/>
              </a:gs>
              <a:gs pos="60501">
                <a:srgbClr val="0819FB"/>
              </a:gs>
              <a:gs pos="67501">
                <a:srgbClr val="1A8D48"/>
              </a:gs>
              <a:gs pos="76000">
                <a:srgbClr val="FFFF00"/>
              </a:gs>
              <a:gs pos="86500">
                <a:srgbClr val="EE3F17"/>
              </a:gs>
              <a:gs pos="94000">
                <a:srgbClr val="E81766"/>
              </a:gs>
              <a:gs pos="100000">
                <a:srgbClr val="A603AB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7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7848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Pegue o seu bloco de anotações e marque mais um gol!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3505200" y="685800"/>
            <a:ext cx="1828800" cy="1741488"/>
            <a:chOff x="1728" y="2664"/>
            <a:chExt cx="624" cy="515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728" y="2664"/>
              <a:ext cx="624" cy="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1933" y="2986"/>
              <a:ext cx="101" cy="99"/>
            </a:xfrm>
            <a:custGeom>
              <a:avLst/>
              <a:gdLst/>
              <a:ahLst/>
              <a:cxnLst>
                <a:cxn ang="0">
                  <a:pos x="163" y="1"/>
                </a:cxn>
                <a:cxn ang="0">
                  <a:pos x="176" y="14"/>
                </a:cxn>
                <a:cxn ang="0">
                  <a:pos x="186" y="25"/>
                </a:cxn>
                <a:cxn ang="0">
                  <a:pos x="191" y="36"/>
                </a:cxn>
                <a:cxn ang="0">
                  <a:pos x="187" y="47"/>
                </a:cxn>
                <a:cxn ang="0">
                  <a:pos x="201" y="58"/>
                </a:cxn>
                <a:cxn ang="0">
                  <a:pos x="203" y="74"/>
                </a:cxn>
                <a:cxn ang="0">
                  <a:pos x="196" y="88"/>
                </a:cxn>
                <a:cxn ang="0">
                  <a:pos x="179" y="98"/>
                </a:cxn>
                <a:cxn ang="0">
                  <a:pos x="176" y="109"/>
                </a:cxn>
                <a:cxn ang="0">
                  <a:pos x="169" y="117"/>
                </a:cxn>
                <a:cxn ang="0">
                  <a:pos x="160" y="125"/>
                </a:cxn>
                <a:cxn ang="0">
                  <a:pos x="147" y="132"/>
                </a:cxn>
                <a:cxn ang="0">
                  <a:pos x="140" y="142"/>
                </a:cxn>
                <a:cxn ang="0">
                  <a:pos x="132" y="151"/>
                </a:cxn>
                <a:cxn ang="0">
                  <a:pos x="123" y="159"/>
                </a:cxn>
                <a:cxn ang="0">
                  <a:pos x="115" y="168"/>
                </a:cxn>
                <a:cxn ang="0">
                  <a:pos x="104" y="176"/>
                </a:cxn>
                <a:cxn ang="0">
                  <a:pos x="94" y="183"/>
                </a:cxn>
                <a:cxn ang="0">
                  <a:pos x="82" y="190"/>
                </a:cxn>
                <a:cxn ang="0">
                  <a:pos x="70" y="197"/>
                </a:cxn>
                <a:cxn ang="0">
                  <a:pos x="64" y="193"/>
                </a:cxn>
                <a:cxn ang="0">
                  <a:pos x="57" y="190"/>
                </a:cxn>
                <a:cxn ang="0">
                  <a:pos x="50" y="190"/>
                </a:cxn>
                <a:cxn ang="0">
                  <a:pos x="42" y="193"/>
                </a:cxn>
                <a:cxn ang="0">
                  <a:pos x="44" y="182"/>
                </a:cxn>
                <a:cxn ang="0">
                  <a:pos x="44" y="171"/>
                </a:cxn>
                <a:cxn ang="0">
                  <a:pos x="39" y="161"/>
                </a:cxn>
                <a:cxn ang="0">
                  <a:pos x="30" y="154"/>
                </a:cxn>
                <a:cxn ang="0">
                  <a:pos x="22" y="153"/>
                </a:cxn>
                <a:cxn ang="0">
                  <a:pos x="13" y="153"/>
                </a:cxn>
                <a:cxn ang="0">
                  <a:pos x="6" y="156"/>
                </a:cxn>
                <a:cxn ang="0">
                  <a:pos x="0" y="161"/>
                </a:cxn>
                <a:cxn ang="0">
                  <a:pos x="6" y="148"/>
                </a:cxn>
                <a:cxn ang="0">
                  <a:pos x="13" y="137"/>
                </a:cxn>
                <a:cxn ang="0">
                  <a:pos x="21" y="126"/>
                </a:cxn>
                <a:cxn ang="0">
                  <a:pos x="30" y="116"/>
                </a:cxn>
                <a:cxn ang="0">
                  <a:pos x="40" y="107"/>
                </a:cxn>
                <a:cxn ang="0">
                  <a:pos x="50" y="99"/>
                </a:cxn>
                <a:cxn ang="0">
                  <a:pos x="61" y="93"/>
                </a:cxn>
                <a:cxn ang="0">
                  <a:pos x="71" y="86"/>
                </a:cxn>
                <a:cxn ang="0">
                  <a:pos x="81" y="79"/>
                </a:cxn>
                <a:cxn ang="0">
                  <a:pos x="81" y="73"/>
                </a:cxn>
                <a:cxn ang="0">
                  <a:pos x="82" y="67"/>
                </a:cxn>
                <a:cxn ang="0">
                  <a:pos x="85" y="61"/>
                </a:cxn>
                <a:cxn ang="0">
                  <a:pos x="88" y="56"/>
                </a:cxn>
                <a:cxn ang="0">
                  <a:pos x="81" y="51"/>
                </a:cxn>
                <a:cxn ang="0">
                  <a:pos x="75" y="44"/>
                </a:cxn>
                <a:cxn ang="0">
                  <a:pos x="69" y="38"/>
                </a:cxn>
                <a:cxn ang="0">
                  <a:pos x="64" y="31"/>
                </a:cxn>
                <a:cxn ang="0">
                  <a:pos x="59" y="14"/>
                </a:cxn>
                <a:cxn ang="0">
                  <a:pos x="64" y="9"/>
                </a:cxn>
                <a:cxn ang="0">
                  <a:pos x="71" y="5"/>
                </a:cxn>
                <a:cxn ang="0">
                  <a:pos x="81" y="2"/>
                </a:cxn>
                <a:cxn ang="0">
                  <a:pos x="94" y="1"/>
                </a:cxn>
                <a:cxn ang="0">
                  <a:pos x="109" y="0"/>
                </a:cxn>
                <a:cxn ang="0">
                  <a:pos x="126" y="0"/>
                </a:cxn>
                <a:cxn ang="0">
                  <a:pos x="144" y="0"/>
                </a:cxn>
                <a:cxn ang="0">
                  <a:pos x="163" y="1"/>
                </a:cxn>
              </a:cxnLst>
              <a:rect l="0" t="0" r="r" b="b"/>
              <a:pathLst>
                <a:path w="203" h="197">
                  <a:moveTo>
                    <a:pt x="163" y="1"/>
                  </a:moveTo>
                  <a:lnTo>
                    <a:pt x="176" y="14"/>
                  </a:lnTo>
                  <a:lnTo>
                    <a:pt x="186" y="25"/>
                  </a:lnTo>
                  <a:lnTo>
                    <a:pt x="191" y="36"/>
                  </a:lnTo>
                  <a:lnTo>
                    <a:pt x="187" y="47"/>
                  </a:lnTo>
                  <a:lnTo>
                    <a:pt x="201" y="58"/>
                  </a:lnTo>
                  <a:lnTo>
                    <a:pt x="203" y="74"/>
                  </a:lnTo>
                  <a:lnTo>
                    <a:pt x="196" y="88"/>
                  </a:lnTo>
                  <a:lnTo>
                    <a:pt x="179" y="98"/>
                  </a:lnTo>
                  <a:lnTo>
                    <a:pt x="176" y="109"/>
                  </a:lnTo>
                  <a:lnTo>
                    <a:pt x="169" y="117"/>
                  </a:lnTo>
                  <a:lnTo>
                    <a:pt x="160" y="125"/>
                  </a:lnTo>
                  <a:lnTo>
                    <a:pt x="147" y="132"/>
                  </a:lnTo>
                  <a:lnTo>
                    <a:pt x="140" y="142"/>
                  </a:lnTo>
                  <a:lnTo>
                    <a:pt x="132" y="151"/>
                  </a:lnTo>
                  <a:lnTo>
                    <a:pt x="123" y="159"/>
                  </a:lnTo>
                  <a:lnTo>
                    <a:pt x="115" y="168"/>
                  </a:lnTo>
                  <a:lnTo>
                    <a:pt x="104" y="176"/>
                  </a:lnTo>
                  <a:lnTo>
                    <a:pt x="94" y="183"/>
                  </a:lnTo>
                  <a:lnTo>
                    <a:pt x="82" y="190"/>
                  </a:lnTo>
                  <a:lnTo>
                    <a:pt x="70" y="197"/>
                  </a:lnTo>
                  <a:lnTo>
                    <a:pt x="64" y="193"/>
                  </a:lnTo>
                  <a:lnTo>
                    <a:pt x="57" y="190"/>
                  </a:lnTo>
                  <a:lnTo>
                    <a:pt x="50" y="190"/>
                  </a:lnTo>
                  <a:lnTo>
                    <a:pt x="42" y="193"/>
                  </a:lnTo>
                  <a:lnTo>
                    <a:pt x="44" y="182"/>
                  </a:lnTo>
                  <a:lnTo>
                    <a:pt x="44" y="171"/>
                  </a:lnTo>
                  <a:lnTo>
                    <a:pt x="39" y="161"/>
                  </a:lnTo>
                  <a:lnTo>
                    <a:pt x="30" y="154"/>
                  </a:lnTo>
                  <a:lnTo>
                    <a:pt x="22" y="153"/>
                  </a:lnTo>
                  <a:lnTo>
                    <a:pt x="13" y="153"/>
                  </a:lnTo>
                  <a:lnTo>
                    <a:pt x="6" y="156"/>
                  </a:lnTo>
                  <a:lnTo>
                    <a:pt x="0" y="161"/>
                  </a:lnTo>
                  <a:lnTo>
                    <a:pt x="6" y="148"/>
                  </a:lnTo>
                  <a:lnTo>
                    <a:pt x="13" y="137"/>
                  </a:lnTo>
                  <a:lnTo>
                    <a:pt x="21" y="126"/>
                  </a:lnTo>
                  <a:lnTo>
                    <a:pt x="30" y="116"/>
                  </a:lnTo>
                  <a:lnTo>
                    <a:pt x="40" y="107"/>
                  </a:lnTo>
                  <a:lnTo>
                    <a:pt x="50" y="99"/>
                  </a:lnTo>
                  <a:lnTo>
                    <a:pt x="61" y="93"/>
                  </a:lnTo>
                  <a:lnTo>
                    <a:pt x="71" y="86"/>
                  </a:lnTo>
                  <a:lnTo>
                    <a:pt x="81" y="79"/>
                  </a:lnTo>
                  <a:lnTo>
                    <a:pt x="81" y="73"/>
                  </a:lnTo>
                  <a:lnTo>
                    <a:pt x="82" y="67"/>
                  </a:lnTo>
                  <a:lnTo>
                    <a:pt x="85" y="61"/>
                  </a:lnTo>
                  <a:lnTo>
                    <a:pt x="88" y="56"/>
                  </a:lnTo>
                  <a:lnTo>
                    <a:pt x="81" y="51"/>
                  </a:lnTo>
                  <a:lnTo>
                    <a:pt x="75" y="44"/>
                  </a:lnTo>
                  <a:lnTo>
                    <a:pt x="69" y="38"/>
                  </a:lnTo>
                  <a:lnTo>
                    <a:pt x="64" y="31"/>
                  </a:lnTo>
                  <a:lnTo>
                    <a:pt x="59" y="14"/>
                  </a:lnTo>
                  <a:lnTo>
                    <a:pt x="64" y="9"/>
                  </a:lnTo>
                  <a:lnTo>
                    <a:pt x="71" y="5"/>
                  </a:lnTo>
                  <a:lnTo>
                    <a:pt x="81" y="2"/>
                  </a:lnTo>
                  <a:lnTo>
                    <a:pt x="94" y="1"/>
                  </a:lnTo>
                  <a:lnTo>
                    <a:pt x="109" y="0"/>
                  </a:lnTo>
                  <a:lnTo>
                    <a:pt x="126" y="0"/>
                  </a:lnTo>
                  <a:lnTo>
                    <a:pt x="144" y="0"/>
                  </a:lnTo>
                  <a:lnTo>
                    <a:pt x="163" y="1"/>
                  </a:lnTo>
                  <a:close/>
                </a:path>
              </a:pathLst>
            </a:custGeom>
            <a:solidFill>
              <a:srgbClr val="FFD4A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989" y="2881"/>
              <a:ext cx="118" cy="56"/>
            </a:xfrm>
            <a:custGeom>
              <a:avLst/>
              <a:gdLst/>
              <a:ahLst/>
              <a:cxnLst>
                <a:cxn ang="0">
                  <a:pos x="0" y="111"/>
                </a:cxn>
                <a:cxn ang="0">
                  <a:pos x="4" y="85"/>
                </a:cxn>
                <a:cxn ang="0">
                  <a:pos x="10" y="60"/>
                </a:cxn>
                <a:cxn ang="0">
                  <a:pos x="20" y="36"/>
                </a:cxn>
                <a:cxn ang="0">
                  <a:pos x="33" y="15"/>
                </a:cxn>
                <a:cxn ang="0">
                  <a:pos x="41" y="12"/>
                </a:cxn>
                <a:cxn ang="0">
                  <a:pos x="51" y="9"/>
                </a:cxn>
                <a:cxn ang="0">
                  <a:pos x="61" y="7"/>
                </a:cxn>
                <a:cxn ang="0">
                  <a:pos x="71" y="4"/>
                </a:cxn>
                <a:cxn ang="0">
                  <a:pos x="82" y="3"/>
                </a:cxn>
                <a:cxn ang="0">
                  <a:pos x="93" y="2"/>
                </a:cxn>
                <a:cxn ang="0">
                  <a:pos x="104" y="0"/>
                </a:cxn>
                <a:cxn ang="0">
                  <a:pos x="114" y="0"/>
                </a:cxn>
                <a:cxn ang="0">
                  <a:pos x="125" y="0"/>
                </a:cxn>
                <a:cxn ang="0">
                  <a:pos x="135" y="3"/>
                </a:cxn>
                <a:cxn ang="0">
                  <a:pos x="146" y="4"/>
                </a:cxn>
                <a:cxn ang="0">
                  <a:pos x="157" y="7"/>
                </a:cxn>
                <a:cxn ang="0">
                  <a:pos x="168" y="10"/>
                </a:cxn>
                <a:cxn ang="0">
                  <a:pos x="178" y="13"/>
                </a:cxn>
                <a:cxn ang="0">
                  <a:pos x="189" y="15"/>
                </a:cxn>
                <a:cxn ang="0">
                  <a:pos x="199" y="18"/>
                </a:cxn>
                <a:cxn ang="0">
                  <a:pos x="207" y="19"/>
                </a:cxn>
                <a:cxn ang="0">
                  <a:pos x="216" y="20"/>
                </a:cxn>
                <a:cxn ang="0">
                  <a:pos x="225" y="21"/>
                </a:cxn>
                <a:cxn ang="0">
                  <a:pos x="232" y="21"/>
                </a:cxn>
                <a:cxn ang="0">
                  <a:pos x="238" y="40"/>
                </a:cxn>
                <a:cxn ang="0">
                  <a:pos x="236" y="59"/>
                </a:cxn>
                <a:cxn ang="0">
                  <a:pos x="228" y="78"/>
                </a:cxn>
                <a:cxn ang="0">
                  <a:pos x="216" y="99"/>
                </a:cxn>
                <a:cxn ang="0">
                  <a:pos x="199" y="101"/>
                </a:cxn>
                <a:cxn ang="0">
                  <a:pos x="185" y="101"/>
                </a:cxn>
                <a:cxn ang="0">
                  <a:pos x="169" y="101"/>
                </a:cxn>
                <a:cxn ang="0">
                  <a:pos x="155" y="99"/>
                </a:cxn>
                <a:cxn ang="0">
                  <a:pos x="140" y="99"/>
                </a:cxn>
                <a:cxn ang="0">
                  <a:pos x="125" y="99"/>
                </a:cxn>
                <a:cxn ang="0">
                  <a:pos x="110" y="99"/>
                </a:cxn>
                <a:cxn ang="0">
                  <a:pos x="94" y="101"/>
                </a:cxn>
                <a:cxn ang="0">
                  <a:pos x="87" y="102"/>
                </a:cxn>
                <a:cxn ang="0">
                  <a:pos x="77" y="104"/>
                </a:cxn>
                <a:cxn ang="0">
                  <a:pos x="68" y="107"/>
                </a:cxn>
                <a:cxn ang="0">
                  <a:pos x="59" y="109"/>
                </a:cxn>
                <a:cxn ang="0">
                  <a:pos x="52" y="111"/>
                </a:cxn>
                <a:cxn ang="0">
                  <a:pos x="45" y="112"/>
                </a:cxn>
                <a:cxn ang="0">
                  <a:pos x="38" y="112"/>
                </a:cxn>
                <a:cxn ang="0">
                  <a:pos x="30" y="113"/>
                </a:cxn>
                <a:cxn ang="0">
                  <a:pos x="23" y="113"/>
                </a:cxn>
                <a:cxn ang="0">
                  <a:pos x="16" y="113"/>
                </a:cxn>
                <a:cxn ang="0">
                  <a:pos x="9" y="112"/>
                </a:cxn>
                <a:cxn ang="0">
                  <a:pos x="0" y="111"/>
                </a:cxn>
              </a:cxnLst>
              <a:rect l="0" t="0" r="r" b="b"/>
              <a:pathLst>
                <a:path w="238" h="113">
                  <a:moveTo>
                    <a:pt x="0" y="111"/>
                  </a:moveTo>
                  <a:lnTo>
                    <a:pt x="4" y="85"/>
                  </a:lnTo>
                  <a:lnTo>
                    <a:pt x="10" y="60"/>
                  </a:lnTo>
                  <a:lnTo>
                    <a:pt x="20" y="36"/>
                  </a:lnTo>
                  <a:lnTo>
                    <a:pt x="33" y="15"/>
                  </a:lnTo>
                  <a:lnTo>
                    <a:pt x="41" y="12"/>
                  </a:lnTo>
                  <a:lnTo>
                    <a:pt x="51" y="9"/>
                  </a:lnTo>
                  <a:lnTo>
                    <a:pt x="61" y="7"/>
                  </a:lnTo>
                  <a:lnTo>
                    <a:pt x="71" y="4"/>
                  </a:lnTo>
                  <a:lnTo>
                    <a:pt x="82" y="3"/>
                  </a:lnTo>
                  <a:lnTo>
                    <a:pt x="93" y="2"/>
                  </a:lnTo>
                  <a:lnTo>
                    <a:pt x="104" y="0"/>
                  </a:lnTo>
                  <a:lnTo>
                    <a:pt x="114" y="0"/>
                  </a:lnTo>
                  <a:lnTo>
                    <a:pt x="125" y="0"/>
                  </a:lnTo>
                  <a:lnTo>
                    <a:pt x="135" y="3"/>
                  </a:lnTo>
                  <a:lnTo>
                    <a:pt x="146" y="4"/>
                  </a:lnTo>
                  <a:lnTo>
                    <a:pt x="157" y="7"/>
                  </a:lnTo>
                  <a:lnTo>
                    <a:pt x="168" y="10"/>
                  </a:lnTo>
                  <a:lnTo>
                    <a:pt x="178" y="13"/>
                  </a:lnTo>
                  <a:lnTo>
                    <a:pt x="189" y="15"/>
                  </a:lnTo>
                  <a:lnTo>
                    <a:pt x="199" y="18"/>
                  </a:lnTo>
                  <a:lnTo>
                    <a:pt x="207" y="19"/>
                  </a:lnTo>
                  <a:lnTo>
                    <a:pt x="216" y="20"/>
                  </a:lnTo>
                  <a:lnTo>
                    <a:pt x="225" y="21"/>
                  </a:lnTo>
                  <a:lnTo>
                    <a:pt x="232" y="21"/>
                  </a:lnTo>
                  <a:lnTo>
                    <a:pt x="238" y="40"/>
                  </a:lnTo>
                  <a:lnTo>
                    <a:pt x="236" y="59"/>
                  </a:lnTo>
                  <a:lnTo>
                    <a:pt x="228" y="78"/>
                  </a:lnTo>
                  <a:lnTo>
                    <a:pt x="216" y="99"/>
                  </a:lnTo>
                  <a:lnTo>
                    <a:pt x="199" y="101"/>
                  </a:lnTo>
                  <a:lnTo>
                    <a:pt x="185" y="101"/>
                  </a:lnTo>
                  <a:lnTo>
                    <a:pt x="169" y="101"/>
                  </a:lnTo>
                  <a:lnTo>
                    <a:pt x="155" y="99"/>
                  </a:lnTo>
                  <a:lnTo>
                    <a:pt x="140" y="99"/>
                  </a:lnTo>
                  <a:lnTo>
                    <a:pt x="125" y="99"/>
                  </a:lnTo>
                  <a:lnTo>
                    <a:pt x="110" y="99"/>
                  </a:lnTo>
                  <a:lnTo>
                    <a:pt x="94" y="101"/>
                  </a:lnTo>
                  <a:lnTo>
                    <a:pt x="87" y="102"/>
                  </a:lnTo>
                  <a:lnTo>
                    <a:pt x="77" y="104"/>
                  </a:lnTo>
                  <a:lnTo>
                    <a:pt x="68" y="107"/>
                  </a:lnTo>
                  <a:lnTo>
                    <a:pt x="59" y="109"/>
                  </a:lnTo>
                  <a:lnTo>
                    <a:pt x="52" y="111"/>
                  </a:lnTo>
                  <a:lnTo>
                    <a:pt x="45" y="112"/>
                  </a:lnTo>
                  <a:lnTo>
                    <a:pt x="38" y="112"/>
                  </a:lnTo>
                  <a:lnTo>
                    <a:pt x="30" y="113"/>
                  </a:lnTo>
                  <a:lnTo>
                    <a:pt x="23" y="113"/>
                  </a:lnTo>
                  <a:lnTo>
                    <a:pt x="16" y="113"/>
                  </a:lnTo>
                  <a:lnTo>
                    <a:pt x="9" y="112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FFD4A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1857" y="2785"/>
              <a:ext cx="197" cy="120"/>
            </a:xfrm>
            <a:custGeom>
              <a:avLst/>
              <a:gdLst/>
              <a:ahLst/>
              <a:cxnLst>
                <a:cxn ang="0">
                  <a:pos x="15" y="57"/>
                </a:cxn>
                <a:cxn ang="0">
                  <a:pos x="47" y="33"/>
                </a:cxn>
                <a:cxn ang="0">
                  <a:pos x="85" y="15"/>
                </a:cxn>
                <a:cxn ang="0">
                  <a:pos x="127" y="4"/>
                </a:cxn>
                <a:cxn ang="0">
                  <a:pos x="159" y="18"/>
                </a:cxn>
                <a:cxn ang="0">
                  <a:pos x="168" y="65"/>
                </a:cxn>
                <a:cxn ang="0">
                  <a:pos x="223" y="52"/>
                </a:cxn>
                <a:cxn ang="0">
                  <a:pos x="225" y="112"/>
                </a:cxn>
                <a:cxn ang="0">
                  <a:pos x="244" y="107"/>
                </a:cxn>
                <a:cxn ang="0">
                  <a:pos x="256" y="54"/>
                </a:cxn>
                <a:cxn ang="0">
                  <a:pos x="263" y="44"/>
                </a:cxn>
                <a:cxn ang="0">
                  <a:pos x="310" y="52"/>
                </a:cxn>
                <a:cxn ang="0">
                  <a:pos x="295" y="28"/>
                </a:cxn>
                <a:cxn ang="0">
                  <a:pos x="331" y="16"/>
                </a:cxn>
                <a:cxn ang="0">
                  <a:pos x="357" y="44"/>
                </a:cxn>
                <a:cxn ang="0">
                  <a:pos x="382" y="41"/>
                </a:cxn>
                <a:cxn ang="0">
                  <a:pos x="392" y="44"/>
                </a:cxn>
                <a:cxn ang="0">
                  <a:pos x="391" y="79"/>
                </a:cxn>
                <a:cxn ang="0">
                  <a:pos x="386" y="102"/>
                </a:cxn>
                <a:cxn ang="0">
                  <a:pos x="361" y="106"/>
                </a:cxn>
                <a:cxn ang="0">
                  <a:pos x="331" y="102"/>
                </a:cxn>
                <a:cxn ang="0">
                  <a:pos x="319" y="127"/>
                </a:cxn>
                <a:cxn ang="0">
                  <a:pos x="318" y="159"/>
                </a:cxn>
                <a:cxn ang="0">
                  <a:pos x="291" y="195"/>
                </a:cxn>
                <a:cxn ang="0">
                  <a:pos x="275" y="189"/>
                </a:cxn>
                <a:cxn ang="0">
                  <a:pos x="258" y="185"/>
                </a:cxn>
                <a:cxn ang="0">
                  <a:pos x="243" y="184"/>
                </a:cxn>
                <a:cxn ang="0">
                  <a:pos x="227" y="184"/>
                </a:cxn>
                <a:cxn ang="0">
                  <a:pos x="181" y="189"/>
                </a:cxn>
                <a:cxn ang="0">
                  <a:pos x="143" y="199"/>
                </a:cxn>
                <a:cxn ang="0">
                  <a:pos x="112" y="212"/>
                </a:cxn>
                <a:cxn ang="0">
                  <a:pos x="93" y="227"/>
                </a:cxn>
                <a:cxn ang="0">
                  <a:pos x="79" y="236"/>
                </a:cxn>
                <a:cxn ang="0">
                  <a:pos x="63" y="241"/>
                </a:cxn>
                <a:cxn ang="0">
                  <a:pos x="50" y="196"/>
                </a:cxn>
                <a:cxn ang="0">
                  <a:pos x="73" y="147"/>
                </a:cxn>
                <a:cxn ang="0">
                  <a:pos x="65" y="142"/>
                </a:cxn>
                <a:cxn ang="0">
                  <a:pos x="52" y="144"/>
                </a:cxn>
                <a:cxn ang="0">
                  <a:pos x="46" y="130"/>
                </a:cxn>
                <a:cxn ang="0">
                  <a:pos x="44" y="105"/>
                </a:cxn>
                <a:cxn ang="0">
                  <a:pos x="34" y="88"/>
                </a:cxn>
                <a:cxn ang="0">
                  <a:pos x="13" y="75"/>
                </a:cxn>
              </a:cxnLst>
              <a:rect l="0" t="0" r="r" b="b"/>
              <a:pathLst>
                <a:path w="395" h="241">
                  <a:moveTo>
                    <a:pt x="0" y="72"/>
                  </a:moveTo>
                  <a:lnTo>
                    <a:pt x="15" y="57"/>
                  </a:lnTo>
                  <a:lnTo>
                    <a:pt x="30" y="44"/>
                  </a:lnTo>
                  <a:lnTo>
                    <a:pt x="47" y="33"/>
                  </a:lnTo>
                  <a:lnTo>
                    <a:pt x="65" y="23"/>
                  </a:lnTo>
                  <a:lnTo>
                    <a:pt x="85" y="15"/>
                  </a:lnTo>
                  <a:lnTo>
                    <a:pt x="105" y="8"/>
                  </a:lnTo>
                  <a:lnTo>
                    <a:pt x="127" y="4"/>
                  </a:lnTo>
                  <a:lnTo>
                    <a:pt x="149" y="0"/>
                  </a:lnTo>
                  <a:lnTo>
                    <a:pt x="159" y="18"/>
                  </a:lnTo>
                  <a:lnTo>
                    <a:pt x="167" y="39"/>
                  </a:lnTo>
                  <a:lnTo>
                    <a:pt x="168" y="65"/>
                  </a:lnTo>
                  <a:lnTo>
                    <a:pt x="163" y="96"/>
                  </a:lnTo>
                  <a:lnTo>
                    <a:pt x="223" y="52"/>
                  </a:lnTo>
                  <a:lnTo>
                    <a:pt x="223" y="106"/>
                  </a:lnTo>
                  <a:lnTo>
                    <a:pt x="225" y="112"/>
                  </a:lnTo>
                  <a:lnTo>
                    <a:pt x="232" y="111"/>
                  </a:lnTo>
                  <a:lnTo>
                    <a:pt x="244" y="107"/>
                  </a:lnTo>
                  <a:lnTo>
                    <a:pt x="257" y="64"/>
                  </a:lnTo>
                  <a:lnTo>
                    <a:pt x="256" y="54"/>
                  </a:lnTo>
                  <a:lnTo>
                    <a:pt x="257" y="49"/>
                  </a:lnTo>
                  <a:lnTo>
                    <a:pt x="263" y="44"/>
                  </a:lnTo>
                  <a:lnTo>
                    <a:pt x="316" y="68"/>
                  </a:lnTo>
                  <a:lnTo>
                    <a:pt x="310" y="52"/>
                  </a:lnTo>
                  <a:lnTo>
                    <a:pt x="304" y="37"/>
                  </a:lnTo>
                  <a:lnTo>
                    <a:pt x="295" y="28"/>
                  </a:lnTo>
                  <a:lnTo>
                    <a:pt x="272" y="13"/>
                  </a:lnTo>
                  <a:lnTo>
                    <a:pt x="331" y="16"/>
                  </a:lnTo>
                  <a:lnTo>
                    <a:pt x="349" y="37"/>
                  </a:lnTo>
                  <a:lnTo>
                    <a:pt x="357" y="44"/>
                  </a:lnTo>
                  <a:lnTo>
                    <a:pt x="369" y="44"/>
                  </a:lnTo>
                  <a:lnTo>
                    <a:pt x="382" y="41"/>
                  </a:lnTo>
                  <a:lnTo>
                    <a:pt x="388" y="29"/>
                  </a:lnTo>
                  <a:lnTo>
                    <a:pt x="392" y="44"/>
                  </a:lnTo>
                  <a:lnTo>
                    <a:pt x="395" y="62"/>
                  </a:lnTo>
                  <a:lnTo>
                    <a:pt x="391" y="79"/>
                  </a:lnTo>
                  <a:lnTo>
                    <a:pt x="389" y="94"/>
                  </a:lnTo>
                  <a:lnTo>
                    <a:pt x="386" y="102"/>
                  </a:lnTo>
                  <a:lnTo>
                    <a:pt x="375" y="106"/>
                  </a:lnTo>
                  <a:lnTo>
                    <a:pt x="361" y="106"/>
                  </a:lnTo>
                  <a:lnTo>
                    <a:pt x="344" y="102"/>
                  </a:lnTo>
                  <a:lnTo>
                    <a:pt x="331" y="102"/>
                  </a:lnTo>
                  <a:lnTo>
                    <a:pt x="314" y="109"/>
                  </a:lnTo>
                  <a:lnTo>
                    <a:pt x="319" y="127"/>
                  </a:lnTo>
                  <a:lnTo>
                    <a:pt x="321" y="143"/>
                  </a:lnTo>
                  <a:lnTo>
                    <a:pt x="318" y="159"/>
                  </a:lnTo>
                  <a:lnTo>
                    <a:pt x="304" y="182"/>
                  </a:lnTo>
                  <a:lnTo>
                    <a:pt x="291" y="195"/>
                  </a:lnTo>
                  <a:lnTo>
                    <a:pt x="283" y="193"/>
                  </a:lnTo>
                  <a:lnTo>
                    <a:pt x="275" y="189"/>
                  </a:lnTo>
                  <a:lnTo>
                    <a:pt x="267" y="188"/>
                  </a:lnTo>
                  <a:lnTo>
                    <a:pt x="258" y="185"/>
                  </a:lnTo>
                  <a:lnTo>
                    <a:pt x="250" y="185"/>
                  </a:lnTo>
                  <a:lnTo>
                    <a:pt x="243" y="184"/>
                  </a:lnTo>
                  <a:lnTo>
                    <a:pt x="234" y="184"/>
                  </a:lnTo>
                  <a:lnTo>
                    <a:pt x="227" y="184"/>
                  </a:lnTo>
                  <a:lnTo>
                    <a:pt x="204" y="185"/>
                  </a:lnTo>
                  <a:lnTo>
                    <a:pt x="181" y="189"/>
                  </a:lnTo>
                  <a:lnTo>
                    <a:pt x="162" y="194"/>
                  </a:lnTo>
                  <a:lnTo>
                    <a:pt x="143" y="199"/>
                  </a:lnTo>
                  <a:lnTo>
                    <a:pt x="127" y="206"/>
                  </a:lnTo>
                  <a:lnTo>
                    <a:pt x="112" y="212"/>
                  </a:lnTo>
                  <a:lnTo>
                    <a:pt x="101" y="220"/>
                  </a:lnTo>
                  <a:lnTo>
                    <a:pt x="93" y="227"/>
                  </a:lnTo>
                  <a:lnTo>
                    <a:pt x="86" y="232"/>
                  </a:lnTo>
                  <a:lnTo>
                    <a:pt x="79" y="236"/>
                  </a:lnTo>
                  <a:lnTo>
                    <a:pt x="71" y="238"/>
                  </a:lnTo>
                  <a:lnTo>
                    <a:pt x="63" y="241"/>
                  </a:lnTo>
                  <a:lnTo>
                    <a:pt x="52" y="220"/>
                  </a:lnTo>
                  <a:lnTo>
                    <a:pt x="50" y="196"/>
                  </a:lnTo>
                  <a:lnTo>
                    <a:pt x="57" y="173"/>
                  </a:lnTo>
                  <a:lnTo>
                    <a:pt x="73" y="147"/>
                  </a:lnTo>
                  <a:lnTo>
                    <a:pt x="73" y="141"/>
                  </a:lnTo>
                  <a:lnTo>
                    <a:pt x="65" y="142"/>
                  </a:lnTo>
                  <a:lnTo>
                    <a:pt x="59" y="143"/>
                  </a:lnTo>
                  <a:lnTo>
                    <a:pt x="52" y="144"/>
                  </a:lnTo>
                  <a:lnTo>
                    <a:pt x="45" y="146"/>
                  </a:lnTo>
                  <a:lnTo>
                    <a:pt x="46" y="130"/>
                  </a:lnTo>
                  <a:lnTo>
                    <a:pt x="46" y="116"/>
                  </a:lnTo>
                  <a:lnTo>
                    <a:pt x="44" y="105"/>
                  </a:lnTo>
                  <a:lnTo>
                    <a:pt x="40" y="95"/>
                  </a:lnTo>
                  <a:lnTo>
                    <a:pt x="34" y="88"/>
                  </a:lnTo>
                  <a:lnTo>
                    <a:pt x="24" y="80"/>
                  </a:lnTo>
                  <a:lnTo>
                    <a:pt x="13" y="75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E646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057" y="2790"/>
              <a:ext cx="191" cy="48"/>
            </a:xfrm>
            <a:custGeom>
              <a:avLst/>
              <a:gdLst/>
              <a:ahLst/>
              <a:cxnLst>
                <a:cxn ang="0">
                  <a:pos x="7" y="83"/>
                </a:cxn>
                <a:cxn ang="0">
                  <a:pos x="26" y="87"/>
                </a:cxn>
                <a:cxn ang="0">
                  <a:pos x="49" y="88"/>
                </a:cxn>
                <a:cxn ang="0">
                  <a:pos x="76" y="89"/>
                </a:cxn>
                <a:cxn ang="0">
                  <a:pos x="103" y="89"/>
                </a:cxn>
                <a:cxn ang="0">
                  <a:pos x="132" y="88"/>
                </a:cxn>
                <a:cxn ang="0">
                  <a:pos x="160" y="85"/>
                </a:cxn>
                <a:cxn ang="0">
                  <a:pos x="187" y="83"/>
                </a:cxn>
                <a:cxn ang="0">
                  <a:pos x="202" y="84"/>
                </a:cxn>
                <a:cxn ang="0">
                  <a:pos x="212" y="87"/>
                </a:cxn>
                <a:cxn ang="0">
                  <a:pos x="224" y="87"/>
                </a:cxn>
                <a:cxn ang="0">
                  <a:pos x="236" y="84"/>
                </a:cxn>
                <a:cxn ang="0">
                  <a:pos x="248" y="88"/>
                </a:cxn>
                <a:cxn ang="0">
                  <a:pos x="264" y="94"/>
                </a:cxn>
                <a:cxn ang="0">
                  <a:pos x="280" y="95"/>
                </a:cxn>
                <a:cxn ang="0">
                  <a:pos x="294" y="93"/>
                </a:cxn>
                <a:cxn ang="0">
                  <a:pos x="293" y="82"/>
                </a:cxn>
                <a:cxn ang="0">
                  <a:pos x="305" y="78"/>
                </a:cxn>
                <a:cxn ang="0">
                  <a:pos x="313" y="73"/>
                </a:cxn>
                <a:cxn ang="0">
                  <a:pos x="315" y="64"/>
                </a:cxn>
                <a:cxn ang="0">
                  <a:pos x="321" y="62"/>
                </a:cxn>
                <a:cxn ang="0">
                  <a:pos x="321" y="54"/>
                </a:cxn>
                <a:cxn ang="0">
                  <a:pos x="334" y="47"/>
                </a:cxn>
                <a:cxn ang="0">
                  <a:pos x="340" y="36"/>
                </a:cxn>
                <a:cxn ang="0">
                  <a:pos x="338" y="30"/>
                </a:cxn>
                <a:cxn ang="0">
                  <a:pos x="327" y="25"/>
                </a:cxn>
                <a:cxn ang="0">
                  <a:pos x="338" y="25"/>
                </a:cxn>
                <a:cxn ang="0">
                  <a:pos x="350" y="26"/>
                </a:cxn>
                <a:cxn ang="0">
                  <a:pos x="362" y="26"/>
                </a:cxn>
                <a:cxn ang="0">
                  <a:pos x="373" y="25"/>
                </a:cxn>
                <a:cxn ang="0">
                  <a:pos x="381" y="21"/>
                </a:cxn>
                <a:cxn ang="0">
                  <a:pos x="381" y="16"/>
                </a:cxn>
                <a:cxn ang="0">
                  <a:pos x="367" y="9"/>
                </a:cxn>
                <a:cxn ang="0">
                  <a:pos x="353" y="5"/>
                </a:cxn>
                <a:cxn ang="0">
                  <a:pos x="339" y="2"/>
                </a:cxn>
                <a:cxn ang="0">
                  <a:pos x="324" y="0"/>
                </a:cxn>
                <a:cxn ang="0">
                  <a:pos x="313" y="0"/>
                </a:cxn>
                <a:cxn ang="0">
                  <a:pos x="301" y="2"/>
                </a:cxn>
                <a:cxn ang="0">
                  <a:pos x="288" y="7"/>
                </a:cxn>
                <a:cxn ang="0">
                  <a:pos x="276" y="15"/>
                </a:cxn>
                <a:cxn ang="0">
                  <a:pos x="265" y="5"/>
                </a:cxn>
                <a:cxn ang="0">
                  <a:pos x="253" y="2"/>
                </a:cxn>
                <a:cxn ang="0">
                  <a:pos x="241" y="6"/>
                </a:cxn>
                <a:cxn ang="0">
                  <a:pos x="229" y="14"/>
                </a:cxn>
                <a:cxn ang="0">
                  <a:pos x="217" y="25"/>
                </a:cxn>
                <a:cxn ang="0">
                  <a:pos x="206" y="36"/>
                </a:cxn>
                <a:cxn ang="0">
                  <a:pos x="161" y="32"/>
                </a:cxn>
                <a:cxn ang="0">
                  <a:pos x="115" y="25"/>
                </a:cxn>
                <a:cxn ang="0">
                  <a:pos x="68" y="21"/>
                </a:cxn>
                <a:cxn ang="0">
                  <a:pos x="23" y="22"/>
                </a:cxn>
                <a:cxn ang="0">
                  <a:pos x="4" y="40"/>
                </a:cxn>
                <a:cxn ang="0">
                  <a:pos x="0" y="80"/>
                </a:cxn>
              </a:cxnLst>
              <a:rect l="0" t="0" r="r" b="b"/>
              <a:pathLst>
                <a:path w="382" h="95">
                  <a:moveTo>
                    <a:pt x="0" y="80"/>
                  </a:moveTo>
                  <a:lnTo>
                    <a:pt x="7" y="83"/>
                  </a:lnTo>
                  <a:lnTo>
                    <a:pt x="17" y="84"/>
                  </a:lnTo>
                  <a:lnTo>
                    <a:pt x="26" y="87"/>
                  </a:lnTo>
                  <a:lnTo>
                    <a:pt x="37" y="88"/>
                  </a:lnTo>
                  <a:lnTo>
                    <a:pt x="49" y="88"/>
                  </a:lnTo>
                  <a:lnTo>
                    <a:pt x="62" y="89"/>
                  </a:lnTo>
                  <a:lnTo>
                    <a:pt x="76" y="89"/>
                  </a:lnTo>
                  <a:lnTo>
                    <a:pt x="90" y="89"/>
                  </a:lnTo>
                  <a:lnTo>
                    <a:pt x="103" y="89"/>
                  </a:lnTo>
                  <a:lnTo>
                    <a:pt x="118" y="88"/>
                  </a:lnTo>
                  <a:lnTo>
                    <a:pt x="132" y="88"/>
                  </a:lnTo>
                  <a:lnTo>
                    <a:pt x="147" y="87"/>
                  </a:lnTo>
                  <a:lnTo>
                    <a:pt x="160" y="85"/>
                  </a:lnTo>
                  <a:lnTo>
                    <a:pt x="173" y="84"/>
                  </a:lnTo>
                  <a:lnTo>
                    <a:pt x="187" y="83"/>
                  </a:lnTo>
                  <a:lnTo>
                    <a:pt x="199" y="82"/>
                  </a:lnTo>
                  <a:lnTo>
                    <a:pt x="202" y="84"/>
                  </a:lnTo>
                  <a:lnTo>
                    <a:pt x="206" y="87"/>
                  </a:lnTo>
                  <a:lnTo>
                    <a:pt x="212" y="87"/>
                  </a:lnTo>
                  <a:lnTo>
                    <a:pt x="218" y="88"/>
                  </a:lnTo>
                  <a:lnTo>
                    <a:pt x="224" y="87"/>
                  </a:lnTo>
                  <a:lnTo>
                    <a:pt x="230" y="87"/>
                  </a:lnTo>
                  <a:lnTo>
                    <a:pt x="236" y="84"/>
                  </a:lnTo>
                  <a:lnTo>
                    <a:pt x="241" y="83"/>
                  </a:lnTo>
                  <a:lnTo>
                    <a:pt x="248" y="88"/>
                  </a:lnTo>
                  <a:lnTo>
                    <a:pt x="255" y="91"/>
                  </a:lnTo>
                  <a:lnTo>
                    <a:pt x="264" y="94"/>
                  </a:lnTo>
                  <a:lnTo>
                    <a:pt x="272" y="95"/>
                  </a:lnTo>
                  <a:lnTo>
                    <a:pt x="280" y="95"/>
                  </a:lnTo>
                  <a:lnTo>
                    <a:pt x="288" y="95"/>
                  </a:lnTo>
                  <a:lnTo>
                    <a:pt x="294" y="93"/>
                  </a:lnTo>
                  <a:lnTo>
                    <a:pt x="300" y="89"/>
                  </a:lnTo>
                  <a:lnTo>
                    <a:pt x="293" y="82"/>
                  </a:lnTo>
                  <a:lnTo>
                    <a:pt x="300" y="80"/>
                  </a:lnTo>
                  <a:lnTo>
                    <a:pt x="305" y="78"/>
                  </a:lnTo>
                  <a:lnTo>
                    <a:pt x="310" y="75"/>
                  </a:lnTo>
                  <a:lnTo>
                    <a:pt x="313" y="73"/>
                  </a:lnTo>
                  <a:lnTo>
                    <a:pt x="311" y="64"/>
                  </a:lnTo>
                  <a:lnTo>
                    <a:pt x="315" y="64"/>
                  </a:lnTo>
                  <a:lnTo>
                    <a:pt x="317" y="63"/>
                  </a:lnTo>
                  <a:lnTo>
                    <a:pt x="321" y="62"/>
                  </a:lnTo>
                  <a:lnTo>
                    <a:pt x="323" y="59"/>
                  </a:lnTo>
                  <a:lnTo>
                    <a:pt x="321" y="54"/>
                  </a:lnTo>
                  <a:lnTo>
                    <a:pt x="329" y="51"/>
                  </a:lnTo>
                  <a:lnTo>
                    <a:pt x="334" y="47"/>
                  </a:lnTo>
                  <a:lnTo>
                    <a:pt x="338" y="42"/>
                  </a:lnTo>
                  <a:lnTo>
                    <a:pt x="340" y="36"/>
                  </a:lnTo>
                  <a:lnTo>
                    <a:pt x="340" y="32"/>
                  </a:lnTo>
                  <a:lnTo>
                    <a:pt x="338" y="30"/>
                  </a:lnTo>
                  <a:lnTo>
                    <a:pt x="333" y="27"/>
                  </a:lnTo>
                  <a:lnTo>
                    <a:pt x="327" y="25"/>
                  </a:lnTo>
                  <a:lnTo>
                    <a:pt x="333" y="25"/>
                  </a:lnTo>
                  <a:lnTo>
                    <a:pt x="338" y="25"/>
                  </a:lnTo>
                  <a:lnTo>
                    <a:pt x="344" y="26"/>
                  </a:lnTo>
                  <a:lnTo>
                    <a:pt x="350" y="26"/>
                  </a:lnTo>
                  <a:lnTo>
                    <a:pt x="356" y="26"/>
                  </a:lnTo>
                  <a:lnTo>
                    <a:pt x="362" y="26"/>
                  </a:lnTo>
                  <a:lnTo>
                    <a:pt x="368" y="26"/>
                  </a:lnTo>
                  <a:lnTo>
                    <a:pt x="373" y="25"/>
                  </a:lnTo>
                  <a:lnTo>
                    <a:pt x="377" y="22"/>
                  </a:lnTo>
                  <a:lnTo>
                    <a:pt x="381" y="21"/>
                  </a:lnTo>
                  <a:lnTo>
                    <a:pt x="382" y="18"/>
                  </a:lnTo>
                  <a:lnTo>
                    <a:pt x="381" y="16"/>
                  </a:lnTo>
                  <a:lnTo>
                    <a:pt x="374" y="12"/>
                  </a:lnTo>
                  <a:lnTo>
                    <a:pt x="367" y="9"/>
                  </a:lnTo>
                  <a:lnTo>
                    <a:pt x="359" y="6"/>
                  </a:lnTo>
                  <a:lnTo>
                    <a:pt x="353" y="5"/>
                  </a:lnTo>
                  <a:lnTo>
                    <a:pt x="346" y="4"/>
                  </a:lnTo>
                  <a:lnTo>
                    <a:pt x="339" y="2"/>
                  </a:lnTo>
                  <a:lnTo>
                    <a:pt x="332" y="1"/>
                  </a:lnTo>
                  <a:lnTo>
                    <a:pt x="324" y="0"/>
                  </a:lnTo>
                  <a:lnTo>
                    <a:pt x="319" y="0"/>
                  </a:lnTo>
                  <a:lnTo>
                    <a:pt x="313" y="0"/>
                  </a:lnTo>
                  <a:lnTo>
                    <a:pt x="307" y="1"/>
                  </a:lnTo>
                  <a:lnTo>
                    <a:pt x="301" y="2"/>
                  </a:lnTo>
                  <a:lnTo>
                    <a:pt x="295" y="5"/>
                  </a:lnTo>
                  <a:lnTo>
                    <a:pt x="288" y="7"/>
                  </a:lnTo>
                  <a:lnTo>
                    <a:pt x="282" y="11"/>
                  </a:lnTo>
                  <a:lnTo>
                    <a:pt x="276" y="15"/>
                  </a:lnTo>
                  <a:lnTo>
                    <a:pt x="271" y="9"/>
                  </a:lnTo>
                  <a:lnTo>
                    <a:pt x="265" y="5"/>
                  </a:lnTo>
                  <a:lnTo>
                    <a:pt x="259" y="2"/>
                  </a:lnTo>
                  <a:lnTo>
                    <a:pt x="253" y="2"/>
                  </a:lnTo>
                  <a:lnTo>
                    <a:pt x="247" y="4"/>
                  </a:lnTo>
                  <a:lnTo>
                    <a:pt x="241" y="6"/>
                  </a:lnTo>
                  <a:lnTo>
                    <a:pt x="235" y="10"/>
                  </a:lnTo>
                  <a:lnTo>
                    <a:pt x="229" y="14"/>
                  </a:lnTo>
                  <a:lnTo>
                    <a:pt x="223" y="18"/>
                  </a:lnTo>
                  <a:lnTo>
                    <a:pt x="217" y="25"/>
                  </a:lnTo>
                  <a:lnTo>
                    <a:pt x="212" y="30"/>
                  </a:lnTo>
                  <a:lnTo>
                    <a:pt x="206" y="36"/>
                  </a:lnTo>
                  <a:lnTo>
                    <a:pt x="184" y="35"/>
                  </a:lnTo>
                  <a:lnTo>
                    <a:pt x="161" y="32"/>
                  </a:lnTo>
                  <a:lnTo>
                    <a:pt x="138" y="28"/>
                  </a:lnTo>
                  <a:lnTo>
                    <a:pt x="115" y="25"/>
                  </a:lnTo>
                  <a:lnTo>
                    <a:pt x="91" y="22"/>
                  </a:lnTo>
                  <a:lnTo>
                    <a:pt x="68" y="21"/>
                  </a:lnTo>
                  <a:lnTo>
                    <a:pt x="45" y="20"/>
                  </a:lnTo>
                  <a:lnTo>
                    <a:pt x="23" y="22"/>
                  </a:lnTo>
                  <a:lnTo>
                    <a:pt x="7" y="26"/>
                  </a:lnTo>
                  <a:lnTo>
                    <a:pt x="4" y="40"/>
                  </a:lnTo>
                  <a:lnTo>
                    <a:pt x="6" y="58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FFD4A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1731" y="2826"/>
              <a:ext cx="148" cy="137"/>
            </a:xfrm>
            <a:custGeom>
              <a:avLst/>
              <a:gdLst/>
              <a:ahLst/>
              <a:cxnLst>
                <a:cxn ang="0">
                  <a:pos x="229" y="10"/>
                </a:cxn>
                <a:cxn ang="0">
                  <a:pos x="207" y="21"/>
                </a:cxn>
                <a:cxn ang="0">
                  <a:pos x="187" y="33"/>
                </a:cxn>
                <a:cxn ang="0">
                  <a:pos x="166" y="46"/>
                </a:cxn>
                <a:cxn ang="0">
                  <a:pos x="148" y="57"/>
                </a:cxn>
                <a:cxn ang="0">
                  <a:pos x="134" y="67"/>
                </a:cxn>
                <a:cxn ang="0">
                  <a:pos x="119" y="78"/>
                </a:cxn>
                <a:cxn ang="0">
                  <a:pos x="106" y="89"/>
                </a:cxn>
                <a:cxn ang="0">
                  <a:pos x="92" y="102"/>
                </a:cxn>
                <a:cxn ang="0">
                  <a:pos x="77" y="117"/>
                </a:cxn>
                <a:cxn ang="0">
                  <a:pos x="66" y="131"/>
                </a:cxn>
                <a:cxn ang="0">
                  <a:pos x="54" y="149"/>
                </a:cxn>
                <a:cxn ang="0">
                  <a:pos x="43" y="161"/>
                </a:cxn>
                <a:cxn ang="0">
                  <a:pos x="32" y="165"/>
                </a:cxn>
                <a:cxn ang="0">
                  <a:pos x="20" y="178"/>
                </a:cxn>
                <a:cxn ang="0">
                  <a:pos x="7" y="200"/>
                </a:cxn>
                <a:cxn ang="0">
                  <a:pos x="0" y="217"/>
                </a:cxn>
                <a:cxn ang="0">
                  <a:pos x="0" y="229"/>
                </a:cxn>
                <a:cxn ang="0">
                  <a:pos x="2" y="243"/>
                </a:cxn>
                <a:cxn ang="0">
                  <a:pos x="6" y="254"/>
                </a:cxn>
                <a:cxn ang="0">
                  <a:pos x="17" y="263"/>
                </a:cxn>
                <a:cxn ang="0">
                  <a:pos x="29" y="261"/>
                </a:cxn>
                <a:cxn ang="0">
                  <a:pos x="37" y="268"/>
                </a:cxn>
                <a:cxn ang="0">
                  <a:pos x="42" y="271"/>
                </a:cxn>
                <a:cxn ang="0">
                  <a:pos x="49" y="275"/>
                </a:cxn>
                <a:cxn ang="0">
                  <a:pos x="59" y="274"/>
                </a:cxn>
                <a:cxn ang="0">
                  <a:pos x="66" y="274"/>
                </a:cxn>
                <a:cxn ang="0">
                  <a:pos x="72" y="275"/>
                </a:cxn>
                <a:cxn ang="0">
                  <a:pos x="83" y="271"/>
                </a:cxn>
                <a:cxn ang="0">
                  <a:pos x="95" y="264"/>
                </a:cxn>
                <a:cxn ang="0">
                  <a:pos x="107" y="254"/>
                </a:cxn>
                <a:cxn ang="0">
                  <a:pos x="118" y="239"/>
                </a:cxn>
                <a:cxn ang="0">
                  <a:pos x="121" y="227"/>
                </a:cxn>
                <a:cxn ang="0">
                  <a:pos x="110" y="222"/>
                </a:cxn>
                <a:cxn ang="0">
                  <a:pos x="106" y="218"/>
                </a:cxn>
                <a:cxn ang="0">
                  <a:pos x="115" y="207"/>
                </a:cxn>
                <a:cxn ang="0">
                  <a:pos x="112" y="195"/>
                </a:cxn>
                <a:cxn ang="0">
                  <a:pos x="102" y="185"/>
                </a:cxn>
                <a:cxn ang="0">
                  <a:pos x="96" y="176"/>
                </a:cxn>
                <a:cxn ang="0">
                  <a:pos x="100" y="169"/>
                </a:cxn>
                <a:cxn ang="0">
                  <a:pos x="108" y="159"/>
                </a:cxn>
                <a:cxn ang="0">
                  <a:pos x="121" y="151"/>
                </a:cxn>
                <a:cxn ang="0">
                  <a:pos x="129" y="146"/>
                </a:cxn>
                <a:cxn ang="0">
                  <a:pos x="136" y="143"/>
                </a:cxn>
                <a:cxn ang="0">
                  <a:pos x="151" y="134"/>
                </a:cxn>
                <a:cxn ang="0">
                  <a:pos x="174" y="120"/>
                </a:cxn>
                <a:cxn ang="0">
                  <a:pos x="195" y="107"/>
                </a:cxn>
                <a:cxn ang="0">
                  <a:pos x="216" y="92"/>
                </a:cxn>
                <a:cxn ang="0">
                  <a:pos x="236" y="81"/>
                </a:cxn>
                <a:cxn ang="0">
                  <a:pos x="257" y="76"/>
                </a:cxn>
                <a:cxn ang="0">
                  <a:pos x="274" y="68"/>
                </a:cxn>
                <a:cxn ang="0">
                  <a:pos x="290" y="59"/>
                </a:cxn>
                <a:cxn ang="0">
                  <a:pos x="296" y="38"/>
                </a:cxn>
                <a:cxn ang="0">
                  <a:pos x="288" y="15"/>
                </a:cxn>
                <a:cxn ang="0">
                  <a:pos x="274" y="3"/>
                </a:cxn>
                <a:cxn ang="0">
                  <a:pos x="253" y="0"/>
                </a:cxn>
              </a:cxnLst>
              <a:rect l="0" t="0" r="r" b="b"/>
              <a:pathLst>
                <a:path w="296" h="275">
                  <a:moveTo>
                    <a:pt x="240" y="4"/>
                  </a:moveTo>
                  <a:lnTo>
                    <a:pt x="229" y="10"/>
                  </a:lnTo>
                  <a:lnTo>
                    <a:pt x="218" y="15"/>
                  </a:lnTo>
                  <a:lnTo>
                    <a:pt x="207" y="21"/>
                  </a:lnTo>
                  <a:lnTo>
                    <a:pt x="198" y="28"/>
                  </a:lnTo>
                  <a:lnTo>
                    <a:pt x="187" y="33"/>
                  </a:lnTo>
                  <a:lnTo>
                    <a:pt x="177" y="39"/>
                  </a:lnTo>
                  <a:lnTo>
                    <a:pt x="166" y="46"/>
                  </a:lnTo>
                  <a:lnTo>
                    <a:pt x="156" y="52"/>
                  </a:lnTo>
                  <a:lnTo>
                    <a:pt x="148" y="57"/>
                  </a:lnTo>
                  <a:lnTo>
                    <a:pt x="141" y="62"/>
                  </a:lnTo>
                  <a:lnTo>
                    <a:pt x="134" y="67"/>
                  </a:lnTo>
                  <a:lnTo>
                    <a:pt x="127" y="72"/>
                  </a:lnTo>
                  <a:lnTo>
                    <a:pt x="119" y="78"/>
                  </a:lnTo>
                  <a:lnTo>
                    <a:pt x="112" y="83"/>
                  </a:lnTo>
                  <a:lnTo>
                    <a:pt x="106" y="89"/>
                  </a:lnTo>
                  <a:lnTo>
                    <a:pt x="99" y="94"/>
                  </a:lnTo>
                  <a:lnTo>
                    <a:pt x="92" y="102"/>
                  </a:lnTo>
                  <a:lnTo>
                    <a:pt x="84" y="109"/>
                  </a:lnTo>
                  <a:lnTo>
                    <a:pt x="77" y="117"/>
                  </a:lnTo>
                  <a:lnTo>
                    <a:pt x="71" y="124"/>
                  </a:lnTo>
                  <a:lnTo>
                    <a:pt x="66" y="131"/>
                  </a:lnTo>
                  <a:lnTo>
                    <a:pt x="60" y="140"/>
                  </a:lnTo>
                  <a:lnTo>
                    <a:pt x="54" y="149"/>
                  </a:lnTo>
                  <a:lnTo>
                    <a:pt x="49" y="157"/>
                  </a:lnTo>
                  <a:lnTo>
                    <a:pt x="43" y="161"/>
                  </a:lnTo>
                  <a:lnTo>
                    <a:pt x="37" y="162"/>
                  </a:lnTo>
                  <a:lnTo>
                    <a:pt x="32" y="165"/>
                  </a:lnTo>
                  <a:lnTo>
                    <a:pt x="29" y="169"/>
                  </a:lnTo>
                  <a:lnTo>
                    <a:pt x="20" y="178"/>
                  </a:lnTo>
                  <a:lnTo>
                    <a:pt x="14" y="188"/>
                  </a:lnTo>
                  <a:lnTo>
                    <a:pt x="7" y="200"/>
                  </a:lnTo>
                  <a:lnTo>
                    <a:pt x="2" y="212"/>
                  </a:lnTo>
                  <a:lnTo>
                    <a:pt x="0" y="217"/>
                  </a:lnTo>
                  <a:lnTo>
                    <a:pt x="0" y="223"/>
                  </a:lnTo>
                  <a:lnTo>
                    <a:pt x="0" y="229"/>
                  </a:lnTo>
                  <a:lnTo>
                    <a:pt x="1" y="235"/>
                  </a:lnTo>
                  <a:lnTo>
                    <a:pt x="2" y="243"/>
                  </a:lnTo>
                  <a:lnTo>
                    <a:pt x="3" y="249"/>
                  </a:lnTo>
                  <a:lnTo>
                    <a:pt x="6" y="254"/>
                  </a:lnTo>
                  <a:lnTo>
                    <a:pt x="10" y="260"/>
                  </a:lnTo>
                  <a:lnTo>
                    <a:pt x="17" y="263"/>
                  </a:lnTo>
                  <a:lnTo>
                    <a:pt x="23" y="261"/>
                  </a:lnTo>
                  <a:lnTo>
                    <a:pt x="29" y="261"/>
                  </a:lnTo>
                  <a:lnTo>
                    <a:pt x="35" y="264"/>
                  </a:lnTo>
                  <a:lnTo>
                    <a:pt x="37" y="268"/>
                  </a:lnTo>
                  <a:lnTo>
                    <a:pt x="40" y="270"/>
                  </a:lnTo>
                  <a:lnTo>
                    <a:pt x="42" y="271"/>
                  </a:lnTo>
                  <a:lnTo>
                    <a:pt x="46" y="274"/>
                  </a:lnTo>
                  <a:lnTo>
                    <a:pt x="49" y="275"/>
                  </a:lnTo>
                  <a:lnTo>
                    <a:pt x="54" y="274"/>
                  </a:lnTo>
                  <a:lnTo>
                    <a:pt x="59" y="274"/>
                  </a:lnTo>
                  <a:lnTo>
                    <a:pt x="64" y="274"/>
                  </a:lnTo>
                  <a:lnTo>
                    <a:pt x="66" y="274"/>
                  </a:lnTo>
                  <a:lnTo>
                    <a:pt x="70" y="275"/>
                  </a:lnTo>
                  <a:lnTo>
                    <a:pt x="72" y="275"/>
                  </a:lnTo>
                  <a:lnTo>
                    <a:pt x="75" y="275"/>
                  </a:lnTo>
                  <a:lnTo>
                    <a:pt x="83" y="271"/>
                  </a:lnTo>
                  <a:lnTo>
                    <a:pt x="89" y="268"/>
                  </a:lnTo>
                  <a:lnTo>
                    <a:pt x="95" y="264"/>
                  </a:lnTo>
                  <a:lnTo>
                    <a:pt x="100" y="259"/>
                  </a:lnTo>
                  <a:lnTo>
                    <a:pt x="107" y="254"/>
                  </a:lnTo>
                  <a:lnTo>
                    <a:pt x="113" y="248"/>
                  </a:lnTo>
                  <a:lnTo>
                    <a:pt x="118" y="239"/>
                  </a:lnTo>
                  <a:lnTo>
                    <a:pt x="122" y="230"/>
                  </a:lnTo>
                  <a:lnTo>
                    <a:pt x="121" y="227"/>
                  </a:lnTo>
                  <a:lnTo>
                    <a:pt x="117" y="224"/>
                  </a:lnTo>
                  <a:lnTo>
                    <a:pt x="110" y="222"/>
                  </a:lnTo>
                  <a:lnTo>
                    <a:pt x="99" y="222"/>
                  </a:lnTo>
                  <a:lnTo>
                    <a:pt x="106" y="218"/>
                  </a:lnTo>
                  <a:lnTo>
                    <a:pt x="112" y="213"/>
                  </a:lnTo>
                  <a:lnTo>
                    <a:pt x="115" y="207"/>
                  </a:lnTo>
                  <a:lnTo>
                    <a:pt x="115" y="201"/>
                  </a:lnTo>
                  <a:lnTo>
                    <a:pt x="112" y="195"/>
                  </a:lnTo>
                  <a:lnTo>
                    <a:pt x="108" y="190"/>
                  </a:lnTo>
                  <a:lnTo>
                    <a:pt x="102" y="185"/>
                  </a:lnTo>
                  <a:lnTo>
                    <a:pt x="95" y="178"/>
                  </a:lnTo>
                  <a:lnTo>
                    <a:pt x="96" y="176"/>
                  </a:lnTo>
                  <a:lnTo>
                    <a:pt x="98" y="172"/>
                  </a:lnTo>
                  <a:lnTo>
                    <a:pt x="100" y="169"/>
                  </a:lnTo>
                  <a:lnTo>
                    <a:pt x="102" y="164"/>
                  </a:lnTo>
                  <a:lnTo>
                    <a:pt x="108" y="159"/>
                  </a:lnTo>
                  <a:lnTo>
                    <a:pt x="115" y="155"/>
                  </a:lnTo>
                  <a:lnTo>
                    <a:pt x="121" y="151"/>
                  </a:lnTo>
                  <a:lnTo>
                    <a:pt x="124" y="149"/>
                  </a:lnTo>
                  <a:lnTo>
                    <a:pt x="129" y="146"/>
                  </a:lnTo>
                  <a:lnTo>
                    <a:pt x="133" y="144"/>
                  </a:lnTo>
                  <a:lnTo>
                    <a:pt x="136" y="143"/>
                  </a:lnTo>
                  <a:lnTo>
                    <a:pt x="139" y="141"/>
                  </a:lnTo>
                  <a:lnTo>
                    <a:pt x="151" y="134"/>
                  </a:lnTo>
                  <a:lnTo>
                    <a:pt x="163" y="128"/>
                  </a:lnTo>
                  <a:lnTo>
                    <a:pt x="174" y="120"/>
                  </a:lnTo>
                  <a:lnTo>
                    <a:pt x="185" y="114"/>
                  </a:lnTo>
                  <a:lnTo>
                    <a:pt x="195" y="107"/>
                  </a:lnTo>
                  <a:lnTo>
                    <a:pt x="205" y="99"/>
                  </a:lnTo>
                  <a:lnTo>
                    <a:pt x="216" y="92"/>
                  </a:lnTo>
                  <a:lnTo>
                    <a:pt x="226" y="83"/>
                  </a:lnTo>
                  <a:lnTo>
                    <a:pt x="236" y="81"/>
                  </a:lnTo>
                  <a:lnTo>
                    <a:pt x="247" y="78"/>
                  </a:lnTo>
                  <a:lnTo>
                    <a:pt x="257" y="76"/>
                  </a:lnTo>
                  <a:lnTo>
                    <a:pt x="265" y="72"/>
                  </a:lnTo>
                  <a:lnTo>
                    <a:pt x="274" y="68"/>
                  </a:lnTo>
                  <a:lnTo>
                    <a:pt x="282" y="63"/>
                  </a:lnTo>
                  <a:lnTo>
                    <a:pt x="290" y="59"/>
                  </a:lnTo>
                  <a:lnTo>
                    <a:pt x="296" y="52"/>
                  </a:lnTo>
                  <a:lnTo>
                    <a:pt x="296" y="38"/>
                  </a:lnTo>
                  <a:lnTo>
                    <a:pt x="293" y="25"/>
                  </a:lnTo>
                  <a:lnTo>
                    <a:pt x="288" y="15"/>
                  </a:lnTo>
                  <a:lnTo>
                    <a:pt x="282" y="8"/>
                  </a:lnTo>
                  <a:lnTo>
                    <a:pt x="274" y="3"/>
                  </a:lnTo>
                  <a:lnTo>
                    <a:pt x="264" y="0"/>
                  </a:lnTo>
                  <a:lnTo>
                    <a:pt x="253" y="0"/>
                  </a:lnTo>
                  <a:lnTo>
                    <a:pt x="240" y="4"/>
                  </a:lnTo>
                  <a:close/>
                </a:path>
              </a:pathLst>
            </a:custGeom>
            <a:solidFill>
              <a:srgbClr val="FFD4A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1962" y="2679"/>
              <a:ext cx="153" cy="129"/>
            </a:xfrm>
            <a:custGeom>
              <a:avLst/>
              <a:gdLst/>
              <a:ahLst/>
              <a:cxnLst>
                <a:cxn ang="0">
                  <a:pos x="59" y="62"/>
                </a:cxn>
                <a:cxn ang="0">
                  <a:pos x="40" y="72"/>
                </a:cxn>
                <a:cxn ang="0">
                  <a:pos x="33" y="93"/>
                </a:cxn>
                <a:cxn ang="0">
                  <a:pos x="52" y="106"/>
                </a:cxn>
                <a:cxn ang="0">
                  <a:pos x="60" y="130"/>
                </a:cxn>
                <a:cxn ang="0">
                  <a:pos x="53" y="163"/>
                </a:cxn>
                <a:cxn ang="0">
                  <a:pos x="30" y="181"/>
                </a:cxn>
                <a:cxn ang="0">
                  <a:pos x="7" y="199"/>
                </a:cxn>
                <a:cxn ang="0">
                  <a:pos x="9" y="224"/>
                </a:cxn>
                <a:cxn ang="0">
                  <a:pos x="18" y="242"/>
                </a:cxn>
                <a:cxn ang="0">
                  <a:pos x="36" y="230"/>
                </a:cxn>
                <a:cxn ang="0">
                  <a:pos x="51" y="219"/>
                </a:cxn>
                <a:cxn ang="0">
                  <a:pos x="70" y="218"/>
                </a:cxn>
                <a:cxn ang="0">
                  <a:pos x="77" y="199"/>
                </a:cxn>
                <a:cxn ang="0">
                  <a:pos x="91" y="196"/>
                </a:cxn>
                <a:cxn ang="0">
                  <a:pos x="104" y="205"/>
                </a:cxn>
                <a:cxn ang="0">
                  <a:pos x="116" y="223"/>
                </a:cxn>
                <a:cxn ang="0">
                  <a:pos x="128" y="238"/>
                </a:cxn>
                <a:cxn ang="0">
                  <a:pos x="144" y="256"/>
                </a:cxn>
                <a:cxn ang="0">
                  <a:pos x="165" y="259"/>
                </a:cxn>
                <a:cxn ang="0">
                  <a:pos x="180" y="239"/>
                </a:cxn>
                <a:cxn ang="0">
                  <a:pos x="197" y="217"/>
                </a:cxn>
                <a:cxn ang="0">
                  <a:pos x="215" y="197"/>
                </a:cxn>
                <a:cxn ang="0">
                  <a:pos x="228" y="174"/>
                </a:cxn>
                <a:cxn ang="0">
                  <a:pos x="213" y="158"/>
                </a:cxn>
                <a:cxn ang="0">
                  <a:pos x="187" y="153"/>
                </a:cxn>
                <a:cxn ang="0">
                  <a:pos x="157" y="151"/>
                </a:cxn>
                <a:cxn ang="0">
                  <a:pos x="170" y="124"/>
                </a:cxn>
                <a:cxn ang="0">
                  <a:pos x="184" y="123"/>
                </a:cxn>
                <a:cxn ang="0">
                  <a:pos x="202" y="136"/>
                </a:cxn>
                <a:cxn ang="0">
                  <a:pos x="221" y="151"/>
                </a:cxn>
                <a:cxn ang="0">
                  <a:pos x="238" y="140"/>
                </a:cxn>
                <a:cxn ang="0">
                  <a:pos x="251" y="137"/>
                </a:cxn>
                <a:cxn ang="0">
                  <a:pos x="267" y="134"/>
                </a:cxn>
                <a:cxn ang="0">
                  <a:pos x="291" y="121"/>
                </a:cxn>
                <a:cxn ang="0">
                  <a:pos x="304" y="103"/>
                </a:cxn>
                <a:cxn ang="0">
                  <a:pos x="305" y="84"/>
                </a:cxn>
                <a:cxn ang="0">
                  <a:pos x="293" y="69"/>
                </a:cxn>
                <a:cxn ang="0">
                  <a:pos x="273" y="64"/>
                </a:cxn>
                <a:cxn ang="0">
                  <a:pos x="256" y="68"/>
                </a:cxn>
                <a:cxn ang="0">
                  <a:pos x="242" y="22"/>
                </a:cxn>
                <a:cxn ang="0">
                  <a:pos x="92" y="19"/>
                </a:cxn>
              </a:cxnLst>
              <a:rect l="0" t="0" r="r" b="b"/>
              <a:pathLst>
                <a:path w="305" h="260">
                  <a:moveTo>
                    <a:pt x="73" y="66"/>
                  </a:moveTo>
                  <a:lnTo>
                    <a:pt x="65" y="62"/>
                  </a:lnTo>
                  <a:lnTo>
                    <a:pt x="59" y="62"/>
                  </a:lnTo>
                  <a:lnTo>
                    <a:pt x="52" y="63"/>
                  </a:lnTo>
                  <a:lnTo>
                    <a:pt x="46" y="67"/>
                  </a:lnTo>
                  <a:lnTo>
                    <a:pt x="40" y="72"/>
                  </a:lnTo>
                  <a:lnTo>
                    <a:pt x="35" y="78"/>
                  </a:lnTo>
                  <a:lnTo>
                    <a:pt x="33" y="85"/>
                  </a:lnTo>
                  <a:lnTo>
                    <a:pt x="33" y="93"/>
                  </a:lnTo>
                  <a:lnTo>
                    <a:pt x="36" y="100"/>
                  </a:lnTo>
                  <a:lnTo>
                    <a:pt x="44" y="105"/>
                  </a:lnTo>
                  <a:lnTo>
                    <a:pt x="52" y="106"/>
                  </a:lnTo>
                  <a:lnTo>
                    <a:pt x="60" y="103"/>
                  </a:lnTo>
                  <a:lnTo>
                    <a:pt x="60" y="116"/>
                  </a:lnTo>
                  <a:lnTo>
                    <a:pt x="60" y="130"/>
                  </a:lnTo>
                  <a:lnTo>
                    <a:pt x="60" y="144"/>
                  </a:lnTo>
                  <a:lnTo>
                    <a:pt x="60" y="157"/>
                  </a:lnTo>
                  <a:lnTo>
                    <a:pt x="53" y="163"/>
                  </a:lnTo>
                  <a:lnTo>
                    <a:pt x="45" y="170"/>
                  </a:lnTo>
                  <a:lnTo>
                    <a:pt x="38" y="176"/>
                  </a:lnTo>
                  <a:lnTo>
                    <a:pt x="30" y="181"/>
                  </a:lnTo>
                  <a:lnTo>
                    <a:pt x="23" y="187"/>
                  </a:lnTo>
                  <a:lnTo>
                    <a:pt x="16" y="193"/>
                  </a:lnTo>
                  <a:lnTo>
                    <a:pt x="7" y="199"/>
                  </a:lnTo>
                  <a:lnTo>
                    <a:pt x="0" y="205"/>
                  </a:lnTo>
                  <a:lnTo>
                    <a:pt x="5" y="214"/>
                  </a:lnTo>
                  <a:lnTo>
                    <a:pt x="9" y="224"/>
                  </a:lnTo>
                  <a:lnTo>
                    <a:pt x="11" y="235"/>
                  </a:lnTo>
                  <a:lnTo>
                    <a:pt x="13" y="246"/>
                  </a:lnTo>
                  <a:lnTo>
                    <a:pt x="18" y="242"/>
                  </a:lnTo>
                  <a:lnTo>
                    <a:pt x="24" y="239"/>
                  </a:lnTo>
                  <a:lnTo>
                    <a:pt x="30" y="235"/>
                  </a:lnTo>
                  <a:lnTo>
                    <a:pt x="36" y="230"/>
                  </a:lnTo>
                  <a:lnTo>
                    <a:pt x="41" y="226"/>
                  </a:lnTo>
                  <a:lnTo>
                    <a:pt x="46" y="223"/>
                  </a:lnTo>
                  <a:lnTo>
                    <a:pt x="51" y="219"/>
                  </a:lnTo>
                  <a:lnTo>
                    <a:pt x="54" y="215"/>
                  </a:lnTo>
                  <a:lnTo>
                    <a:pt x="63" y="219"/>
                  </a:lnTo>
                  <a:lnTo>
                    <a:pt x="70" y="218"/>
                  </a:lnTo>
                  <a:lnTo>
                    <a:pt x="74" y="212"/>
                  </a:lnTo>
                  <a:lnTo>
                    <a:pt x="73" y="203"/>
                  </a:lnTo>
                  <a:lnTo>
                    <a:pt x="77" y="199"/>
                  </a:lnTo>
                  <a:lnTo>
                    <a:pt x="82" y="197"/>
                  </a:lnTo>
                  <a:lnTo>
                    <a:pt x="86" y="196"/>
                  </a:lnTo>
                  <a:lnTo>
                    <a:pt x="91" y="196"/>
                  </a:lnTo>
                  <a:lnTo>
                    <a:pt x="95" y="198"/>
                  </a:lnTo>
                  <a:lnTo>
                    <a:pt x="100" y="200"/>
                  </a:lnTo>
                  <a:lnTo>
                    <a:pt x="104" y="205"/>
                  </a:lnTo>
                  <a:lnTo>
                    <a:pt x="106" y="210"/>
                  </a:lnTo>
                  <a:lnTo>
                    <a:pt x="111" y="217"/>
                  </a:lnTo>
                  <a:lnTo>
                    <a:pt x="116" y="223"/>
                  </a:lnTo>
                  <a:lnTo>
                    <a:pt x="120" y="228"/>
                  </a:lnTo>
                  <a:lnTo>
                    <a:pt x="123" y="233"/>
                  </a:lnTo>
                  <a:lnTo>
                    <a:pt x="128" y="238"/>
                  </a:lnTo>
                  <a:lnTo>
                    <a:pt x="133" y="244"/>
                  </a:lnTo>
                  <a:lnTo>
                    <a:pt x="138" y="249"/>
                  </a:lnTo>
                  <a:lnTo>
                    <a:pt x="144" y="256"/>
                  </a:lnTo>
                  <a:lnTo>
                    <a:pt x="149" y="259"/>
                  </a:lnTo>
                  <a:lnTo>
                    <a:pt x="157" y="260"/>
                  </a:lnTo>
                  <a:lnTo>
                    <a:pt x="165" y="259"/>
                  </a:lnTo>
                  <a:lnTo>
                    <a:pt x="170" y="255"/>
                  </a:lnTo>
                  <a:lnTo>
                    <a:pt x="175" y="246"/>
                  </a:lnTo>
                  <a:lnTo>
                    <a:pt x="180" y="239"/>
                  </a:lnTo>
                  <a:lnTo>
                    <a:pt x="185" y="230"/>
                  </a:lnTo>
                  <a:lnTo>
                    <a:pt x="191" y="223"/>
                  </a:lnTo>
                  <a:lnTo>
                    <a:pt x="197" y="217"/>
                  </a:lnTo>
                  <a:lnTo>
                    <a:pt x="203" y="209"/>
                  </a:lnTo>
                  <a:lnTo>
                    <a:pt x="209" y="203"/>
                  </a:lnTo>
                  <a:lnTo>
                    <a:pt x="215" y="197"/>
                  </a:lnTo>
                  <a:lnTo>
                    <a:pt x="220" y="191"/>
                  </a:lnTo>
                  <a:lnTo>
                    <a:pt x="225" y="183"/>
                  </a:lnTo>
                  <a:lnTo>
                    <a:pt x="228" y="174"/>
                  </a:lnTo>
                  <a:lnTo>
                    <a:pt x="232" y="165"/>
                  </a:lnTo>
                  <a:lnTo>
                    <a:pt x="222" y="161"/>
                  </a:lnTo>
                  <a:lnTo>
                    <a:pt x="213" y="158"/>
                  </a:lnTo>
                  <a:lnTo>
                    <a:pt x="204" y="156"/>
                  </a:lnTo>
                  <a:lnTo>
                    <a:pt x="196" y="155"/>
                  </a:lnTo>
                  <a:lnTo>
                    <a:pt x="187" y="153"/>
                  </a:lnTo>
                  <a:lnTo>
                    <a:pt x="178" y="152"/>
                  </a:lnTo>
                  <a:lnTo>
                    <a:pt x="168" y="151"/>
                  </a:lnTo>
                  <a:lnTo>
                    <a:pt x="157" y="151"/>
                  </a:lnTo>
                  <a:lnTo>
                    <a:pt x="162" y="144"/>
                  </a:lnTo>
                  <a:lnTo>
                    <a:pt x="167" y="134"/>
                  </a:lnTo>
                  <a:lnTo>
                    <a:pt x="170" y="124"/>
                  </a:lnTo>
                  <a:lnTo>
                    <a:pt x="174" y="113"/>
                  </a:lnTo>
                  <a:lnTo>
                    <a:pt x="179" y="118"/>
                  </a:lnTo>
                  <a:lnTo>
                    <a:pt x="184" y="123"/>
                  </a:lnTo>
                  <a:lnTo>
                    <a:pt x="190" y="126"/>
                  </a:lnTo>
                  <a:lnTo>
                    <a:pt x="196" y="131"/>
                  </a:lnTo>
                  <a:lnTo>
                    <a:pt x="202" y="136"/>
                  </a:lnTo>
                  <a:lnTo>
                    <a:pt x="208" y="141"/>
                  </a:lnTo>
                  <a:lnTo>
                    <a:pt x="214" y="146"/>
                  </a:lnTo>
                  <a:lnTo>
                    <a:pt x="221" y="151"/>
                  </a:lnTo>
                  <a:lnTo>
                    <a:pt x="226" y="149"/>
                  </a:lnTo>
                  <a:lnTo>
                    <a:pt x="232" y="145"/>
                  </a:lnTo>
                  <a:lnTo>
                    <a:pt x="238" y="140"/>
                  </a:lnTo>
                  <a:lnTo>
                    <a:pt x="243" y="136"/>
                  </a:lnTo>
                  <a:lnTo>
                    <a:pt x="246" y="137"/>
                  </a:lnTo>
                  <a:lnTo>
                    <a:pt x="251" y="137"/>
                  </a:lnTo>
                  <a:lnTo>
                    <a:pt x="255" y="137"/>
                  </a:lnTo>
                  <a:lnTo>
                    <a:pt x="258" y="136"/>
                  </a:lnTo>
                  <a:lnTo>
                    <a:pt x="267" y="134"/>
                  </a:lnTo>
                  <a:lnTo>
                    <a:pt x="275" y="130"/>
                  </a:lnTo>
                  <a:lnTo>
                    <a:pt x="284" y="126"/>
                  </a:lnTo>
                  <a:lnTo>
                    <a:pt x="291" y="121"/>
                  </a:lnTo>
                  <a:lnTo>
                    <a:pt x="296" y="116"/>
                  </a:lnTo>
                  <a:lnTo>
                    <a:pt x="301" y="109"/>
                  </a:lnTo>
                  <a:lnTo>
                    <a:pt x="304" y="103"/>
                  </a:lnTo>
                  <a:lnTo>
                    <a:pt x="305" y="95"/>
                  </a:lnTo>
                  <a:lnTo>
                    <a:pt x="305" y="89"/>
                  </a:lnTo>
                  <a:lnTo>
                    <a:pt x="305" y="84"/>
                  </a:lnTo>
                  <a:lnTo>
                    <a:pt x="303" y="78"/>
                  </a:lnTo>
                  <a:lnTo>
                    <a:pt x="299" y="74"/>
                  </a:lnTo>
                  <a:lnTo>
                    <a:pt x="293" y="69"/>
                  </a:lnTo>
                  <a:lnTo>
                    <a:pt x="287" y="67"/>
                  </a:lnTo>
                  <a:lnTo>
                    <a:pt x="280" y="64"/>
                  </a:lnTo>
                  <a:lnTo>
                    <a:pt x="273" y="64"/>
                  </a:lnTo>
                  <a:lnTo>
                    <a:pt x="267" y="64"/>
                  </a:lnTo>
                  <a:lnTo>
                    <a:pt x="262" y="66"/>
                  </a:lnTo>
                  <a:lnTo>
                    <a:pt x="256" y="68"/>
                  </a:lnTo>
                  <a:lnTo>
                    <a:pt x="250" y="69"/>
                  </a:lnTo>
                  <a:lnTo>
                    <a:pt x="251" y="41"/>
                  </a:lnTo>
                  <a:lnTo>
                    <a:pt x="242" y="22"/>
                  </a:lnTo>
                  <a:lnTo>
                    <a:pt x="222" y="9"/>
                  </a:lnTo>
                  <a:lnTo>
                    <a:pt x="198" y="0"/>
                  </a:lnTo>
                  <a:lnTo>
                    <a:pt x="92" y="19"/>
                  </a:lnTo>
                  <a:lnTo>
                    <a:pt x="69" y="56"/>
                  </a:lnTo>
                  <a:lnTo>
                    <a:pt x="73" y="66"/>
                  </a:lnTo>
                  <a:close/>
                </a:path>
              </a:pathLst>
            </a:custGeom>
            <a:solidFill>
              <a:srgbClr val="FFD4A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1995" y="2667"/>
              <a:ext cx="106" cy="40"/>
            </a:xfrm>
            <a:custGeom>
              <a:avLst/>
              <a:gdLst/>
              <a:ahLst/>
              <a:cxnLst>
                <a:cxn ang="0">
                  <a:pos x="10" y="75"/>
                </a:cxn>
                <a:cxn ang="0">
                  <a:pos x="23" y="65"/>
                </a:cxn>
                <a:cxn ang="0">
                  <a:pos x="31" y="57"/>
                </a:cxn>
                <a:cxn ang="0">
                  <a:pos x="37" y="49"/>
                </a:cxn>
                <a:cxn ang="0">
                  <a:pos x="42" y="49"/>
                </a:cxn>
                <a:cxn ang="0">
                  <a:pos x="43" y="53"/>
                </a:cxn>
                <a:cxn ang="0">
                  <a:pos x="48" y="52"/>
                </a:cxn>
                <a:cxn ang="0">
                  <a:pos x="60" y="47"/>
                </a:cxn>
                <a:cxn ang="0">
                  <a:pos x="72" y="44"/>
                </a:cxn>
                <a:cxn ang="0">
                  <a:pos x="89" y="42"/>
                </a:cxn>
                <a:cxn ang="0">
                  <a:pos x="102" y="40"/>
                </a:cxn>
                <a:cxn ang="0">
                  <a:pos x="120" y="36"/>
                </a:cxn>
                <a:cxn ang="0">
                  <a:pos x="131" y="33"/>
                </a:cxn>
                <a:cxn ang="0">
                  <a:pos x="132" y="39"/>
                </a:cxn>
                <a:cxn ang="0">
                  <a:pos x="142" y="38"/>
                </a:cxn>
                <a:cxn ang="0">
                  <a:pos x="159" y="29"/>
                </a:cxn>
                <a:cxn ang="0">
                  <a:pos x="167" y="28"/>
                </a:cxn>
                <a:cxn ang="0">
                  <a:pos x="167" y="36"/>
                </a:cxn>
                <a:cxn ang="0">
                  <a:pos x="176" y="33"/>
                </a:cxn>
                <a:cxn ang="0">
                  <a:pos x="188" y="28"/>
                </a:cxn>
                <a:cxn ang="0">
                  <a:pos x="194" y="19"/>
                </a:cxn>
                <a:cxn ang="0">
                  <a:pos x="204" y="10"/>
                </a:cxn>
                <a:cxn ang="0">
                  <a:pos x="204" y="6"/>
                </a:cxn>
                <a:cxn ang="0">
                  <a:pos x="192" y="5"/>
                </a:cxn>
                <a:cxn ang="0">
                  <a:pos x="184" y="5"/>
                </a:cxn>
                <a:cxn ang="0">
                  <a:pos x="174" y="8"/>
                </a:cxn>
                <a:cxn ang="0">
                  <a:pos x="165" y="12"/>
                </a:cxn>
                <a:cxn ang="0">
                  <a:pos x="155" y="14"/>
                </a:cxn>
                <a:cxn ang="0">
                  <a:pos x="149" y="14"/>
                </a:cxn>
                <a:cxn ang="0">
                  <a:pos x="153" y="6"/>
                </a:cxn>
                <a:cxn ang="0">
                  <a:pos x="149" y="7"/>
                </a:cxn>
                <a:cxn ang="0">
                  <a:pos x="138" y="13"/>
                </a:cxn>
                <a:cxn ang="0">
                  <a:pos x="127" y="16"/>
                </a:cxn>
                <a:cxn ang="0">
                  <a:pos x="127" y="6"/>
                </a:cxn>
                <a:cxn ang="0">
                  <a:pos x="125" y="5"/>
                </a:cxn>
                <a:cxn ang="0">
                  <a:pos x="118" y="12"/>
                </a:cxn>
                <a:cxn ang="0">
                  <a:pos x="107" y="17"/>
                </a:cxn>
                <a:cxn ang="0">
                  <a:pos x="93" y="21"/>
                </a:cxn>
                <a:cxn ang="0">
                  <a:pos x="80" y="19"/>
                </a:cxn>
                <a:cxn ang="0">
                  <a:pos x="73" y="11"/>
                </a:cxn>
                <a:cxn ang="0">
                  <a:pos x="69" y="12"/>
                </a:cxn>
                <a:cxn ang="0">
                  <a:pos x="61" y="23"/>
                </a:cxn>
                <a:cxn ang="0">
                  <a:pos x="52" y="31"/>
                </a:cxn>
                <a:cxn ang="0">
                  <a:pos x="45" y="26"/>
                </a:cxn>
                <a:cxn ang="0">
                  <a:pos x="43" y="26"/>
                </a:cxn>
                <a:cxn ang="0">
                  <a:pos x="40" y="32"/>
                </a:cxn>
                <a:cxn ang="0">
                  <a:pos x="33" y="29"/>
                </a:cxn>
                <a:cxn ang="0">
                  <a:pos x="26" y="21"/>
                </a:cxn>
                <a:cxn ang="0">
                  <a:pos x="19" y="32"/>
                </a:cxn>
                <a:cxn ang="0">
                  <a:pos x="9" y="63"/>
                </a:cxn>
              </a:cxnLst>
              <a:rect l="0" t="0" r="r" b="b"/>
              <a:pathLst>
                <a:path w="212" h="80">
                  <a:moveTo>
                    <a:pt x="0" y="80"/>
                  </a:moveTo>
                  <a:lnTo>
                    <a:pt x="10" y="75"/>
                  </a:lnTo>
                  <a:lnTo>
                    <a:pt x="17" y="70"/>
                  </a:lnTo>
                  <a:lnTo>
                    <a:pt x="23" y="65"/>
                  </a:lnTo>
                  <a:lnTo>
                    <a:pt x="27" y="60"/>
                  </a:lnTo>
                  <a:lnTo>
                    <a:pt x="31" y="57"/>
                  </a:lnTo>
                  <a:lnTo>
                    <a:pt x="33" y="52"/>
                  </a:lnTo>
                  <a:lnTo>
                    <a:pt x="37" y="49"/>
                  </a:lnTo>
                  <a:lnTo>
                    <a:pt x="40" y="47"/>
                  </a:lnTo>
                  <a:lnTo>
                    <a:pt x="42" y="49"/>
                  </a:lnTo>
                  <a:lnTo>
                    <a:pt x="43" y="50"/>
                  </a:lnTo>
                  <a:lnTo>
                    <a:pt x="43" y="53"/>
                  </a:lnTo>
                  <a:lnTo>
                    <a:pt x="42" y="57"/>
                  </a:lnTo>
                  <a:lnTo>
                    <a:pt x="48" y="52"/>
                  </a:lnTo>
                  <a:lnTo>
                    <a:pt x="54" y="49"/>
                  </a:lnTo>
                  <a:lnTo>
                    <a:pt x="60" y="47"/>
                  </a:lnTo>
                  <a:lnTo>
                    <a:pt x="64" y="43"/>
                  </a:lnTo>
                  <a:lnTo>
                    <a:pt x="72" y="44"/>
                  </a:lnTo>
                  <a:lnTo>
                    <a:pt x="80" y="43"/>
                  </a:lnTo>
                  <a:lnTo>
                    <a:pt x="89" y="42"/>
                  </a:lnTo>
                  <a:lnTo>
                    <a:pt x="96" y="39"/>
                  </a:lnTo>
                  <a:lnTo>
                    <a:pt x="102" y="40"/>
                  </a:lnTo>
                  <a:lnTo>
                    <a:pt x="110" y="39"/>
                  </a:lnTo>
                  <a:lnTo>
                    <a:pt x="120" y="36"/>
                  </a:lnTo>
                  <a:lnTo>
                    <a:pt x="130" y="31"/>
                  </a:lnTo>
                  <a:lnTo>
                    <a:pt x="131" y="33"/>
                  </a:lnTo>
                  <a:lnTo>
                    <a:pt x="132" y="36"/>
                  </a:lnTo>
                  <a:lnTo>
                    <a:pt x="132" y="39"/>
                  </a:lnTo>
                  <a:lnTo>
                    <a:pt x="133" y="42"/>
                  </a:lnTo>
                  <a:lnTo>
                    <a:pt x="142" y="38"/>
                  </a:lnTo>
                  <a:lnTo>
                    <a:pt x="150" y="33"/>
                  </a:lnTo>
                  <a:lnTo>
                    <a:pt x="159" y="29"/>
                  </a:lnTo>
                  <a:lnTo>
                    <a:pt x="166" y="24"/>
                  </a:lnTo>
                  <a:lnTo>
                    <a:pt x="167" y="28"/>
                  </a:lnTo>
                  <a:lnTo>
                    <a:pt x="167" y="32"/>
                  </a:lnTo>
                  <a:lnTo>
                    <a:pt x="167" y="36"/>
                  </a:lnTo>
                  <a:lnTo>
                    <a:pt x="168" y="36"/>
                  </a:lnTo>
                  <a:lnTo>
                    <a:pt x="176" y="33"/>
                  </a:lnTo>
                  <a:lnTo>
                    <a:pt x="182" y="31"/>
                  </a:lnTo>
                  <a:lnTo>
                    <a:pt x="188" y="28"/>
                  </a:lnTo>
                  <a:lnTo>
                    <a:pt x="194" y="24"/>
                  </a:lnTo>
                  <a:lnTo>
                    <a:pt x="194" y="19"/>
                  </a:lnTo>
                  <a:lnTo>
                    <a:pt x="198" y="14"/>
                  </a:lnTo>
                  <a:lnTo>
                    <a:pt x="204" y="10"/>
                  </a:lnTo>
                  <a:lnTo>
                    <a:pt x="212" y="5"/>
                  </a:lnTo>
                  <a:lnTo>
                    <a:pt x="204" y="6"/>
                  </a:lnTo>
                  <a:lnTo>
                    <a:pt x="197" y="5"/>
                  </a:lnTo>
                  <a:lnTo>
                    <a:pt x="192" y="5"/>
                  </a:lnTo>
                  <a:lnTo>
                    <a:pt x="189" y="2"/>
                  </a:lnTo>
                  <a:lnTo>
                    <a:pt x="184" y="5"/>
                  </a:lnTo>
                  <a:lnTo>
                    <a:pt x="179" y="6"/>
                  </a:lnTo>
                  <a:lnTo>
                    <a:pt x="174" y="8"/>
                  </a:lnTo>
                  <a:lnTo>
                    <a:pt x="169" y="11"/>
                  </a:lnTo>
                  <a:lnTo>
                    <a:pt x="165" y="12"/>
                  </a:lnTo>
                  <a:lnTo>
                    <a:pt x="161" y="13"/>
                  </a:lnTo>
                  <a:lnTo>
                    <a:pt x="155" y="14"/>
                  </a:lnTo>
                  <a:lnTo>
                    <a:pt x="150" y="16"/>
                  </a:lnTo>
                  <a:lnTo>
                    <a:pt x="149" y="14"/>
                  </a:lnTo>
                  <a:lnTo>
                    <a:pt x="149" y="11"/>
                  </a:lnTo>
                  <a:lnTo>
                    <a:pt x="153" y="6"/>
                  </a:lnTo>
                  <a:lnTo>
                    <a:pt x="155" y="2"/>
                  </a:lnTo>
                  <a:lnTo>
                    <a:pt x="149" y="7"/>
                  </a:lnTo>
                  <a:lnTo>
                    <a:pt x="144" y="11"/>
                  </a:lnTo>
                  <a:lnTo>
                    <a:pt x="138" y="13"/>
                  </a:lnTo>
                  <a:lnTo>
                    <a:pt x="130" y="17"/>
                  </a:lnTo>
                  <a:lnTo>
                    <a:pt x="127" y="16"/>
                  </a:lnTo>
                  <a:lnTo>
                    <a:pt x="127" y="12"/>
                  </a:lnTo>
                  <a:lnTo>
                    <a:pt x="127" y="6"/>
                  </a:lnTo>
                  <a:lnTo>
                    <a:pt x="127" y="0"/>
                  </a:lnTo>
                  <a:lnTo>
                    <a:pt x="125" y="5"/>
                  </a:lnTo>
                  <a:lnTo>
                    <a:pt x="121" y="8"/>
                  </a:lnTo>
                  <a:lnTo>
                    <a:pt x="118" y="12"/>
                  </a:lnTo>
                  <a:lnTo>
                    <a:pt x="113" y="14"/>
                  </a:lnTo>
                  <a:lnTo>
                    <a:pt x="107" y="17"/>
                  </a:lnTo>
                  <a:lnTo>
                    <a:pt x="101" y="19"/>
                  </a:lnTo>
                  <a:lnTo>
                    <a:pt x="93" y="21"/>
                  </a:lnTo>
                  <a:lnTo>
                    <a:pt x="85" y="22"/>
                  </a:lnTo>
                  <a:lnTo>
                    <a:pt x="80" y="19"/>
                  </a:lnTo>
                  <a:lnTo>
                    <a:pt x="77" y="16"/>
                  </a:lnTo>
                  <a:lnTo>
                    <a:pt x="73" y="11"/>
                  </a:lnTo>
                  <a:lnTo>
                    <a:pt x="72" y="6"/>
                  </a:lnTo>
                  <a:lnTo>
                    <a:pt x="69" y="12"/>
                  </a:lnTo>
                  <a:lnTo>
                    <a:pt x="66" y="18"/>
                  </a:lnTo>
                  <a:lnTo>
                    <a:pt x="61" y="23"/>
                  </a:lnTo>
                  <a:lnTo>
                    <a:pt x="55" y="29"/>
                  </a:lnTo>
                  <a:lnTo>
                    <a:pt x="52" y="31"/>
                  </a:lnTo>
                  <a:lnTo>
                    <a:pt x="49" y="28"/>
                  </a:lnTo>
                  <a:lnTo>
                    <a:pt x="45" y="26"/>
                  </a:lnTo>
                  <a:lnTo>
                    <a:pt x="43" y="23"/>
                  </a:lnTo>
                  <a:lnTo>
                    <a:pt x="43" y="26"/>
                  </a:lnTo>
                  <a:lnTo>
                    <a:pt x="42" y="28"/>
                  </a:lnTo>
                  <a:lnTo>
                    <a:pt x="40" y="32"/>
                  </a:lnTo>
                  <a:lnTo>
                    <a:pt x="38" y="34"/>
                  </a:lnTo>
                  <a:lnTo>
                    <a:pt x="33" y="29"/>
                  </a:lnTo>
                  <a:lnTo>
                    <a:pt x="29" y="24"/>
                  </a:lnTo>
                  <a:lnTo>
                    <a:pt x="26" y="21"/>
                  </a:lnTo>
                  <a:lnTo>
                    <a:pt x="21" y="16"/>
                  </a:lnTo>
                  <a:lnTo>
                    <a:pt x="19" y="32"/>
                  </a:lnTo>
                  <a:lnTo>
                    <a:pt x="15" y="47"/>
                  </a:lnTo>
                  <a:lnTo>
                    <a:pt x="9" y="63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FFF8B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967" y="2987"/>
              <a:ext cx="67" cy="98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7" y="13"/>
                </a:cxn>
                <a:cxn ang="0">
                  <a:pos x="117" y="22"/>
                </a:cxn>
                <a:cxn ang="0">
                  <a:pos x="122" y="34"/>
                </a:cxn>
                <a:cxn ang="0">
                  <a:pos x="118" y="46"/>
                </a:cxn>
                <a:cxn ang="0">
                  <a:pos x="132" y="57"/>
                </a:cxn>
                <a:cxn ang="0">
                  <a:pos x="134" y="72"/>
                </a:cxn>
                <a:cxn ang="0">
                  <a:pos x="127" y="85"/>
                </a:cxn>
                <a:cxn ang="0">
                  <a:pos x="109" y="95"/>
                </a:cxn>
                <a:cxn ang="0">
                  <a:pos x="106" y="106"/>
                </a:cxn>
                <a:cxn ang="0">
                  <a:pos x="100" y="116"/>
                </a:cxn>
                <a:cxn ang="0">
                  <a:pos x="91" y="124"/>
                </a:cxn>
                <a:cxn ang="0">
                  <a:pos x="78" y="131"/>
                </a:cxn>
                <a:cxn ang="0">
                  <a:pos x="71" y="141"/>
                </a:cxn>
                <a:cxn ang="0">
                  <a:pos x="63" y="150"/>
                </a:cxn>
                <a:cxn ang="0">
                  <a:pos x="54" y="158"/>
                </a:cxn>
                <a:cxn ang="0">
                  <a:pos x="45" y="167"/>
                </a:cxn>
                <a:cxn ang="0">
                  <a:pos x="35" y="175"/>
                </a:cxn>
                <a:cxn ang="0">
                  <a:pos x="24" y="182"/>
                </a:cxn>
                <a:cxn ang="0">
                  <a:pos x="12" y="189"/>
                </a:cxn>
                <a:cxn ang="0">
                  <a:pos x="0" y="197"/>
                </a:cxn>
              </a:cxnLst>
              <a:rect l="0" t="0" r="r" b="b"/>
              <a:pathLst>
                <a:path w="134" h="197">
                  <a:moveTo>
                    <a:pt x="94" y="0"/>
                  </a:moveTo>
                  <a:lnTo>
                    <a:pt x="107" y="13"/>
                  </a:lnTo>
                  <a:lnTo>
                    <a:pt x="117" y="22"/>
                  </a:lnTo>
                  <a:lnTo>
                    <a:pt x="122" y="34"/>
                  </a:lnTo>
                  <a:lnTo>
                    <a:pt x="118" y="46"/>
                  </a:lnTo>
                  <a:lnTo>
                    <a:pt x="132" y="57"/>
                  </a:lnTo>
                  <a:lnTo>
                    <a:pt x="134" y="72"/>
                  </a:lnTo>
                  <a:lnTo>
                    <a:pt x="127" y="85"/>
                  </a:lnTo>
                  <a:lnTo>
                    <a:pt x="109" y="95"/>
                  </a:lnTo>
                  <a:lnTo>
                    <a:pt x="106" y="106"/>
                  </a:lnTo>
                  <a:lnTo>
                    <a:pt x="100" y="116"/>
                  </a:lnTo>
                  <a:lnTo>
                    <a:pt x="91" y="124"/>
                  </a:lnTo>
                  <a:lnTo>
                    <a:pt x="78" y="131"/>
                  </a:lnTo>
                  <a:lnTo>
                    <a:pt x="71" y="141"/>
                  </a:lnTo>
                  <a:lnTo>
                    <a:pt x="63" y="150"/>
                  </a:lnTo>
                  <a:lnTo>
                    <a:pt x="54" y="158"/>
                  </a:lnTo>
                  <a:lnTo>
                    <a:pt x="45" y="167"/>
                  </a:lnTo>
                  <a:lnTo>
                    <a:pt x="35" y="175"/>
                  </a:lnTo>
                  <a:lnTo>
                    <a:pt x="24" y="182"/>
                  </a:lnTo>
                  <a:lnTo>
                    <a:pt x="12" y="189"/>
                  </a:lnTo>
                  <a:lnTo>
                    <a:pt x="0" y="197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1965" y="3002"/>
              <a:ext cx="12" cy="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7"/>
                </a:cxn>
                <a:cxn ang="0">
                  <a:pos x="11" y="13"/>
                </a:cxn>
                <a:cxn ang="0">
                  <a:pos x="17" y="20"/>
                </a:cxn>
                <a:cxn ang="0">
                  <a:pos x="24" y="26"/>
                </a:cxn>
                <a:cxn ang="0">
                  <a:pos x="21" y="30"/>
                </a:cxn>
                <a:cxn ang="0">
                  <a:pos x="17" y="36"/>
                </a:cxn>
                <a:cxn ang="0">
                  <a:pos x="16" y="42"/>
                </a:cxn>
                <a:cxn ang="0">
                  <a:pos x="16" y="48"/>
                </a:cxn>
              </a:cxnLst>
              <a:rect l="0" t="0" r="r" b="b"/>
              <a:pathLst>
                <a:path w="24" h="48">
                  <a:moveTo>
                    <a:pt x="0" y="0"/>
                  </a:moveTo>
                  <a:lnTo>
                    <a:pt x="5" y="7"/>
                  </a:lnTo>
                  <a:lnTo>
                    <a:pt x="11" y="13"/>
                  </a:lnTo>
                  <a:lnTo>
                    <a:pt x="17" y="20"/>
                  </a:lnTo>
                  <a:lnTo>
                    <a:pt x="24" y="26"/>
                  </a:lnTo>
                  <a:lnTo>
                    <a:pt x="21" y="30"/>
                  </a:lnTo>
                  <a:lnTo>
                    <a:pt x="17" y="36"/>
                  </a:lnTo>
                  <a:lnTo>
                    <a:pt x="16" y="42"/>
                  </a:lnTo>
                  <a:lnTo>
                    <a:pt x="16" y="48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1916" y="3063"/>
              <a:ext cx="52" cy="39"/>
            </a:xfrm>
            <a:custGeom>
              <a:avLst/>
              <a:gdLst/>
              <a:ahLst/>
              <a:cxnLst>
                <a:cxn ang="0">
                  <a:pos x="11" y="78"/>
                </a:cxn>
                <a:cxn ang="0">
                  <a:pos x="4" y="69"/>
                </a:cxn>
                <a:cxn ang="0">
                  <a:pos x="0" y="60"/>
                </a:cxn>
                <a:cxn ang="0">
                  <a:pos x="0" y="50"/>
                </a:cxn>
                <a:cxn ang="0">
                  <a:pos x="3" y="39"/>
                </a:cxn>
                <a:cxn ang="0">
                  <a:pos x="6" y="31"/>
                </a:cxn>
                <a:cxn ang="0">
                  <a:pos x="12" y="25"/>
                </a:cxn>
                <a:cxn ang="0">
                  <a:pos x="20" y="20"/>
                </a:cxn>
                <a:cxn ang="0">
                  <a:pos x="29" y="19"/>
                </a:cxn>
                <a:cxn ang="0">
                  <a:pos x="34" y="8"/>
                </a:cxn>
                <a:cxn ang="0">
                  <a:pos x="43" y="1"/>
                </a:cxn>
                <a:cxn ang="0">
                  <a:pos x="53" y="0"/>
                </a:cxn>
                <a:cxn ang="0">
                  <a:pos x="64" y="1"/>
                </a:cxn>
                <a:cxn ang="0">
                  <a:pos x="72" y="8"/>
                </a:cxn>
                <a:cxn ang="0">
                  <a:pos x="76" y="18"/>
                </a:cxn>
                <a:cxn ang="0">
                  <a:pos x="78" y="29"/>
                </a:cxn>
                <a:cxn ang="0">
                  <a:pos x="76" y="40"/>
                </a:cxn>
                <a:cxn ang="0">
                  <a:pos x="84" y="37"/>
                </a:cxn>
                <a:cxn ang="0">
                  <a:pos x="91" y="37"/>
                </a:cxn>
                <a:cxn ang="0">
                  <a:pos x="98" y="40"/>
                </a:cxn>
                <a:cxn ang="0">
                  <a:pos x="104" y="44"/>
                </a:cxn>
              </a:cxnLst>
              <a:rect l="0" t="0" r="r" b="b"/>
              <a:pathLst>
                <a:path w="104" h="78">
                  <a:moveTo>
                    <a:pt x="11" y="78"/>
                  </a:moveTo>
                  <a:lnTo>
                    <a:pt x="4" y="69"/>
                  </a:lnTo>
                  <a:lnTo>
                    <a:pt x="0" y="60"/>
                  </a:lnTo>
                  <a:lnTo>
                    <a:pt x="0" y="50"/>
                  </a:lnTo>
                  <a:lnTo>
                    <a:pt x="3" y="39"/>
                  </a:lnTo>
                  <a:lnTo>
                    <a:pt x="6" y="31"/>
                  </a:lnTo>
                  <a:lnTo>
                    <a:pt x="12" y="25"/>
                  </a:lnTo>
                  <a:lnTo>
                    <a:pt x="20" y="20"/>
                  </a:lnTo>
                  <a:lnTo>
                    <a:pt x="29" y="19"/>
                  </a:lnTo>
                  <a:lnTo>
                    <a:pt x="34" y="8"/>
                  </a:lnTo>
                  <a:lnTo>
                    <a:pt x="43" y="1"/>
                  </a:lnTo>
                  <a:lnTo>
                    <a:pt x="53" y="0"/>
                  </a:lnTo>
                  <a:lnTo>
                    <a:pt x="64" y="1"/>
                  </a:lnTo>
                  <a:lnTo>
                    <a:pt x="72" y="8"/>
                  </a:lnTo>
                  <a:lnTo>
                    <a:pt x="76" y="18"/>
                  </a:lnTo>
                  <a:lnTo>
                    <a:pt x="78" y="29"/>
                  </a:lnTo>
                  <a:lnTo>
                    <a:pt x="76" y="40"/>
                  </a:lnTo>
                  <a:lnTo>
                    <a:pt x="84" y="37"/>
                  </a:lnTo>
                  <a:lnTo>
                    <a:pt x="91" y="37"/>
                  </a:lnTo>
                  <a:lnTo>
                    <a:pt x="98" y="40"/>
                  </a:lnTo>
                  <a:lnTo>
                    <a:pt x="104" y="44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1933" y="3030"/>
              <a:ext cx="36" cy="37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59" y="7"/>
                </a:cxn>
                <a:cxn ang="0">
                  <a:pos x="48" y="13"/>
                </a:cxn>
                <a:cxn ang="0">
                  <a:pos x="39" y="21"/>
                </a:cxn>
                <a:cxn ang="0">
                  <a:pos x="29" y="30"/>
                </a:cxn>
                <a:cxn ang="0">
                  <a:pos x="21" y="40"/>
                </a:cxn>
                <a:cxn ang="0">
                  <a:pos x="12" y="51"/>
                </a:cxn>
                <a:cxn ang="0">
                  <a:pos x="6" y="62"/>
                </a:cxn>
                <a:cxn ang="0">
                  <a:pos x="0" y="75"/>
                </a:cxn>
              </a:cxnLst>
              <a:rect l="0" t="0" r="r" b="b"/>
              <a:pathLst>
                <a:path w="71" h="75">
                  <a:moveTo>
                    <a:pt x="71" y="0"/>
                  </a:moveTo>
                  <a:lnTo>
                    <a:pt x="59" y="7"/>
                  </a:lnTo>
                  <a:lnTo>
                    <a:pt x="48" y="13"/>
                  </a:lnTo>
                  <a:lnTo>
                    <a:pt x="39" y="21"/>
                  </a:lnTo>
                  <a:lnTo>
                    <a:pt x="29" y="30"/>
                  </a:lnTo>
                  <a:lnTo>
                    <a:pt x="21" y="40"/>
                  </a:lnTo>
                  <a:lnTo>
                    <a:pt x="12" y="51"/>
                  </a:lnTo>
                  <a:lnTo>
                    <a:pt x="6" y="62"/>
                  </a:lnTo>
                  <a:lnTo>
                    <a:pt x="0" y="75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919" y="3080"/>
              <a:ext cx="71" cy="96"/>
            </a:xfrm>
            <a:custGeom>
              <a:avLst/>
              <a:gdLst/>
              <a:ahLst/>
              <a:cxnLst>
                <a:cxn ang="0">
                  <a:pos x="117" y="0"/>
                </a:cxn>
                <a:cxn ang="0">
                  <a:pos x="123" y="1"/>
                </a:cxn>
                <a:cxn ang="0">
                  <a:pos x="128" y="2"/>
                </a:cxn>
                <a:cxn ang="0">
                  <a:pos x="132" y="5"/>
                </a:cxn>
                <a:cxn ang="0">
                  <a:pos x="133" y="8"/>
                </a:cxn>
                <a:cxn ang="0">
                  <a:pos x="133" y="16"/>
                </a:cxn>
                <a:cxn ang="0">
                  <a:pos x="129" y="24"/>
                </a:cxn>
                <a:cxn ang="0">
                  <a:pos x="125" y="32"/>
                </a:cxn>
                <a:cxn ang="0">
                  <a:pos x="120" y="40"/>
                </a:cxn>
                <a:cxn ang="0">
                  <a:pos x="127" y="57"/>
                </a:cxn>
                <a:cxn ang="0">
                  <a:pos x="134" y="73"/>
                </a:cxn>
                <a:cxn ang="0">
                  <a:pos x="139" y="89"/>
                </a:cxn>
                <a:cxn ang="0">
                  <a:pos x="143" y="106"/>
                </a:cxn>
                <a:cxn ang="0">
                  <a:pos x="143" y="120"/>
                </a:cxn>
                <a:cxn ang="0">
                  <a:pos x="140" y="133"/>
                </a:cxn>
                <a:cxn ang="0">
                  <a:pos x="137" y="147"/>
                </a:cxn>
                <a:cxn ang="0">
                  <a:pos x="131" y="159"/>
                </a:cxn>
                <a:cxn ang="0">
                  <a:pos x="125" y="169"/>
                </a:cxn>
                <a:cxn ang="0">
                  <a:pos x="116" y="178"/>
                </a:cxn>
                <a:cxn ang="0">
                  <a:pos x="108" y="184"/>
                </a:cxn>
                <a:cxn ang="0">
                  <a:pos x="98" y="189"/>
                </a:cxn>
                <a:cxn ang="0">
                  <a:pos x="92" y="190"/>
                </a:cxn>
                <a:cxn ang="0">
                  <a:pos x="86" y="191"/>
                </a:cxn>
                <a:cxn ang="0">
                  <a:pos x="79" y="193"/>
                </a:cxn>
                <a:cxn ang="0">
                  <a:pos x="73" y="193"/>
                </a:cxn>
                <a:cxn ang="0">
                  <a:pos x="67" y="193"/>
                </a:cxn>
                <a:cxn ang="0">
                  <a:pos x="59" y="191"/>
                </a:cxn>
                <a:cxn ang="0">
                  <a:pos x="53" y="190"/>
                </a:cxn>
                <a:cxn ang="0">
                  <a:pos x="47" y="189"/>
                </a:cxn>
                <a:cxn ang="0">
                  <a:pos x="41" y="186"/>
                </a:cxn>
                <a:cxn ang="0">
                  <a:pos x="35" y="183"/>
                </a:cxn>
                <a:cxn ang="0">
                  <a:pos x="29" y="179"/>
                </a:cxn>
                <a:cxn ang="0">
                  <a:pos x="24" y="175"/>
                </a:cxn>
                <a:cxn ang="0">
                  <a:pos x="20" y="170"/>
                </a:cxn>
                <a:cxn ang="0">
                  <a:pos x="15" y="165"/>
                </a:cxn>
                <a:cxn ang="0">
                  <a:pos x="11" y="160"/>
                </a:cxn>
                <a:cxn ang="0">
                  <a:pos x="9" y="154"/>
                </a:cxn>
                <a:cxn ang="0">
                  <a:pos x="5" y="139"/>
                </a:cxn>
                <a:cxn ang="0">
                  <a:pos x="3" y="125"/>
                </a:cxn>
                <a:cxn ang="0">
                  <a:pos x="1" y="108"/>
                </a:cxn>
                <a:cxn ang="0">
                  <a:pos x="0" y="92"/>
                </a:cxn>
                <a:cxn ang="0">
                  <a:pos x="0" y="80"/>
                </a:cxn>
                <a:cxn ang="0">
                  <a:pos x="1" y="68"/>
                </a:cxn>
                <a:cxn ang="0">
                  <a:pos x="4" y="57"/>
                </a:cxn>
                <a:cxn ang="0">
                  <a:pos x="6" y="44"/>
                </a:cxn>
              </a:cxnLst>
              <a:rect l="0" t="0" r="r" b="b"/>
              <a:pathLst>
                <a:path w="143" h="193">
                  <a:moveTo>
                    <a:pt x="117" y="0"/>
                  </a:moveTo>
                  <a:lnTo>
                    <a:pt x="123" y="1"/>
                  </a:lnTo>
                  <a:lnTo>
                    <a:pt x="128" y="2"/>
                  </a:lnTo>
                  <a:lnTo>
                    <a:pt x="132" y="5"/>
                  </a:lnTo>
                  <a:lnTo>
                    <a:pt x="133" y="8"/>
                  </a:lnTo>
                  <a:lnTo>
                    <a:pt x="133" y="16"/>
                  </a:lnTo>
                  <a:lnTo>
                    <a:pt x="129" y="24"/>
                  </a:lnTo>
                  <a:lnTo>
                    <a:pt x="125" y="32"/>
                  </a:lnTo>
                  <a:lnTo>
                    <a:pt x="120" y="40"/>
                  </a:lnTo>
                  <a:lnTo>
                    <a:pt x="127" y="57"/>
                  </a:lnTo>
                  <a:lnTo>
                    <a:pt x="134" y="73"/>
                  </a:lnTo>
                  <a:lnTo>
                    <a:pt x="139" y="89"/>
                  </a:lnTo>
                  <a:lnTo>
                    <a:pt x="143" y="106"/>
                  </a:lnTo>
                  <a:lnTo>
                    <a:pt x="143" y="120"/>
                  </a:lnTo>
                  <a:lnTo>
                    <a:pt x="140" y="133"/>
                  </a:lnTo>
                  <a:lnTo>
                    <a:pt x="137" y="147"/>
                  </a:lnTo>
                  <a:lnTo>
                    <a:pt x="131" y="159"/>
                  </a:lnTo>
                  <a:lnTo>
                    <a:pt x="125" y="169"/>
                  </a:lnTo>
                  <a:lnTo>
                    <a:pt x="116" y="178"/>
                  </a:lnTo>
                  <a:lnTo>
                    <a:pt x="108" y="184"/>
                  </a:lnTo>
                  <a:lnTo>
                    <a:pt x="98" y="189"/>
                  </a:lnTo>
                  <a:lnTo>
                    <a:pt x="92" y="190"/>
                  </a:lnTo>
                  <a:lnTo>
                    <a:pt x="86" y="191"/>
                  </a:lnTo>
                  <a:lnTo>
                    <a:pt x="79" y="193"/>
                  </a:lnTo>
                  <a:lnTo>
                    <a:pt x="73" y="193"/>
                  </a:lnTo>
                  <a:lnTo>
                    <a:pt x="67" y="193"/>
                  </a:lnTo>
                  <a:lnTo>
                    <a:pt x="59" y="191"/>
                  </a:lnTo>
                  <a:lnTo>
                    <a:pt x="53" y="190"/>
                  </a:lnTo>
                  <a:lnTo>
                    <a:pt x="47" y="189"/>
                  </a:lnTo>
                  <a:lnTo>
                    <a:pt x="41" y="186"/>
                  </a:lnTo>
                  <a:lnTo>
                    <a:pt x="35" y="183"/>
                  </a:lnTo>
                  <a:lnTo>
                    <a:pt x="29" y="179"/>
                  </a:lnTo>
                  <a:lnTo>
                    <a:pt x="24" y="175"/>
                  </a:lnTo>
                  <a:lnTo>
                    <a:pt x="20" y="170"/>
                  </a:lnTo>
                  <a:lnTo>
                    <a:pt x="15" y="165"/>
                  </a:lnTo>
                  <a:lnTo>
                    <a:pt x="11" y="160"/>
                  </a:lnTo>
                  <a:lnTo>
                    <a:pt x="9" y="154"/>
                  </a:lnTo>
                  <a:lnTo>
                    <a:pt x="5" y="139"/>
                  </a:lnTo>
                  <a:lnTo>
                    <a:pt x="3" y="125"/>
                  </a:lnTo>
                  <a:lnTo>
                    <a:pt x="1" y="108"/>
                  </a:lnTo>
                  <a:lnTo>
                    <a:pt x="0" y="92"/>
                  </a:lnTo>
                  <a:lnTo>
                    <a:pt x="0" y="80"/>
                  </a:lnTo>
                  <a:lnTo>
                    <a:pt x="1" y="68"/>
                  </a:lnTo>
                  <a:lnTo>
                    <a:pt x="4" y="57"/>
                  </a:lnTo>
                  <a:lnTo>
                    <a:pt x="6" y="44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1929" y="3092"/>
              <a:ext cx="51" cy="19"/>
            </a:xfrm>
            <a:custGeom>
              <a:avLst/>
              <a:gdLst/>
              <a:ahLst/>
              <a:cxnLst>
                <a:cxn ang="0">
                  <a:pos x="34" y="7"/>
                </a:cxn>
                <a:cxn ang="0">
                  <a:pos x="30" y="4"/>
                </a:cxn>
                <a:cxn ang="0">
                  <a:pos x="26" y="2"/>
                </a:cxn>
                <a:cxn ang="0">
                  <a:pos x="21" y="0"/>
                </a:cxn>
                <a:cxn ang="0">
                  <a:pos x="18" y="0"/>
                </a:cxn>
                <a:cxn ang="0">
                  <a:pos x="11" y="3"/>
                </a:cxn>
                <a:cxn ang="0">
                  <a:pos x="5" y="8"/>
                </a:cxn>
                <a:cxn ang="0">
                  <a:pos x="1" y="14"/>
                </a:cxn>
                <a:cxn ang="0">
                  <a:pos x="0" y="21"/>
                </a:cxn>
                <a:cxn ang="0">
                  <a:pos x="1" y="26"/>
                </a:cxn>
                <a:cxn ang="0">
                  <a:pos x="3" y="30"/>
                </a:cxn>
                <a:cxn ang="0">
                  <a:pos x="8" y="33"/>
                </a:cxn>
                <a:cxn ang="0">
                  <a:pos x="14" y="34"/>
                </a:cxn>
                <a:cxn ang="0">
                  <a:pos x="17" y="33"/>
                </a:cxn>
                <a:cxn ang="0">
                  <a:pos x="19" y="31"/>
                </a:cxn>
                <a:cxn ang="0">
                  <a:pos x="20" y="28"/>
                </a:cxn>
                <a:cxn ang="0">
                  <a:pos x="20" y="25"/>
                </a:cxn>
                <a:cxn ang="0">
                  <a:pos x="23" y="26"/>
                </a:cxn>
                <a:cxn ang="0">
                  <a:pos x="26" y="28"/>
                </a:cxn>
                <a:cxn ang="0">
                  <a:pos x="29" y="28"/>
                </a:cxn>
                <a:cxn ang="0">
                  <a:pos x="32" y="26"/>
                </a:cxn>
                <a:cxn ang="0">
                  <a:pos x="38" y="25"/>
                </a:cxn>
                <a:cxn ang="0">
                  <a:pos x="43" y="24"/>
                </a:cxn>
                <a:cxn ang="0">
                  <a:pos x="49" y="21"/>
                </a:cxn>
                <a:cxn ang="0">
                  <a:pos x="55" y="21"/>
                </a:cxn>
                <a:cxn ang="0">
                  <a:pos x="61" y="23"/>
                </a:cxn>
                <a:cxn ang="0">
                  <a:pos x="66" y="24"/>
                </a:cxn>
                <a:cxn ang="0">
                  <a:pos x="71" y="26"/>
                </a:cxn>
                <a:cxn ang="0">
                  <a:pos x="77" y="30"/>
                </a:cxn>
                <a:cxn ang="0">
                  <a:pos x="79" y="33"/>
                </a:cxn>
                <a:cxn ang="0">
                  <a:pos x="83" y="35"/>
                </a:cxn>
                <a:cxn ang="0">
                  <a:pos x="85" y="36"/>
                </a:cxn>
                <a:cxn ang="0">
                  <a:pos x="89" y="37"/>
                </a:cxn>
                <a:cxn ang="0">
                  <a:pos x="91" y="37"/>
                </a:cxn>
                <a:cxn ang="0">
                  <a:pos x="95" y="36"/>
                </a:cxn>
                <a:cxn ang="0">
                  <a:pos x="97" y="35"/>
                </a:cxn>
                <a:cxn ang="0">
                  <a:pos x="100" y="33"/>
                </a:cxn>
                <a:cxn ang="0">
                  <a:pos x="101" y="29"/>
                </a:cxn>
                <a:cxn ang="0">
                  <a:pos x="101" y="25"/>
                </a:cxn>
                <a:cxn ang="0">
                  <a:pos x="100" y="23"/>
                </a:cxn>
                <a:cxn ang="0">
                  <a:pos x="97" y="19"/>
                </a:cxn>
                <a:cxn ang="0">
                  <a:pos x="96" y="18"/>
                </a:cxn>
                <a:cxn ang="0">
                  <a:pos x="94" y="16"/>
                </a:cxn>
                <a:cxn ang="0">
                  <a:pos x="93" y="15"/>
                </a:cxn>
                <a:cxn ang="0">
                  <a:pos x="89" y="14"/>
                </a:cxn>
                <a:cxn ang="0">
                  <a:pos x="88" y="14"/>
                </a:cxn>
                <a:cxn ang="0">
                  <a:pos x="85" y="14"/>
                </a:cxn>
                <a:cxn ang="0">
                  <a:pos x="84" y="14"/>
                </a:cxn>
                <a:cxn ang="0">
                  <a:pos x="82" y="15"/>
                </a:cxn>
                <a:cxn ang="0">
                  <a:pos x="76" y="11"/>
                </a:cxn>
                <a:cxn ang="0">
                  <a:pos x="70" y="8"/>
                </a:cxn>
                <a:cxn ang="0">
                  <a:pos x="64" y="5"/>
                </a:cxn>
                <a:cxn ang="0">
                  <a:pos x="58" y="4"/>
                </a:cxn>
                <a:cxn ang="0">
                  <a:pos x="52" y="3"/>
                </a:cxn>
                <a:cxn ang="0">
                  <a:pos x="44" y="3"/>
                </a:cxn>
                <a:cxn ang="0">
                  <a:pos x="38" y="4"/>
                </a:cxn>
                <a:cxn ang="0">
                  <a:pos x="34" y="7"/>
                </a:cxn>
              </a:cxnLst>
              <a:rect l="0" t="0" r="r" b="b"/>
              <a:pathLst>
                <a:path w="101" h="37">
                  <a:moveTo>
                    <a:pt x="34" y="7"/>
                  </a:moveTo>
                  <a:lnTo>
                    <a:pt x="30" y="4"/>
                  </a:lnTo>
                  <a:lnTo>
                    <a:pt x="26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1" y="3"/>
                  </a:lnTo>
                  <a:lnTo>
                    <a:pt x="5" y="8"/>
                  </a:lnTo>
                  <a:lnTo>
                    <a:pt x="1" y="14"/>
                  </a:lnTo>
                  <a:lnTo>
                    <a:pt x="0" y="21"/>
                  </a:lnTo>
                  <a:lnTo>
                    <a:pt x="1" y="26"/>
                  </a:lnTo>
                  <a:lnTo>
                    <a:pt x="3" y="30"/>
                  </a:lnTo>
                  <a:lnTo>
                    <a:pt x="8" y="33"/>
                  </a:lnTo>
                  <a:lnTo>
                    <a:pt x="14" y="34"/>
                  </a:lnTo>
                  <a:lnTo>
                    <a:pt x="17" y="33"/>
                  </a:lnTo>
                  <a:lnTo>
                    <a:pt x="19" y="31"/>
                  </a:lnTo>
                  <a:lnTo>
                    <a:pt x="20" y="28"/>
                  </a:lnTo>
                  <a:lnTo>
                    <a:pt x="20" y="25"/>
                  </a:lnTo>
                  <a:lnTo>
                    <a:pt x="23" y="26"/>
                  </a:lnTo>
                  <a:lnTo>
                    <a:pt x="26" y="28"/>
                  </a:lnTo>
                  <a:lnTo>
                    <a:pt x="29" y="28"/>
                  </a:lnTo>
                  <a:lnTo>
                    <a:pt x="32" y="26"/>
                  </a:lnTo>
                  <a:lnTo>
                    <a:pt x="38" y="25"/>
                  </a:lnTo>
                  <a:lnTo>
                    <a:pt x="43" y="24"/>
                  </a:lnTo>
                  <a:lnTo>
                    <a:pt x="49" y="21"/>
                  </a:lnTo>
                  <a:lnTo>
                    <a:pt x="55" y="21"/>
                  </a:lnTo>
                  <a:lnTo>
                    <a:pt x="61" y="23"/>
                  </a:lnTo>
                  <a:lnTo>
                    <a:pt x="66" y="24"/>
                  </a:lnTo>
                  <a:lnTo>
                    <a:pt x="71" y="26"/>
                  </a:lnTo>
                  <a:lnTo>
                    <a:pt x="77" y="30"/>
                  </a:lnTo>
                  <a:lnTo>
                    <a:pt x="79" y="33"/>
                  </a:lnTo>
                  <a:lnTo>
                    <a:pt x="83" y="35"/>
                  </a:lnTo>
                  <a:lnTo>
                    <a:pt x="85" y="36"/>
                  </a:lnTo>
                  <a:lnTo>
                    <a:pt x="89" y="37"/>
                  </a:lnTo>
                  <a:lnTo>
                    <a:pt x="91" y="37"/>
                  </a:lnTo>
                  <a:lnTo>
                    <a:pt x="95" y="36"/>
                  </a:lnTo>
                  <a:lnTo>
                    <a:pt x="97" y="35"/>
                  </a:lnTo>
                  <a:lnTo>
                    <a:pt x="100" y="33"/>
                  </a:lnTo>
                  <a:lnTo>
                    <a:pt x="101" y="29"/>
                  </a:lnTo>
                  <a:lnTo>
                    <a:pt x="101" y="25"/>
                  </a:lnTo>
                  <a:lnTo>
                    <a:pt x="100" y="23"/>
                  </a:lnTo>
                  <a:lnTo>
                    <a:pt x="97" y="19"/>
                  </a:lnTo>
                  <a:lnTo>
                    <a:pt x="96" y="18"/>
                  </a:lnTo>
                  <a:lnTo>
                    <a:pt x="94" y="16"/>
                  </a:lnTo>
                  <a:lnTo>
                    <a:pt x="93" y="15"/>
                  </a:lnTo>
                  <a:lnTo>
                    <a:pt x="89" y="14"/>
                  </a:lnTo>
                  <a:lnTo>
                    <a:pt x="88" y="14"/>
                  </a:lnTo>
                  <a:lnTo>
                    <a:pt x="85" y="14"/>
                  </a:lnTo>
                  <a:lnTo>
                    <a:pt x="84" y="14"/>
                  </a:lnTo>
                  <a:lnTo>
                    <a:pt x="82" y="15"/>
                  </a:lnTo>
                  <a:lnTo>
                    <a:pt x="76" y="11"/>
                  </a:lnTo>
                  <a:lnTo>
                    <a:pt x="70" y="8"/>
                  </a:lnTo>
                  <a:lnTo>
                    <a:pt x="64" y="5"/>
                  </a:lnTo>
                  <a:lnTo>
                    <a:pt x="58" y="4"/>
                  </a:lnTo>
                  <a:lnTo>
                    <a:pt x="52" y="3"/>
                  </a:lnTo>
                  <a:lnTo>
                    <a:pt x="44" y="3"/>
                  </a:lnTo>
                  <a:lnTo>
                    <a:pt x="38" y="4"/>
                  </a:lnTo>
                  <a:lnTo>
                    <a:pt x="34" y="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1934" y="3112"/>
              <a:ext cx="46" cy="18"/>
            </a:xfrm>
            <a:custGeom>
              <a:avLst/>
              <a:gdLst/>
              <a:ahLst/>
              <a:cxnLst>
                <a:cxn ang="0">
                  <a:pos x="27" y="7"/>
                </a:cxn>
                <a:cxn ang="0">
                  <a:pos x="33" y="5"/>
                </a:cxn>
                <a:cxn ang="0">
                  <a:pos x="39" y="2"/>
                </a:cxn>
                <a:cxn ang="0">
                  <a:pos x="47" y="1"/>
                </a:cxn>
                <a:cxn ang="0">
                  <a:pos x="55" y="0"/>
                </a:cxn>
                <a:cxn ang="0">
                  <a:pos x="61" y="1"/>
                </a:cxn>
                <a:cxn ang="0">
                  <a:pos x="67" y="2"/>
                </a:cxn>
                <a:cxn ang="0">
                  <a:pos x="73" y="5"/>
                </a:cxn>
                <a:cxn ang="0">
                  <a:pos x="78" y="10"/>
                </a:cxn>
                <a:cxn ang="0">
                  <a:pos x="81" y="11"/>
                </a:cxn>
                <a:cxn ang="0">
                  <a:pos x="85" y="12"/>
                </a:cxn>
                <a:cxn ang="0">
                  <a:pos x="88" y="15"/>
                </a:cxn>
                <a:cxn ang="0">
                  <a:pos x="91" y="18"/>
                </a:cxn>
                <a:cxn ang="0">
                  <a:pos x="92" y="22"/>
                </a:cxn>
                <a:cxn ang="0">
                  <a:pos x="92" y="26"/>
                </a:cxn>
                <a:cxn ang="0">
                  <a:pos x="91" y="30"/>
                </a:cxn>
                <a:cxn ang="0">
                  <a:pos x="88" y="33"/>
                </a:cxn>
                <a:cxn ang="0">
                  <a:pos x="86" y="36"/>
                </a:cxn>
                <a:cxn ang="0">
                  <a:pos x="84" y="36"/>
                </a:cxn>
                <a:cxn ang="0">
                  <a:pos x="80" y="35"/>
                </a:cxn>
                <a:cxn ang="0">
                  <a:pos x="78" y="33"/>
                </a:cxn>
                <a:cxn ang="0">
                  <a:pos x="75" y="31"/>
                </a:cxn>
                <a:cxn ang="0">
                  <a:pos x="73" y="28"/>
                </a:cxn>
                <a:cxn ang="0">
                  <a:pos x="73" y="25"/>
                </a:cxn>
                <a:cxn ang="0">
                  <a:pos x="72" y="20"/>
                </a:cxn>
                <a:cxn ang="0">
                  <a:pos x="67" y="18"/>
                </a:cxn>
                <a:cxn ang="0">
                  <a:pos x="63" y="16"/>
                </a:cxn>
                <a:cxn ang="0">
                  <a:pos x="58" y="15"/>
                </a:cxn>
                <a:cxn ang="0">
                  <a:pos x="53" y="15"/>
                </a:cxn>
                <a:cxn ang="0">
                  <a:pos x="49" y="15"/>
                </a:cxn>
                <a:cxn ang="0">
                  <a:pos x="44" y="17"/>
                </a:cxn>
                <a:cxn ang="0">
                  <a:pos x="38" y="18"/>
                </a:cxn>
                <a:cxn ang="0">
                  <a:pos x="33" y="21"/>
                </a:cxn>
                <a:cxn ang="0">
                  <a:pos x="31" y="21"/>
                </a:cxn>
                <a:cxn ang="0">
                  <a:pos x="28" y="21"/>
                </a:cxn>
                <a:cxn ang="0">
                  <a:pos x="25" y="21"/>
                </a:cxn>
                <a:cxn ang="0">
                  <a:pos x="22" y="21"/>
                </a:cxn>
                <a:cxn ang="0">
                  <a:pos x="22" y="22"/>
                </a:cxn>
                <a:cxn ang="0">
                  <a:pos x="22" y="25"/>
                </a:cxn>
                <a:cxn ang="0">
                  <a:pos x="21" y="26"/>
                </a:cxn>
                <a:cxn ang="0">
                  <a:pos x="20" y="27"/>
                </a:cxn>
                <a:cxn ang="0">
                  <a:pos x="17" y="28"/>
                </a:cxn>
                <a:cxn ang="0">
                  <a:pos x="16" y="31"/>
                </a:cxn>
                <a:cxn ang="0">
                  <a:pos x="14" y="31"/>
                </a:cxn>
                <a:cxn ang="0">
                  <a:pos x="11" y="31"/>
                </a:cxn>
                <a:cxn ang="0">
                  <a:pos x="8" y="30"/>
                </a:cxn>
                <a:cxn ang="0">
                  <a:pos x="4" y="27"/>
                </a:cxn>
                <a:cxn ang="0">
                  <a:pos x="2" y="23"/>
                </a:cxn>
                <a:cxn ang="0">
                  <a:pos x="0" y="20"/>
                </a:cxn>
                <a:cxn ang="0">
                  <a:pos x="2" y="15"/>
                </a:cxn>
                <a:cxn ang="0">
                  <a:pos x="4" y="11"/>
                </a:cxn>
                <a:cxn ang="0">
                  <a:pos x="8" y="7"/>
                </a:cxn>
                <a:cxn ang="0">
                  <a:pos x="14" y="5"/>
                </a:cxn>
                <a:cxn ang="0">
                  <a:pos x="16" y="4"/>
                </a:cxn>
                <a:cxn ang="0">
                  <a:pos x="20" y="4"/>
                </a:cxn>
                <a:cxn ang="0">
                  <a:pos x="23" y="5"/>
                </a:cxn>
                <a:cxn ang="0">
                  <a:pos x="27" y="7"/>
                </a:cxn>
              </a:cxnLst>
              <a:rect l="0" t="0" r="r" b="b"/>
              <a:pathLst>
                <a:path w="92" h="36">
                  <a:moveTo>
                    <a:pt x="27" y="7"/>
                  </a:moveTo>
                  <a:lnTo>
                    <a:pt x="33" y="5"/>
                  </a:lnTo>
                  <a:lnTo>
                    <a:pt x="39" y="2"/>
                  </a:lnTo>
                  <a:lnTo>
                    <a:pt x="47" y="1"/>
                  </a:lnTo>
                  <a:lnTo>
                    <a:pt x="55" y="0"/>
                  </a:lnTo>
                  <a:lnTo>
                    <a:pt x="61" y="1"/>
                  </a:lnTo>
                  <a:lnTo>
                    <a:pt x="67" y="2"/>
                  </a:lnTo>
                  <a:lnTo>
                    <a:pt x="73" y="5"/>
                  </a:lnTo>
                  <a:lnTo>
                    <a:pt x="78" y="10"/>
                  </a:lnTo>
                  <a:lnTo>
                    <a:pt x="81" y="11"/>
                  </a:lnTo>
                  <a:lnTo>
                    <a:pt x="85" y="12"/>
                  </a:lnTo>
                  <a:lnTo>
                    <a:pt x="88" y="15"/>
                  </a:lnTo>
                  <a:lnTo>
                    <a:pt x="91" y="18"/>
                  </a:lnTo>
                  <a:lnTo>
                    <a:pt x="92" y="22"/>
                  </a:lnTo>
                  <a:lnTo>
                    <a:pt x="92" y="26"/>
                  </a:lnTo>
                  <a:lnTo>
                    <a:pt x="91" y="30"/>
                  </a:lnTo>
                  <a:lnTo>
                    <a:pt x="88" y="33"/>
                  </a:lnTo>
                  <a:lnTo>
                    <a:pt x="86" y="36"/>
                  </a:lnTo>
                  <a:lnTo>
                    <a:pt x="84" y="36"/>
                  </a:lnTo>
                  <a:lnTo>
                    <a:pt x="80" y="35"/>
                  </a:lnTo>
                  <a:lnTo>
                    <a:pt x="78" y="33"/>
                  </a:lnTo>
                  <a:lnTo>
                    <a:pt x="75" y="31"/>
                  </a:lnTo>
                  <a:lnTo>
                    <a:pt x="73" y="28"/>
                  </a:lnTo>
                  <a:lnTo>
                    <a:pt x="73" y="25"/>
                  </a:lnTo>
                  <a:lnTo>
                    <a:pt x="72" y="20"/>
                  </a:lnTo>
                  <a:lnTo>
                    <a:pt x="67" y="18"/>
                  </a:lnTo>
                  <a:lnTo>
                    <a:pt x="63" y="16"/>
                  </a:lnTo>
                  <a:lnTo>
                    <a:pt x="58" y="15"/>
                  </a:lnTo>
                  <a:lnTo>
                    <a:pt x="53" y="15"/>
                  </a:lnTo>
                  <a:lnTo>
                    <a:pt x="49" y="15"/>
                  </a:lnTo>
                  <a:lnTo>
                    <a:pt x="44" y="17"/>
                  </a:lnTo>
                  <a:lnTo>
                    <a:pt x="38" y="18"/>
                  </a:lnTo>
                  <a:lnTo>
                    <a:pt x="33" y="21"/>
                  </a:lnTo>
                  <a:lnTo>
                    <a:pt x="31" y="21"/>
                  </a:lnTo>
                  <a:lnTo>
                    <a:pt x="28" y="21"/>
                  </a:lnTo>
                  <a:lnTo>
                    <a:pt x="25" y="21"/>
                  </a:lnTo>
                  <a:lnTo>
                    <a:pt x="22" y="21"/>
                  </a:lnTo>
                  <a:lnTo>
                    <a:pt x="22" y="22"/>
                  </a:lnTo>
                  <a:lnTo>
                    <a:pt x="22" y="25"/>
                  </a:lnTo>
                  <a:lnTo>
                    <a:pt x="21" y="26"/>
                  </a:lnTo>
                  <a:lnTo>
                    <a:pt x="20" y="27"/>
                  </a:lnTo>
                  <a:lnTo>
                    <a:pt x="17" y="28"/>
                  </a:lnTo>
                  <a:lnTo>
                    <a:pt x="16" y="31"/>
                  </a:lnTo>
                  <a:lnTo>
                    <a:pt x="14" y="31"/>
                  </a:lnTo>
                  <a:lnTo>
                    <a:pt x="11" y="31"/>
                  </a:lnTo>
                  <a:lnTo>
                    <a:pt x="8" y="30"/>
                  </a:lnTo>
                  <a:lnTo>
                    <a:pt x="4" y="27"/>
                  </a:lnTo>
                  <a:lnTo>
                    <a:pt x="2" y="23"/>
                  </a:lnTo>
                  <a:lnTo>
                    <a:pt x="0" y="20"/>
                  </a:lnTo>
                  <a:lnTo>
                    <a:pt x="2" y="15"/>
                  </a:lnTo>
                  <a:lnTo>
                    <a:pt x="4" y="11"/>
                  </a:lnTo>
                  <a:lnTo>
                    <a:pt x="8" y="7"/>
                  </a:lnTo>
                  <a:lnTo>
                    <a:pt x="14" y="5"/>
                  </a:lnTo>
                  <a:lnTo>
                    <a:pt x="16" y="4"/>
                  </a:lnTo>
                  <a:lnTo>
                    <a:pt x="20" y="4"/>
                  </a:lnTo>
                  <a:lnTo>
                    <a:pt x="23" y="5"/>
                  </a:lnTo>
                  <a:lnTo>
                    <a:pt x="27" y="7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9" name="Freeform 19"/>
            <p:cNvSpPr>
              <a:spLocks/>
            </p:cNvSpPr>
            <p:nvPr/>
          </p:nvSpPr>
          <p:spPr bwMode="auto">
            <a:xfrm>
              <a:off x="1938" y="3129"/>
              <a:ext cx="40" cy="14"/>
            </a:xfrm>
            <a:custGeom>
              <a:avLst/>
              <a:gdLst/>
              <a:ahLst/>
              <a:cxnLst>
                <a:cxn ang="0">
                  <a:pos x="14" y="11"/>
                </a:cxn>
                <a:cxn ang="0">
                  <a:pos x="20" y="6"/>
                </a:cxn>
                <a:cxn ang="0">
                  <a:pos x="26" y="2"/>
                </a:cxn>
                <a:cxn ang="0">
                  <a:pos x="34" y="0"/>
                </a:cxn>
                <a:cxn ang="0">
                  <a:pos x="41" y="0"/>
                </a:cxn>
                <a:cxn ang="0">
                  <a:pos x="48" y="0"/>
                </a:cxn>
                <a:cxn ang="0">
                  <a:pos x="55" y="2"/>
                </a:cxn>
                <a:cxn ang="0">
                  <a:pos x="61" y="6"/>
                </a:cxn>
                <a:cxn ang="0">
                  <a:pos x="66" y="11"/>
                </a:cxn>
                <a:cxn ang="0">
                  <a:pos x="69" y="9"/>
                </a:cxn>
                <a:cxn ang="0">
                  <a:pos x="72" y="9"/>
                </a:cxn>
                <a:cxn ang="0">
                  <a:pos x="75" y="12"/>
                </a:cxn>
                <a:cxn ang="0">
                  <a:pos x="77" y="13"/>
                </a:cxn>
                <a:cxn ang="0">
                  <a:pos x="78" y="16"/>
                </a:cxn>
                <a:cxn ang="0">
                  <a:pos x="81" y="18"/>
                </a:cxn>
                <a:cxn ang="0">
                  <a:pos x="81" y="22"/>
                </a:cxn>
                <a:cxn ang="0">
                  <a:pos x="79" y="24"/>
                </a:cxn>
                <a:cxn ang="0">
                  <a:pos x="77" y="27"/>
                </a:cxn>
                <a:cxn ang="0">
                  <a:pos x="75" y="28"/>
                </a:cxn>
                <a:cxn ang="0">
                  <a:pos x="72" y="28"/>
                </a:cxn>
                <a:cxn ang="0">
                  <a:pos x="70" y="28"/>
                </a:cxn>
                <a:cxn ang="0">
                  <a:pos x="67" y="27"/>
                </a:cxn>
                <a:cxn ang="0">
                  <a:pos x="65" y="24"/>
                </a:cxn>
                <a:cxn ang="0">
                  <a:pos x="64" y="23"/>
                </a:cxn>
                <a:cxn ang="0">
                  <a:pos x="64" y="21"/>
                </a:cxn>
                <a:cxn ang="0">
                  <a:pos x="59" y="17"/>
                </a:cxn>
                <a:cxn ang="0">
                  <a:pos x="53" y="13"/>
                </a:cxn>
                <a:cxn ang="0">
                  <a:pos x="48" y="12"/>
                </a:cxn>
                <a:cxn ang="0">
                  <a:pos x="42" y="11"/>
                </a:cxn>
                <a:cxn ang="0">
                  <a:pos x="37" y="11"/>
                </a:cxn>
                <a:cxn ang="0">
                  <a:pos x="32" y="12"/>
                </a:cxn>
                <a:cxn ang="0">
                  <a:pos x="28" y="14"/>
                </a:cxn>
                <a:cxn ang="0">
                  <a:pos x="23" y="16"/>
                </a:cxn>
                <a:cxn ang="0">
                  <a:pos x="22" y="18"/>
                </a:cxn>
                <a:cxn ang="0">
                  <a:pos x="19" y="21"/>
                </a:cxn>
                <a:cxn ang="0">
                  <a:pos x="18" y="22"/>
                </a:cxn>
                <a:cxn ang="0">
                  <a:pos x="16" y="23"/>
                </a:cxn>
                <a:cxn ang="0">
                  <a:pos x="12" y="23"/>
                </a:cxn>
                <a:cxn ang="0">
                  <a:pos x="7" y="23"/>
                </a:cxn>
                <a:cxn ang="0">
                  <a:pos x="3" y="21"/>
                </a:cxn>
                <a:cxn ang="0">
                  <a:pos x="1" y="18"/>
                </a:cxn>
                <a:cxn ang="0">
                  <a:pos x="0" y="16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6" y="6"/>
                </a:cxn>
                <a:cxn ang="0">
                  <a:pos x="9" y="7"/>
                </a:cxn>
                <a:cxn ang="0">
                  <a:pos x="12" y="8"/>
                </a:cxn>
                <a:cxn ang="0">
                  <a:pos x="14" y="11"/>
                </a:cxn>
              </a:cxnLst>
              <a:rect l="0" t="0" r="r" b="b"/>
              <a:pathLst>
                <a:path w="81" h="28">
                  <a:moveTo>
                    <a:pt x="14" y="11"/>
                  </a:moveTo>
                  <a:lnTo>
                    <a:pt x="20" y="6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41" y="0"/>
                  </a:lnTo>
                  <a:lnTo>
                    <a:pt x="48" y="0"/>
                  </a:lnTo>
                  <a:lnTo>
                    <a:pt x="55" y="2"/>
                  </a:lnTo>
                  <a:lnTo>
                    <a:pt x="61" y="6"/>
                  </a:lnTo>
                  <a:lnTo>
                    <a:pt x="66" y="11"/>
                  </a:lnTo>
                  <a:lnTo>
                    <a:pt x="69" y="9"/>
                  </a:lnTo>
                  <a:lnTo>
                    <a:pt x="72" y="9"/>
                  </a:lnTo>
                  <a:lnTo>
                    <a:pt x="75" y="12"/>
                  </a:lnTo>
                  <a:lnTo>
                    <a:pt x="77" y="13"/>
                  </a:lnTo>
                  <a:lnTo>
                    <a:pt x="78" y="16"/>
                  </a:lnTo>
                  <a:lnTo>
                    <a:pt x="81" y="18"/>
                  </a:lnTo>
                  <a:lnTo>
                    <a:pt x="81" y="22"/>
                  </a:lnTo>
                  <a:lnTo>
                    <a:pt x="79" y="24"/>
                  </a:lnTo>
                  <a:lnTo>
                    <a:pt x="77" y="27"/>
                  </a:lnTo>
                  <a:lnTo>
                    <a:pt x="75" y="28"/>
                  </a:lnTo>
                  <a:lnTo>
                    <a:pt x="72" y="28"/>
                  </a:lnTo>
                  <a:lnTo>
                    <a:pt x="70" y="28"/>
                  </a:lnTo>
                  <a:lnTo>
                    <a:pt x="67" y="27"/>
                  </a:lnTo>
                  <a:lnTo>
                    <a:pt x="65" y="24"/>
                  </a:lnTo>
                  <a:lnTo>
                    <a:pt x="64" y="23"/>
                  </a:lnTo>
                  <a:lnTo>
                    <a:pt x="64" y="21"/>
                  </a:lnTo>
                  <a:lnTo>
                    <a:pt x="59" y="17"/>
                  </a:lnTo>
                  <a:lnTo>
                    <a:pt x="53" y="13"/>
                  </a:lnTo>
                  <a:lnTo>
                    <a:pt x="48" y="12"/>
                  </a:lnTo>
                  <a:lnTo>
                    <a:pt x="42" y="11"/>
                  </a:lnTo>
                  <a:lnTo>
                    <a:pt x="37" y="11"/>
                  </a:lnTo>
                  <a:lnTo>
                    <a:pt x="32" y="12"/>
                  </a:lnTo>
                  <a:lnTo>
                    <a:pt x="28" y="14"/>
                  </a:lnTo>
                  <a:lnTo>
                    <a:pt x="23" y="16"/>
                  </a:lnTo>
                  <a:lnTo>
                    <a:pt x="22" y="18"/>
                  </a:lnTo>
                  <a:lnTo>
                    <a:pt x="19" y="21"/>
                  </a:lnTo>
                  <a:lnTo>
                    <a:pt x="18" y="22"/>
                  </a:lnTo>
                  <a:lnTo>
                    <a:pt x="16" y="23"/>
                  </a:lnTo>
                  <a:lnTo>
                    <a:pt x="12" y="23"/>
                  </a:lnTo>
                  <a:lnTo>
                    <a:pt x="7" y="23"/>
                  </a:lnTo>
                  <a:lnTo>
                    <a:pt x="3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6" y="6"/>
                  </a:lnTo>
                  <a:lnTo>
                    <a:pt x="9" y="7"/>
                  </a:lnTo>
                  <a:lnTo>
                    <a:pt x="12" y="8"/>
                  </a:lnTo>
                  <a:lnTo>
                    <a:pt x="14" y="11"/>
                  </a:lnTo>
                  <a:close/>
                </a:path>
              </a:pathLst>
            </a:custGeom>
            <a:solidFill>
              <a:srgbClr val="FFFFFF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1996" y="3050"/>
              <a:ext cx="11" cy="3"/>
            </a:xfrm>
            <a:custGeom>
              <a:avLst/>
              <a:gdLst/>
              <a:ahLst/>
              <a:cxnLst>
                <a:cxn ang="0">
                  <a:pos x="21" y="5"/>
                </a:cxn>
                <a:cxn ang="0">
                  <a:pos x="17" y="3"/>
                </a:cxn>
                <a:cxn ang="0">
                  <a:pos x="12" y="2"/>
                </a:cxn>
                <a:cxn ang="0">
                  <a:pos x="6" y="2"/>
                </a:cxn>
                <a:cxn ang="0">
                  <a:pos x="0" y="0"/>
                </a:cxn>
              </a:cxnLst>
              <a:rect l="0" t="0" r="r" b="b"/>
              <a:pathLst>
                <a:path w="21" h="5">
                  <a:moveTo>
                    <a:pt x="21" y="5"/>
                  </a:moveTo>
                  <a:lnTo>
                    <a:pt x="17" y="3"/>
                  </a:lnTo>
                  <a:lnTo>
                    <a:pt x="12" y="2"/>
                  </a:lnTo>
                  <a:lnTo>
                    <a:pt x="6" y="2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1" name="Freeform 21"/>
            <p:cNvSpPr>
              <a:spLocks/>
            </p:cNvSpPr>
            <p:nvPr/>
          </p:nvSpPr>
          <p:spPr bwMode="auto">
            <a:xfrm>
              <a:off x="1943" y="2948"/>
              <a:ext cx="74" cy="46"/>
            </a:xfrm>
            <a:custGeom>
              <a:avLst/>
              <a:gdLst/>
              <a:ahLst/>
              <a:cxnLst>
                <a:cxn ang="0">
                  <a:pos x="0" y="45"/>
                </a:cxn>
                <a:cxn ang="0">
                  <a:pos x="8" y="56"/>
                </a:cxn>
                <a:cxn ang="0">
                  <a:pos x="17" y="66"/>
                </a:cxn>
                <a:cxn ang="0">
                  <a:pos x="25" y="78"/>
                </a:cxn>
                <a:cxn ang="0">
                  <a:pos x="32" y="92"/>
                </a:cxn>
                <a:cxn ang="0">
                  <a:pos x="46" y="83"/>
                </a:cxn>
                <a:cxn ang="0">
                  <a:pos x="60" y="78"/>
                </a:cxn>
                <a:cxn ang="0">
                  <a:pos x="75" y="76"/>
                </a:cxn>
                <a:cxn ang="0">
                  <a:pos x="89" y="76"/>
                </a:cxn>
                <a:cxn ang="0">
                  <a:pos x="105" y="77"/>
                </a:cxn>
                <a:cxn ang="0">
                  <a:pos x="118" y="77"/>
                </a:cxn>
                <a:cxn ang="0">
                  <a:pos x="132" y="78"/>
                </a:cxn>
                <a:cxn ang="0">
                  <a:pos x="145" y="78"/>
                </a:cxn>
                <a:cxn ang="0">
                  <a:pos x="147" y="55"/>
                </a:cxn>
                <a:cxn ang="0">
                  <a:pos x="143" y="35"/>
                </a:cxn>
                <a:cxn ang="0">
                  <a:pos x="136" y="18"/>
                </a:cxn>
                <a:cxn ang="0">
                  <a:pos x="126" y="0"/>
                </a:cxn>
              </a:cxnLst>
              <a:rect l="0" t="0" r="r" b="b"/>
              <a:pathLst>
                <a:path w="147" h="92">
                  <a:moveTo>
                    <a:pt x="0" y="45"/>
                  </a:moveTo>
                  <a:lnTo>
                    <a:pt x="8" y="56"/>
                  </a:lnTo>
                  <a:lnTo>
                    <a:pt x="17" y="66"/>
                  </a:lnTo>
                  <a:lnTo>
                    <a:pt x="25" y="78"/>
                  </a:lnTo>
                  <a:lnTo>
                    <a:pt x="32" y="92"/>
                  </a:lnTo>
                  <a:lnTo>
                    <a:pt x="46" y="83"/>
                  </a:lnTo>
                  <a:lnTo>
                    <a:pt x="60" y="78"/>
                  </a:lnTo>
                  <a:lnTo>
                    <a:pt x="75" y="76"/>
                  </a:lnTo>
                  <a:lnTo>
                    <a:pt x="89" y="76"/>
                  </a:lnTo>
                  <a:lnTo>
                    <a:pt x="105" y="77"/>
                  </a:lnTo>
                  <a:lnTo>
                    <a:pt x="118" y="77"/>
                  </a:lnTo>
                  <a:lnTo>
                    <a:pt x="132" y="78"/>
                  </a:lnTo>
                  <a:lnTo>
                    <a:pt x="145" y="78"/>
                  </a:lnTo>
                  <a:lnTo>
                    <a:pt x="147" y="55"/>
                  </a:lnTo>
                  <a:lnTo>
                    <a:pt x="143" y="35"/>
                  </a:lnTo>
                  <a:lnTo>
                    <a:pt x="136" y="18"/>
                  </a:lnTo>
                  <a:lnTo>
                    <a:pt x="126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1881" y="2886"/>
              <a:ext cx="126" cy="81"/>
            </a:xfrm>
            <a:custGeom>
              <a:avLst/>
              <a:gdLst/>
              <a:ahLst/>
              <a:cxnLst>
                <a:cxn ang="0">
                  <a:pos x="12" y="42"/>
                </a:cxn>
                <a:cxn ang="0">
                  <a:pos x="6" y="53"/>
                </a:cxn>
                <a:cxn ang="0">
                  <a:pos x="3" y="64"/>
                </a:cxn>
                <a:cxn ang="0">
                  <a:pos x="0" y="75"/>
                </a:cxn>
                <a:cxn ang="0">
                  <a:pos x="0" y="86"/>
                </a:cxn>
                <a:cxn ang="0">
                  <a:pos x="4" y="101"/>
                </a:cxn>
                <a:cxn ang="0">
                  <a:pos x="9" y="115"/>
                </a:cxn>
                <a:cxn ang="0">
                  <a:pos x="16" y="127"/>
                </a:cxn>
                <a:cxn ang="0">
                  <a:pos x="26" y="138"/>
                </a:cxn>
                <a:cxn ang="0">
                  <a:pos x="32" y="143"/>
                </a:cxn>
                <a:cxn ang="0">
                  <a:pos x="38" y="148"/>
                </a:cxn>
                <a:cxn ang="0">
                  <a:pos x="45" y="152"/>
                </a:cxn>
                <a:cxn ang="0">
                  <a:pos x="52" y="155"/>
                </a:cxn>
                <a:cxn ang="0">
                  <a:pos x="61" y="158"/>
                </a:cxn>
                <a:cxn ang="0">
                  <a:pos x="69" y="160"/>
                </a:cxn>
                <a:cxn ang="0">
                  <a:pos x="78" y="160"/>
                </a:cxn>
                <a:cxn ang="0">
                  <a:pos x="86" y="160"/>
                </a:cxn>
                <a:cxn ang="0">
                  <a:pos x="95" y="159"/>
                </a:cxn>
                <a:cxn ang="0">
                  <a:pos x="104" y="157"/>
                </a:cxn>
                <a:cxn ang="0">
                  <a:pos x="111" y="154"/>
                </a:cxn>
                <a:cxn ang="0">
                  <a:pos x="120" y="150"/>
                </a:cxn>
                <a:cxn ang="0">
                  <a:pos x="128" y="147"/>
                </a:cxn>
                <a:cxn ang="0">
                  <a:pos x="137" y="143"/>
                </a:cxn>
                <a:cxn ang="0">
                  <a:pos x="144" y="139"/>
                </a:cxn>
                <a:cxn ang="0">
                  <a:pos x="152" y="136"/>
                </a:cxn>
                <a:cxn ang="0">
                  <a:pos x="161" y="132"/>
                </a:cxn>
                <a:cxn ang="0">
                  <a:pos x="168" y="128"/>
                </a:cxn>
                <a:cxn ang="0">
                  <a:pos x="175" y="124"/>
                </a:cxn>
                <a:cxn ang="0">
                  <a:pos x="183" y="120"/>
                </a:cxn>
                <a:cxn ang="0">
                  <a:pos x="190" y="116"/>
                </a:cxn>
                <a:cxn ang="0">
                  <a:pos x="197" y="111"/>
                </a:cxn>
                <a:cxn ang="0">
                  <a:pos x="206" y="106"/>
                </a:cxn>
                <a:cxn ang="0">
                  <a:pos x="215" y="101"/>
                </a:cxn>
                <a:cxn ang="0">
                  <a:pos x="216" y="86"/>
                </a:cxn>
                <a:cxn ang="0">
                  <a:pos x="219" y="73"/>
                </a:cxn>
                <a:cxn ang="0">
                  <a:pos x="222" y="59"/>
                </a:cxn>
                <a:cxn ang="0">
                  <a:pos x="226" y="45"/>
                </a:cxn>
                <a:cxn ang="0">
                  <a:pos x="232" y="33"/>
                </a:cxn>
                <a:cxn ang="0">
                  <a:pos x="237" y="22"/>
                </a:cxn>
                <a:cxn ang="0">
                  <a:pos x="244" y="11"/>
                </a:cxn>
                <a:cxn ang="0">
                  <a:pos x="251" y="0"/>
                </a:cxn>
              </a:cxnLst>
              <a:rect l="0" t="0" r="r" b="b"/>
              <a:pathLst>
                <a:path w="251" h="160">
                  <a:moveTo>
                    <a:pt x="12" y="42"/>
                  </a:moveTo>
                  <a:lnTo>
                    <a:pt x="6" y="53"/>
                  </a:lnTo>
                  <a:lnTo>
                    <a:pt x="3" y="64"/>
                  </a:lnTo>
                  <a:lnTo>
                    <a:pt x="0" y="75"/>
                  </a:lnTo>
                  <a:lnTo>
                    <a:pt x="0" y="86"/>
                  </a:lnTo>
                  <a:lnTo>
                    <a:pt x="4" y="101"/>
                  </a:lnTo>
                  <a:lnTo>
                    <a:pt x="9" y="115"/>
                  </a:lnTo>
                  <a:lnTo>
                    <a:pt x="16" y="127"/>
                  </a:lnTo>
                  <a:lnTo>
                    <a:pt x="26" y="138"/>
                  </a:lnTo>
                  <a:lnTo>
                    <a:pt x="32" y="143"/>
                  </a:lnTo>
                  <a:lnTo>
                    <a:pt x="38" y="148"/>
                  </a:lnTo>
                  <a:lnTo>
                    <a:pt x="45" y="152"/>
                  </a:lnTo>
                  <a:lnTo>
                    <a:pt x="52" y="155"/>
                  </a:lnTo>
                  <a:lnTo>
                    <a:pt x="61" y="158"/>
                  </a:lnTo>
                  <a:lnTo>
                    <a:pt x="69" y="160"/>
                  </a:lnTo>
                  <a:lnTo>
                    <a:pt x="78" y="160"/>
                  </a:lnTo>
                  <a:lnTo>
                    <a:pt x="86" y="160"/>
                  </a:lnTo>
                  <a:lnTo>
                    <a:pt x="95" y="159"/>
                  </a:lnTo>
                  <a:lnTo>
                    <a:pt x="104" y="157"/>
                  </a:lnTo>
                  <a:lnTo>
                    <a:pt x="111" y="154"/>
                  </a:lnTo>
                  <a:lnTo>
                    <a:pt x="120" y="150"/>
                  </a:lnTo>
                  <a:lnTo>
                    <a:pt x="128" y="147"/>
                  </a:lnTo>
                  <a:lnTo>
                    <a:pt x="137" y="143"/>
                  </a:lnTo>
                  <a:lnTo>
                    <a:pt x="144" y="139"/>
                  </a:lnTo>
                  <a:lnTo>
                    <a:pt x="152" y="136"/>
                  </a:lnTo>
                  <a:lnTo>
                    <a:pt x="161" y="132"/>
                  </a:lnTo>
                  <a:lnTo>
                    <a:pt x="168" y="128"/>
                  </a:lnTo>
                  <a:lnTo>
                    <a:pt x="175" y="124"/>
                  </a:lnTo>
                  <a:lnTo>
                    <a:pt x="183" y="120"/>
                  </a:lnTo>
                  <a:lnTo>
                    <a:pt x="190" y="116"/>
                  </a:lnTo>
                  <a:lnTo>
                    <a:pt x="197" y="111"/>
                  </a:lnTo>
                  <a:lnTo>
                    <a:pt x="206" y="106"/>
                  </a:lnTo>
                  <a:lnTo>
                    <a:pt x="215" y="101"/>
                  </a:lnTo>
                  <a:lnTo>
                    <a:pt x="216" y="86"/>
                  </a:lnTo>
                  <a:lnTo>
                    <a:pt x="219" y="73"/>
                  </a:lnTo>
                  <a:lnTo>
                    <a:pt x="222" y="59"/>
                  </a:lnTo>
                  <a:lnTo>
                    <a:pt x="226" y="45"/>
                  </a:lnTo>
                  <a:lnTo>
                    <a:pt x="232" y="33"/>
                  </a:lnTo>
                  <a:lnTo>
                    <a:pt x="237" y="22"/>
                  </a:lnTo>
                  <a:lnTo>
                    <a:pt x="244" y="11"/>
                  </a:lnTo>
                  <a:lnTo>
                    <a:pt x="251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859" y="2823"/>
              <a:ext cx="66" cy="35"/>
            </a:xfrm>
            <a:custGeom>
              <a:avLst/>
              <a:gdLst/>
              <a:ahLst/>
              <a:cxnLst>
                <a:cxn ang="0">
                  <a:pos x="131" y="44"/>
                </a:cxn>
                <a:cxn ang="0">
                  <a:pos x="120" y="48"/>
                </a:cxn>
                <a:cxn ang="0">
                  <a:pos x="110" y="53"/>
                </a:cxn>
                <a:cxn ang="0">
                  <a:pos x="97" y="57"/>
                </a:cxn>
                <a:cxn ang="0">
                  <a:pos x="87" y="61"/>
                </a:cxn>
                <a:cxn ang="0">
                  <a:pos x="75" y="65"/>
                </a:cxn>
                <a:cxn ang="0">
                  <a:pos x="62" y="67"/>
                </a:cxn>
                <a:cxn ang="0">
                  <a:pos x="52" y="69"/>
                </a:cxn>
                <a:cxn ang="0">
                  <a:pos x="41" y="71"/>
                </a:cxn>
                <a:cxn ang="0">
                  <a:pos x="42" y="55"/>
                </a:cxn>
                <a:cxn ang="0">
                  <a:pos x="41" y="42"/>
                </a:cxn>
                <a:cxn ang="0">
                  <a:pos x="40" y="30"/>
                </a:cxn>
                <a:cxn ang="0">
                  <a:pos x="36" y="21"/>
                </a:cxn>
                <a:cxn ang="0">
                  <a:pos x="31" y="14"/>
                </a:cxn>
                <a:cxn ang="0">
                  <a:pos x="23" y="8"/>
                </a:cxn>
                <a:cxn ang="0">
                  <a:pos x="13" y="3"/>
                </a:cxn>
                <a:cxn ang="0">
                  <a:pos x="0" y="0"/>
                </a:cxn>
              </a:cxnLst>
              <a:rect l="0" t="0" r="r" b="b"/>
              <a:pathLst>
                <a:path w="131" h="71">
                  <a:moveTo>
                    <a:pt x="131" y="44"/>
                  </a:moveTo>
                  <a:lnTo>
                    <a:pt x="120" y="48"/>
                  </a:lnTo>
                  <a:lnTo>
                    <a:pt x="110" y="53"/>
                  </a:lnTo>
                  <a:lnTo>
                    <a:pt x="97" y="57"/>
                  </a:lnTo>
                  <a:lnTo>
                    <a:pt x="87" y="61"/>
                  </a:lnTo>
                  <a:lnTo>
                    <a:pt x="75" y="65"/>
                  </a:lnTo>
                  <a:lnTo>
                    <a:pt x="62" y="67"/>
                  </a:lnTo>
                  <a:lnTo>
                    <a:pt x="52" y="69"/>
                  </a:lnTo>
                  <a:lnTo>
                    <a:pt x="41" y="71"/>
                  </a:lnTo>
                  <a:lnTo>
                    <a:pt x="42" y="55"/>
                  </a:lnTo>
                  <a:lnTo>
                    <a:pt x="41" y="42"/>
                  </a:lnTo>
                  <a:lnTo>
                    <a:pt x="40" y="30"/>
                  </a:lnTo>
                  <a:lnTo>
                    <a:pt x="36" y="21"/>
                  </a:lnTo>
                  <a:lnTo>
                    <a:pt x="31" y="14"/>
                  </a:lnTo>
                  <a:lnTo>
                    <a:pt x="23" y="8"/>
                  </a:lnTo>
                  <a:lnTo>
                    <a:pt x="13" y="3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1883" y="2859"/>
              <a:ext cx="126" cy="46"/>
            </a:xfrm>
            <a:custGeom>
              <a:avLst/>
              <a:gdLst/>
              <a:ahLst/>
              <a:cxnLst>
                <a:cxn ang="0">
                  <a:pos x="251" y="56"/>
                </a:cxn>
                <a:cxn ang="0">
                  <a:pos x="243" y="51"/>
                </a:cxn>
                <a:cxn ang="0">
                  <a:pos x="234" y="47"/>
                </a:cxn>
                <a:cxn ang="0">
                  <a:pos x="227" y="43"/>
                </a:cxn>
                <a:cxn ang="0">
                  <a:pos x="218" y="41"/>
                </a:cxn>
                <a:cxn ang="0">
                  <a:pos x="210" y="40"/>
                </a:cxn>
                <a:cxn ang="0">
                  <a:pos x="202" y="39"/>
                </a:cxn>
                <a:cxn ang="0">
                  <a:pos x="193" y="37"/>
                </a:cxn>
                <a:cxn ang="0">
                  <a:pos x="185" y="37"/>
                </a:cxn>
                <a:cxn ang="0">
                  <a:pos x="174" y="37"/>
                </a:cxn>
                <a:cxn ang="0">
                  <a:pos x="163" y="37"/>
                </a:cxn>
                <a:cxn ang="0">
                  <a:pos x="153" y="39"/>
                </a:cxn>
                <a:cxn ang="0">
                  <a:pos x="142" y="40"/>
                </a:cxn>
                <a:cxn ang="0">
                  <a:pos x="132" y="41"/>
                </a:cxn>
                <a:cxn ang="0">
                  <a:pos x="121" y="43"/>
                </a:cxn>
                <a:cxn ang="0">
                  <a:pos x="110" y="47"/>
                </a:cxn>
                <a:cxn ang="0">
                  <a:pos x="100" y="50"/>
                </a:cxn>
                <a:cxn ang="0">
                  <a:pos x="92" y="52"/>
                </a:cxn>
                <a:cxn ang="0">
                  <a:pos x="84" y="55"/>
                </a:cxn>
                <a:cxn ang="0">
                  <a:pos x="77" y="58"/>
                </a:cxn>
                <a:cxn ang="0">
                  <a:pos x="70" y="61"/>
                </a:cxn>
                <a:cxn ang="0">
                  <a:pos x="64" y="64"/>
                </a:cxn>
                <a:cxn ang="0">
                  <a:pos x="57" y="69"/>
                </a:cxn>
                <a:cxn ang="0">
                  <a:pos x="49" y="73"/>
                </a:cxn>
                <a:cxn ang="0">
                  <a:pos x="42" y="79"/>
                </a:cxn>
                <a:cxn ang="0">
                  <a:pos x="37" y="84"/>
                </a:cxn>
                <a:cxn ang="0">
                  <a:pos x="30" y="88"/>
                </a:cxn>
                <a:cxn ang="0">
                  <a:pos x="21" y="90"/>
                </a:cxn>
                <a:cxn ang="0">
                  <a:pos x="11" y="93"/>
                </a:cxn>
                <a:cxn ang="0">
                  <a:pos x="4" y="82"/>
                </a:cxn>
                <a:cxn ang="0">
                  <a:pos x="0" y="68"/>
                </a:cxn>
                <a:cxn ang="0">
                  <a:pos x="0" y="56"/>
                </a:cxn>
                <a:cxn ang="0">
                  <a:pos x="1" y="42"/>
                </a:cxn>
                <a:cxn ang="0">
                  <a:pos x="6" y="29"/>
                </a:cxn>
                <a:cxn ang="0">
                  <a:pos x="11" y="18"/>
                </a:cxn>
                <a:cxn ang="0">
                  <a:pos x="17" y="8"/>
                </a:cxn>
                <a:cxn ang="0">
                  <a:pos x="23" y="0"/>
                </a:cxn>
              </a:cxnLst>
              <a:rect l="0" t="0" r="r" b="b"/>
              <a:pathLst>
                <a:path w="251" h="93">
                  <a:moveTo>
                    <a:pt x="251" y="56"/>
                  </a:moveTo>
                  <a:lnTo>
                    <a:pt x="243" y="51"/>
                  </a:lnTo>
                  <a:lnTo>
                    <a:pt x="234" y="47"/>
                  </a:lnTo>
                  <a:lnTo>
                    <a:pt x="227" y="43"/>
                  </a:lnTo>
                  <a:lnTo>
                    <a:pt x="218" y="41"/>
                  </a:lnTo>
                  <a:lnTo>
                    <a:pt x="210" y="40"/>
                  </a:lnTo>
                  <a:lnTo>
                    <a:pt x="202" y="39"/>
                  </a:lnTo>
                  <a:lnTo>
                    <a:pt x="193" y="37"/>
                  </a:lnTo>
                  <a:lnTo>
                    <a:pt x="185" y="37"/>
                  </a:lnTo>
                  <a:lnTo>
                    <a:pt x="174" y="37"/>
                  </a:lnTo>
                  <a:lnTo>
                    <a:pt x="163" y="37"/>
                  </a:lnTo>
                  <a:lnTo>
                    <a:pt x="153" y="39"/>
                  </a:lnTo>
                  <a:lnTo>
                    <a:pt x="142" y="40"/>
                  </a:lnTo>
                  <a:lnTo>
                    <a:pt x="132" y="41"/>
                  </a:lnTo>
                  <a:lnTo>
                    <a:pt x="121" y="43"/>
                  </a:lnTo>
                  <a:lnTo>
                    <a:pt x="110" y="47"/>
                  </a:lnTo>
                  <a:lnTo>
                    <a:pt x="100" y="50"/>
                  </a:lnTo>
                  <a:lnTo>
                    <a:pt x="92" y="52"/>
                  </a:lnTo>
                  <a:lnTo>
                    <a:pt x="84" y="55"/>
                  </a:lnTo>
                  <a:lnTo>
                    <a:pt x="77" y="58"/>
                  </a:lnTo>
                  <a:lnTo>
                    <a:pt x="70" y="61"/>
                  </a:lnTo>
                  <a:lnTo>
                    <a:pt x="64" y="64"/>
                  </a:lnTo>
                  <a:lnTo>
                    <a:pt x="57" y="69"/>
                  </a:lnTo>
                  <a:lnTo>
                    <a:pt x="49" y="73"/>
                  </a:lnTo>
                  <a:lnTo>
                    <a:pt x="42" y="79"/>
                  </a:lnTo>
                  <a:lnTo>
                    <a:pt x="37" y="84"/>
                  </a:lnTo>
                  <a:lnTo>
                    <a:pt x="30" y="88"/>
                  </a:lnTo>
                  <a:lnTo>
                    <a:pt x="21" y="90"/>
                  </a:lnTo>
                  <a:lnTo>
                    <a:pt x="11" y="93"/>
                  </a:lnTo>
                  <a:lnTo>
                    <a:pt x="4" y="82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1" y="42"/>
                  </a:lnTo>
                  <a:lnTo>
                    <a:pt x="6" y="29"/>
                  </a:lnTo>
                  <a:lnTo>
                    <a:pt x="11" y="18"/>
                  </a:lnTo>
                  <a:lnTo>
                    <a:pt x="17" y="8"/>
                  </a:lnTo>
                  <a:lnTo>
                    <a:pt x="23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5" name="Freeform 25"/>
            <p:cNvSpPr>
              <a:spLocks/>
            </p:cNvSpPr>
            <p:nvPr/>
          </p:nvSpPr>
          <p:spPr bwMode="auto">
            <a:xfrm>
              <a:off x="1757" y="2828"/>
              <a:ext cx="94" cy="75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77" y="5"/>
                </a:cxn>
                <a:cxn ang="0">
                  <a:pos x="166" y="11"/>
                </a:cxn>
                <a:cxn ang="0">
                  <a:pos x="155" y="16"/>
                </a:cxn>
                <a:cxn ang="0">
                  <a:pos x="146" y="22"/>
                </a:cxn>
                <a:cxn ang="0">
                  <a:pos x="135" y="29"/>
                </a:cxn>
                <a:cxn ang="0">
                  <a:pos x="125" y="34"/>
                </a:cxn>
                <a:cxn ang="0">
                  <a:pos x="114" y="41"/>
                </a:cxn>
                <a:cxn ang="0">
                  <a:pos x="104" y="47"/>
                </a:cxn>
                <a:cxn ang="0">
                  <a:pos x="96" y="52"/>
                </a:cxn>
                <a:cxn ang="0">
                  <a:pos x="89" y="57"/>
                </a:cxn>
                <a:cxn ang="0">
                  <a:pos x="82" y="62"/>
                </a:cxn>
                <a:cxn ang="0">
                  <a:pos x="75" y="67"/>
                </a:cxn>
                <a:cxn ang="0">
                  <a:pos x="67" y="73"/>
                </a:cxn>
                <a:cxn ang="0">
                  <a:pos x="60" y="78"/>
                </a:cxn>
                <a:cxn ang="0">
                  <a:pos x="54" y="84"/>
                </a:cxn>
                <a:cxn ang="0">
                  <a:pos x="47" y="90"/>
                </a:cxn>
                <a:cxn ang="0">
                  <a:pos x="40" y="97"/>
                </a:cxn>
                <a:cxn ang="0">
                  <a:pos x="32" y="104"/>
                </a:cxn>
                <a:cxn ang="0">
                  <a:pos x="25" y="111"/>
                </a:cxn>
                <a:cxn ang="0">
                  <a:pos x="20" y="119"/>
                </a:cxn>
                <a:cxn ang="0">
                  <a:pos x="14" y="127"/>
                </a:cxn>
                <a:cxn ang="0">
                  <a:pos x="9" y="135"/>
                </a:cxn>
                <a:cxn ang="0">
                  <a:pos x="5" y="144"/>
                </a:cxn>
                <a:cxn ang="0">
                  <a:pos x="0" y="151"/>
                </a:cxn>
              </a:cxnLst>
              <a:rect l="0" t="0" r="r" b="b"/>
              <a:pathLst>
                <a:path w="188" h="151">
                  <a:moveTo>
                    <a:pt x="188" y="0"/>
                  </a:moveTo>
                  <a:lnTo>
                    <a:pt x="177" y="5"/>
                  </a:lnTo>
                  <a:lnTo>
                    <a:pt x="166" y="11"/>
                  </a:lnTo>
                  <a:lnTo>
                    <a:pt x="155" y="16"/>
                  </a:lnTo>
                  <a:lnTo>
                    <a:pt x="146" y="22"/>
                  </a:lnTo>
                  <a:lnTo>
                    <a:pt x="135" y="29"/>
                  </a:lnTo>
                  <a:lnTo>
                    <a:pt x="125" y="34"/>
                  </a:lnTo>
                  <a:lnTo>
                    <a:pt x="114" y="41"/>
                  </a:lnTo>
                  <a:lnTo>
                    <a:pt x="104" y="47"/>
                  </a:lnTo>
                  <a:lnTo>
                    <a:pt x="96" y="52"/>
                  </a:lnTo>
                  <a:lnTo>
                    <a:pt x="89" y="57"/>
                  </a:lnTo>
                  <a:lnTo>
                    <a:pt x="82" y="62"/>
                  </a:lnTo>
                  <a:lnTo>
                    <a:pt x="75" y="67"/>
                  </a:lnTo>
                  <a:lnTo>
                    <a:pt x="67" y="73"/>
                  </a:lnTo>
                  <a:lnTo>
                    <a:pt x="60" y="78"/>
                  </a:lnTo>
                  <a:lnTo>
                    <a:pt x="54" y="84"/>
                  </a:lnTo>
                  <a:lnTo>
                    <a:pt x="47" y="90"/>
                  </a:lnTo>
                  <a:lnTo>
                    <a:pt x="40" y="97"/>
                  </a:lnTo>
                  <a:lnTo>
                    <a:pt x="32" y="104"/>
                  </a:lnTo>
                  <a:lnTo>
                    <a:pt x="25" y="111"/>
                  </a:lnTo>
                  <a:lnTo>
                    <a:pt x="20" y="119"/>
                  </a:lnTo>
                  <a:lnTo>
                    <a:pt x="14" y="127"/>
                  </a:lnTo>
                  <a:lnTo>
                    <a:pt x="9" y="135"/>
                  </a:lnTo>
                  <a:lnTo>
                    <a:pt x="5" y="144"/>
                  </a:lnTo>
                  <a:lnTo>
                    <a:pt x="0" y="15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1784" y="2852"/>
              <a:ext cx="95" cy="53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84" y="7"/>
                </a:cxn>
                <a:cxn ang="0">
                  <a:pos x="176" y="11"/>
                </a:cxn>
                <a:cxn ang="0">
                  <a:pos x="168" y="16"/>
                </a:cxn>
                <a:cxn ang="0">
                  <a:pos x="159" y="20"/>
                </a:cxn>
                <a:cxn ang="0">
                  <a:pos x="151" y="24"/>
                </a:cxn>
                <a:cxn ang="0">
                  <a:pos x="141" y="26"/>
                </a:cxn>
                <a:cxn ang="0">
                  <a:pos x="130" y="29"/>
                </a:cxn>
                <a:cxn ang="0">
                  <a:pos x="120" y="31"/>
                </a:cxn>
                <a:cxn ang="0">
                  <a:pos x="110" y="40"/>
                </a:cxn>
                <a:cxn ang="0">
                  <a:pos x="99" y="47"/>
                </a:cxn>
                <a:cxn ang="0">
                  <a:pos x="89" y="55"/>
                </a:cxn>
                <a:cxn ang="0">
                  <a:pos x="79" y="62"/>
                </a:cxn>
                <a:cxn ang="0">
                  <a:pos x="68" y="68"/>
                </a:cxn>
                <a:cxn ang="0">
                  <a:pos x="57" y="76"/>
                </a:cxn>
                <a:cxn ang="0">
                  <a:pos x="45" y="82"/>
                </a:cxn>
                <a:cxn ang="0">
                  <a:pos x="33" y="89"/>
                </a:cxn>
                <a:cxn ang="0">
                  <a:pos x="27" y="92"/>
                </a:cxn>
                <a:cxn ang="0">
                  <a:pos x="19" y="96"/>
                </a:cxn>
                <a:cxn ang="0">
                  <a:pos x="10" y="101"/>
                </a:cxn>
                <a:cxn ang="0">
                  <a:pos x="0" y="107"/>
                </a:cxn>
              </a:cxnLst>
              <a:rect l="0" t="0" r="r" b="b"/>
              <a:pathLst>
                <a:path w="190" h="107">
                  <a:moveTo>
                    <a:pt x="190" y="0"/>
                  </a:moveTo>
                  <a:lnTo>
                    <a:pt x="184" y="7"/>
                  </a:lnTo>
                  <a:lnTo>
                    <a:pt x="176" y="11"/>
                  </a:lnTo>
                  <a:lnTo>
                    <a:pt x="168" y="16"/>
                  </a:lnTo>
                  <a:lnTo>
                    <a:pt x="159" y="20"/>
                  </a:lnTo>
                  <a:lnTo>
                    <a:pt x="151" y="24"/>
                  </a:lnTo>
                  <a:lnTo>
                    <a:pt x="141" y="26"/>
                  </a:lnTo>
                  <a:lnTo>
                    <a:pt x="130" y="29"/>
                  </a:lnTo>
                  <a:lnTo>
                    <a:pt x="120" y="31"/>
                  </a:lnTo>
                  <a:lnTo>
                    <a:pt x="110" y="40"/>
                  </a:lnTo>
                  <a:lnTo>
                    <a:pt x="99" y="47"/>
                  </a:lnTo>
                  <a:lnTo>
                    <a:pt x="89" y="55"/>
                  </a:lnTo>
                  <a:lnTo>
                    <a:pt x="79" y="62"/>
                  </a:lnTo>
                  <a:lnTo>
                    <a:pt x="68" y="68"/>
                  </a:lnTo>
                  <a:lnTo>
                    <a:pt x="57" y="76"/>
                  </a:lnTo>
                  <a:lnTo>
                    <a:pt x="45" y="82"/>
                  </a:lnTo>
                  <a:lnTo>
                    <a:pt x="33" y="89"/>
                  </a:lnTo>
                  <a:lnTo>
                    <a:pt x="27" y="92"/>
                  </a:lnTo>
                  <a:lnTo>
                    <a:pt x="19" y="96"/>
                  </a:lnTo>
                  <a:lnTo>
                    <a:pt x="10" y="101"/>
                  </a:lnTo>
                  <a:lnTo>
                    <a:pt x="0" y="107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7" name="Freeform 27"/>
            <p:cNvSpPr>
              <a:spLocks/>
            </p:cNvSpPr>
            <p:nvPr/>
          </p:nvSpPr>
          <p:spPr bwMode="auto">
            <a:xfrm>
              <a:off x="1732" y="2905"/>
              <a:ext cx="60" cy="58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42" y="1"/>
                </a:cxn>
                <a:cxn ang="0">
                  <a:pos x="36" y="4"/>
                </a:cxn>
                <a:cxn ang="0">
                  <a:pos x="31" y="5"/>
                </a:cxn>
                <a:cxn ang="0">
                  <a:pos x="28" y="9"/>
                </a:cxn>
                <a:cxn ang="0">
                  <a:pos x="21" y="18"/>
                </a:cxn>
                <a:cxn ang="0">
                  <a:pos x="13" y="28"/>
                </a:cxn>
                <a:cxn ang="0">
                  <a:pos x="7" y="40"/>
                </a:cxn>
                <a:cxn ang="0">
                  <a:pos x="2" y="52"/>
                </a:cxn>
                <a:cxn ang="0">
                  <a:pos x="0" y="58"/>
                </a:cxn>
                <a:cxn ang="0">
                  <a:pos x="0" y="63"/>
                </a:cxn>
                <a:cxn ang="0">
                  <a:pos x="0" y="69"/>
                </a:cxn>
                <a:cxn ang="0">
                  <a:pos x="1" y="75"/>
                </a:cxn>
                <a:cxn ang="0">
                  <a:pos x="2" y="83"/>
                </a:cxn>
                <a:cxn ang="0">
                  <a:pos x="4" y="89"/>
                </a:cxn>
                <a:cxn ang="0">
                  <a:pos x="6" y="95"/>
                </a:cxn>
                <a:cxn ang="0">
                  <a:pos x="10" y="100"/>
                </a:cxn>
                <a:cxn ang="0">
                  <a:pos x="16" y="104"/>
                </a:cxn>
                <a:cxn ang="0">
                  <a:pos x="23" y="103"/>
                </a:cxn>
                <a:cxn ang="0">
                  <a:pos x="29" y="101"/>
                </a:cxn>
                <a:cxn ang="0">
                  <a:pos x="34" y="104"/>
                </a:cxn>
                <a:cxn ang="0">
                  <a:pos x="36" y="108"/>
                </a:cxn>
                <a:cxn ang="0">
                  <a:pos x="39" y="110"/>
                </a:cxn>
                <a:cxn ang="0">
                  <a:pos x="41" y="111"/>
                </a:cxn>
                <a:cxn ang="0">
                  <a:pos x="45" y="114"/>
                </a:cxn>
                <a:cxn ang="0">
                  <a:pos x="50" y="115"/>
                </a:cxn>
                <a:cxn ang="0">
                  <a:pos x="54" y="114"/>
                </a:cxn>
                <a:cxn ang="0">
                  <a:pos x="59" y="114"/>
                </a:cxn>
                <a:cxn ang="0">
                  <a:pos x="64" y="114"/>
                </a:cxn>
                <a:cxn ang="0">
                  <a:pos x="66" y="114"/>
                </a:cxn>
                <a:cxn ang="0">
                  <a:pos x="69" y="115"/>
                </a:cxn>
                <a:cxn ang="0">
                  <a:pos x="71" y="115"/>
                </a:cxn>
                <a:cxn ang="0">
                  <a:pos x="74" y="115"/>
                </a:cxn>
                <a:cxn ang="0">
                  <a:pos x="82" y="111"/>
                </a:cxn>
                <a:cxn ang="0">
                  <a:pos x="88" y="108"/>
                </a:cxn>
                <a:cxn ang="0">
                  <a:pos x="94" y="104"/>
                </a:cxn>
                <a:cxn ang="0">
                  <a:pos x="99" y="99"/>
                </a:cxn>
                <a:cxn ang="0">
                  <a:pos x="106" y="94"/>
                </a:cxn>
                <a:cxn ang="0">
                  <a:pos x="112" y="88"/>
                </a:cxn>
                <a:cxn ang="0">
                  <a:pos x="117" y="79"/>
                </a:cxn>
                <a:cxn ang="0">
                  <a:pos x="121" y="70"/>
                </a:cxn>
                <a:cxn ang="0">
                  <a:pos x="121" y="68"/>
                </a:cxn>
                <a:cxn ang="0">
                  <a:pos x="120" y="65"/>
                </a:cxn>
                <a:cxn ang="0">
                  <a:pos x="116" y="64"/>
                </a:cxn>
                <a:cxn ang="0">
                  <a:pos x="111" y="63"/>
                </a:cxn>
              </a:cxnLst>
              <a:rect l="0" t="0" r="r" b="b"/>
              <a:pathLst>
                <a:path w="121" h="115">
                  <a:moveTo>
                    <a:pt x="47" y="0"/>
                  </a:moveTo>
                  <a:lnTo>
                    <a:pt x="42" y="1"/>
                  </a:lnTo>
                  <a:lnTo>
                    <a:pt x="36" y="4"/>
                  </a:lnTo>
                  <a:lnTo>
                    <a:pt x="31" y="5"/>
                  </a:lnTo>
                  <a:lnTo>
                    <a:pt x="28" y="9"/>
                  </a:lnTo>
                  <a:lnTo>
                    <a:pt x="21" y="18"/>
                  </a:lnTo>
                  <a:lnTo>
                    <a:pt x="13" y="28"/>
                  </a:lnTo>
                  <a:lnTo>
                    <a:pt x="7" y="40"/>
                  </a:lnTo>
                  <a:lnTo>
                    <a:pt x="2" y="52"/>
                  </a:lnTo>
                  <a:lnTo>
                    <a:pt x="0" y="58"/>
                  </a:lnTo>
                  <a:lnTo>
                    <a:pt x="0" y="63"/>
                  </a:lnTo>
                  <a:lnTo>
                    <a:pt x="0" y="69"/>
                  </a:lnTo>
                  <a:lnTo>
                    <a:pt x="1" y="75"/>
                  </a:lnTo>
                  <a:lnTo>
                    <a:pt x="2" y="83"/>
                  </a:lnTo>
                  <a:lnTo>
                    <a:pt x="4" y="89"/>
                  </a:lnTo>
                  <a:lnTo>
                    <a:pt x="6" y="95"/>
                  </a:lnTo>
                  <a:lnTo>
                    <a:pt x="10" y="100"/>
                  </a:lnTo>
                  <a:lnTo>
                    <a:pt x="16" y="104"/>
                  </a:lnTo>
                  <a:lnTo>
                    <a:pt x="23" y="103"/>
                  </a:lnTo>
                  <a:lnTo>
                    <a:pt x="29" y="101"/>
                  </a:lnTo>
                  <a:lnTo>
                    <a:pt x="34" y="104"/>
                  </a:lnTo>
                  <a:lnTo>
                    <a:pt x="36" y="108"/>
                  </a:lnTo>
                  <a:lnTo>
                    <a:pt x="39" y="110"/>
                  </a:lnTo>
                  <a:lnTo>
                    <a:pt x="41" y="111"/>
                  </a:lnTo>
                  <a:lnTo>
                    <a:pt x="45" y="114"/>
                  </a:lnTo>
                  <a:lnTo>
                    <a:pt x="50" y="115"/>
                  </a:lnTo>
                  <a:lnTo>
                    <a:pt x="54" y="114"/>
                  </a:lnTo>
                  <a:lnTo>
                    <a:pt x="59" y="114"/>
                  </a:lnTo>
                  <a:lnTo>
                    <a:pt x="64" y="114"/>
                  </a:lnTo>
                  <a:lnTo>
                    <a:pt x="66" y="114"/>
                  </a:lnTo>
                  <a:lnTo>
                    <a:pt x="69" y="115"/>
                  </a:lnTo>
                  <a:lnTo>
                    <a:pt x="71" y="115"/>
                  </a:lnTo>
                  <a:lnTo>
                    <a:pt x="74" y="115"/>
                  </a:lnTo>
                  <a:lnTo>
                    <a:pt x="82" y="111"/>
                  </a:lnTo>
                  <a:lnTo>
                    <a:pt x="88" y="108"/>
                  </a:lnTo>
                  <a:lnTo>
                    <a:pt x="94" y="104"/>
                  </a:lnTo>
                  <a:lnTo>
                    <a:pt x="99" y="99"/>
                  </a:lnTo>
                  <a:lnTo>
                    <a:pt x="106" y="94"/>
                  </a:lnTo>
                  <a:lnTo>
                    <a:pt x="112" y="88"/>
                  </a:lnTo>
                  <a:lnTo>
                    <a:pt x="117" y="79"/>
                  </a:lnTo>
                  <a:lnTo>
                    <a:pt x="121" y="70"/>
                  </a:lnTo>
                  <a:lnTo>
                    <a:pt x="121" y="68"/>
                  </a:lnTo>
                  <a:lnTo>
                    <a:pt x="120" y="65"/>
                  </a:lnTo>
                  <a:lnTo>
                    <a:pt x="116" y="64"/>
                  </a:lnTo>
                  <a:lnTo>
                    <a:pt x="111" y="63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1779" y="2910"/>
              <a:ext cx="9" cy="2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8" y="15"/>
                </a:cxn>
                <a:cxn ang="0">
                  <a:pos x="12" y="20"/>
                </a:cxn>
                <a:cxn ang="0">
                  <a:pos x="16" y="25"/>
                </a:cxn>
                <a:cxn ang="0">
                  <a:pos x="19" y="31"/>
                </a:cxn>
                <a:cxn ang="0">
                  <a:pos x="19" y="38"/>
                </a:cxn>
                <a:cxn ang="0">
                  <a:pos x="16" y="43"/>
                </a:cxn>
                <a:cxn ang="0">
                  <a:pos x="10" y="49"/>
                </a:cxn>
                <a:cxn ang="0">
                  <a:pos x="3" y="53"/>
                </a:cxn>
              </a:cxnLst>
              <a:rect l="0" t="0" r="r" b="b"/>
              <a:pathLst>
                <a:path w="19" h="53">
                  <a:moveTo>
                    <a:pt x="3" y="0"/>
                  </a:moveTo>
                  <a:lnTo>
                    <a:pt x="2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8" y="15"/>
                  </a:lnTo>
                  <a:lnTo>
                    <a:pt x="12" y="20"/>
                  </a:lnTo>
                  <a:lnTo>
                    <a:pt x="16" y="25"/>
                  </a:lnTo>
                  <a:lnTo>
                    <a:pt x="19" y="31"/>
                  </a:lnTo>
                  <a:lnTo>
                    <a:pt x="19" y="38"/>
                  </a:lnTo>
                  <a:lnTo>
                    <a:pt x="16" y="43"/>
                  </a:lnTo>
                  <a:lnTo>
                    <a:pt x="10" y="49"/>
                  </a:lnTo>
                  <a:lnTo>
                    <a:pt x="3" y="53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1770" y="2926"/>
              <a:ext cx="8" cy="23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9" y="6"/>
                </a:cxn>
                <a:cxn ang="0">
                  <a:pos x="5" y="14"/>
                </a:cxn>
                <a:cxn ang="0">
                  <a:pos x="1" y="21"/>
                </a:cxn>
                <a:cxn ang="0">
                  <a:pos x="0" y="31"/>
                </a:cxn>
                <a:cxn ang="0">
                  <a:pos x="1" y="37"/>
                </a:cxn>
                <a:cxn ang="0">
                  <a:pos x="5" y="41"/>
                </a:cxn>
                <a:cxn ang="0">
                  <a:pos x="11" y="44"/>
                </a:cxn>
                <a:cxn ang="0">
                  <a:pos x="17" y="46"/>
                </a:cxn>
              </a:cxnLst>
              <a:rect l="0" t="0" r="r" b="b"/>
              <a:pathLst>
                <a:path w="17" h="46">
                  <a:moveTo>
                    <a:pt x="12" y="0"/>
                  </a:moveTo>
                  <a:lnTo>
                    <a:pt x="9" y="6"/>
                  </a:lnTo>
                  <a:lnTo>
                    <a:pt x="5" y="14"/>
                  </a:lnTo>
                  <a:lnTo>
                    <a:pt x="1" y="21"/>
                  </a:lnTo>
                  <a:lnTo>
                    <a:pt x="0" y="31"/>
                  </a:lnTo>
                  <a:lnTo>
                    <a:pt x="1" y="37"/>
                  </a:lnTo>
                  <a:lnTo>
                    <a:pt x="5" y="41"/>
                  </a:lnTo>
                  <a:lnTo>
                    <a:pt x="11" y="44"/>
                  </a:lnTo>
                  <a:lnTo>
                    <a:pt x="17" y="4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1861" y="2786"/>
              <a:ext cx="68" cy="31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12" y="51"/>
                </a:cxn>
                <a:cxn ang="0">
                  <a:pos x="26" y="40"/>
                </a:cxn>
                <a:cxn ang="0">
                  <a:pos x="41" y="30"/>
                </a:cxn>
                <a:cxn ang="0">
                  <a:pos x="58" y="21"/>
                </a:cxn>
                <a:cxn ang="0">
                  <a:pos x="76" y="14"/>
                </a:cxn>
                <a:cxn ang="0">
                  <a:pos x="96" y="8"/>
                </a:cxn>
                <a:cxn ang="0">
                  <a:pos x="116" y="3"/>
                </a:cxn>
                <a:cxn ang="0">
                  <a:pos x="138" y="0"/>
                </a:cxn>
              </a:cxnLst>
              <a:rect l="0" t="0" r="r" b="b"/>
              <a:pathLst>
                <a:path w="138" h="62">
                  <a:moveTo>
                    <a:pt x="0" y="62"/>
                  </a:moveTo>
                  <a:lnTo>
                    <a:pt x="12" y="51"/>
                  </a:lnTo>
                  <a:lnTo>
                    <a:pt x="26" y="40"/>
                  </a:lnTo>
                  <a:lnTo>
                    <a:pt x="41" y="30"/>
                  </a:lnTo>
                  <a:lnTo>
                    <a:pt x="58" y="21"/>
                  </a:lnTo>
                  <a:lnTo>
                    <a:pt x="76" y="14"/>
                  </a:lnTo>
                  <a:lnTo>
                    <a:pt x="96" y="8"/>
                  </a:lnTo>
                  <a:lnTo>
                    <a:pt x="116" y="3"/>
                  </a:lnTo>
                  <a:lnTo>
                    <a:pt x="138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1" name="Freeform 31"/>
            <p:cNvSpPr>
              <a:spLocks/>
            </p:cNvSpPr>
            <p:nvPr/>
          </p:nvSpPr>
          <p:spPr bwMode="auto">
            <a:xfrm>
              <a:off x="2006" y="2881"/>
              <a:ext cx="97" cy="10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9" y="13"/>
                </a:cxn>
                <a:cxn ang="0">
                  <a:pos x="18" y="10"/>
                </a:cxn>
                <a:cxn ang="0">
                  <a:pos x="28" y="8"/>
                </a:cxn>
                <a:cxn ang="0">
                  <a:pos x="38" y="5"/>
                </a:cxn>
                <a:cxn ang="0">
                  <a:pos x="49" y="3"/>
                </a:cxn>
                <a:cxn ang="0">
                  <a:pos x="58" y="2"/>
                </a:cxn>
                <a:cxn ang="0">
                  <a:pos x="69" y="0"/>
                </a:cxn>
                <a:cxn ang="0">
                  <a:pos x="79" y="0"/>
                </a:cxn>
                <a:cxn ang="0">
                  <a:pos x="90" y="2"/>
                </a:cxn>
                <a:cxn ang="0">
                  <a:pos x="100" y="3"/>
                </a:cxn>
                <a:cxn ang="0">
                  <a:pos x="111" y="5"/>
                </a:cxn>
                <a:cxn ang="0">
                  <a:pos x="122" y="8"/>
                </a:cxn>
                <a:cxn ang="0">
                  <a:pos x="133" y="12"/>
                </a:cxn>
                <a:cxn ang="0">
                  <a:pos x="143" y="14"/>
                </a:cxn>
                <a:cxn ang="0">
                  <a:pos x="154" y="17"/>
                </a:cxn>
                <a:cxn ang="0">
                  <a:pos x="164" y="18"/>
                </a:cxn>
                <a:cxn ang="0">
                  <a:pos x="172" y="19"/>
                </a:cxn>
                <a:cxn ang="0">
                  <a:pos x="180" y="20"/>
                </a:cxn>
                <a:cxn ang="0">
                  <a:pos x="187" y="21"/>
                </a:cxn>
                <a:cxn ang="0">
                  <a:pos x="195" y="21"/>
                </a:cxn>
              </a:cxnLst>
              <a:rect l="0" t="0" r="r" b="b"/>
              <a:pathLst>
                <a:path w="195" h="21">
                  <a:moveTo>
                    <a:pt x="0" y="17"/>
                  </a:moveTo>
                  <a:lnTo>
                    <a:pt x="9" y="13"/>
                  </a:lnTo>
                  <a:lnTo>
                    <a:pt x="18" y="10"/>
                  </a:lnTo>
                  <a:lnTo>
                    <a:pt x="28" y="8"/>
                  </a:lnTo>
                  <a:lnTo>
                    <a:pt x="38" y="5"/>
                  </a:lnTo>
                  <a:lnTo>
                    <a:pt x="49" y="3"/>
                  </a:lnTo>
                  <a:lnTo>
                    <a:pt x="58" y="2"/>
                  </a:lnTo>
                  <a:lnTo>
                    <a:pt x="69" y="0"/>
                  </a:lnTo>
                  <a:lnTo>
                    <a:pt x="79" y="0"/>
                  </a:lnTo>
                  <a:lnTo>
                    <a:pt x="90" y="2"/>
                  </a:lnTo>
                  <a:lnTo>
                    <a:pt x="100" y="3"/>
                  </a:lnTo>
                  <a:lnTo>
                    <a:pt x="111" y="5"/>
                  </a:lnTo>
                  <a:lnTo>
                    <a:pt x="122" y="8"/>
                  </a:lnTo>
                  <a:lnTo>
                    <a:pt x="133" y="12"/>
                  </a:lnTo>
                  <a:lnTo>
                    <a:pt x="143" y="14"/>
                  </a:lnTo>
                  <a:lnTo>
                    <a:pt x="154" y="17"/>
                  </a:lnTo>
                  <a:lnTo>
                    <a:pt x="164" y="18"/>
                  </a:lnTo>
                  <a:lnTo>
                    <a:pt x="172" y="19"/>
                  </a:lnTo>
                  <a:lnTo>
                    <a:pt x="180" y="20"/>
                  </a:lnTo>
                  <a:lnTo>
                    <a:pt x="187" y="21"/>
                  </a:lnTo>
                  <a:lnTo>
                    <a:pt x="195" y="2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1989" y="2930"/>
              <a:ext cx="107" cy="7"/>
            </a:xfrm>
            <a:custGeom>
              <a:avLst/>
              <a:gdLst/>
              <a:ahLst/>
              <a:cxnLst>
                <a:cxn ang="0">
                  <a:pos x="215" y="0"/>
                </a:cxn>
                <a:cxn ang="0">
                  <a:pos x="198" y="1"/>
                </a:cxn>
                <a:cxn ang="0">
                  <a:pos x="182" y="1"/>
                </a:cxn>
                <a:cxn ang="0">
                  <a:pos x="168" y="1"/>
                </a:cxn>
                <a:cxn ang="0">
                  <a:pos x="154" y="1"/>
                </a:cxn>
                <a:cxn ang="0">
                  <a:pos x="139" y="1"/>
                </a:cxn>
                <a:cxn ang="0">
                  <a:pos x="125" y="1"/>
                </a:cxn>
                <a:cxn ang="0">
                  <a:pos x="110" y="1"/>
                </a:cxn>
                <a:cxn ang="0">
                  <a:pos x="94" y="3"/>
                </a:cxn>
                <a:cxn ang="0">
                  <a:pos x="87" y="4"/>
                </a:cxn>
                <a:cxn ang="0">
                  <a:pos x="77" y="6"/>
                </a:cxn>
                <a:cxn ang="0">
                  <a:pos x="68" y="9"/>
                </a:cxn>
                <a:cxn ang="0">
                  <a:pos x="59" y="11"/>
                </a:cxn>
                <a:cxn ang="0">
                  <a:pos x="52" y="13"/>
                </a:cxn>
                <a:cxn ang="0">
                  <a:pos x="45" y="14"/>
                </a:cxn>
                <a:cxn ang="0">
                  <a:pos x="38" y="14"/>
                </a:cxn>
                <a:cxn ang="0">
                  <a:pos x="30" y="15"/>
                </a:cxn>
                <a:cxn ang="0">
                  <a:pos x="23" y="15"/>
                </a:cxn>
                <a:cxn ang="0">
                  <a:pos x="16" y="15"/>
                </a:cxn>
                <a:cxn ang="0">
                  <a:pos x="9" y="14"/>
                </a:cxn>
                <a:cxn ang="0">
                  <a:pos x="0" y="13"/>
                </a:cxn>
              </a:cxnLst>
              <a:rect l="0" t="0" r="r" b="b"/>
              <a:pathLst>
                <a:path w="215" h="15">
                  <a:moveTo>
                    <a:pt x="215" y="0"/>
                  </a:moveTo>
                  <a:lnTo>
                    <a:pt x="198" y="1"/>
                  </a:lnTo>
                  <a:lnTo>
                    <a:pt x="182" y="1"/>
                  </a:lnTo>
                  <a:lnTo>
                    <a:pt x="168" y="1"/>
                  </a:lnTo>
                  <a:lnTo>
                    <a:pt x="154" y="1"/>
                  </a:lnTo>
                  <a:lnTo>
                    <a:pt x="139" y="1"/>
                  </a:lnTo>
                  <a:lnTo>
                    <a:pt x="125" y="1"/>
                  </a:lnTo>
                  <a:lnTo>
                    <a:pt x="110" y="1"/>
                  </a:lnTo>
                  <a:lnTo>
                    <a:pt x="94" y="3"/>
                  </a:lnTo>
                  <a:lnTo>
                    <a:pt x="87" y="4"/>
                  </a:lnTo>
                  <a:lnTo>
                    <a:pt x="77" y="6"/>
                  </a:lnTo>
                  <a:lnTo>
                    <a:pt x="68" y="9"/>
                  </a:lnTo>
                  <a:lnTo>
                    <a:pt x="59" y="11"/>
                  </a:lnTo>
                  <a:lnTo>
                    <a:pt x="52" y="13"/>
                  </a:lnTo>
                  <a:lnTo>
                    <a:pt x="45" y="14"/>
                  </a:lnTo>
                  <a:lnTo>
                    <a:pt x="38" y="14"/>
                  </a:lnTo>
                  <a:lnTo>
                    <a:pt x="30" y="15"/>
                  </a:lnTo>
                  <a:lnTo>
                    <a:pt x="23" y="15"/>
                  </a:lnTo>
                  <a:lnTo>
                    <a:pt x="16" y="15"/>
                  </a:lnTo>
                  <a:lnTo>
                    <a:pt x="9" y="14"/>
                  </a:lnTo>
                  <a:lnTo>
                    <a:pt x="0" y="13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3" name="Freeform 33"/>
            <p:cNvSpPr>
              <a:spLocks/>
            </p:cNvSpPr>
            <p:nvPr/>
          </p:nvSpPr>
          <p:spPr bwMode="auto">
            <a:xfrm>
              <a:off x="2091" y="2884"/>
              <a:ext cx="47" cy="52"/>
            </a:xfrm>
            <a:custGeom>
              <a:avLst/>
              <a:gdLst/>
              <a:ahLst/>
              <a:cxnLst>
                <a:cxn ang="0">
                  <a:pos x="5" y="6"/>
                </a:cxn>
                <a:cxn ang="0">
                  <a:pos x="15" y="3"/>
                </a:cxn>
                <a:cxn ang="0">
                  <a:pos x="25" y="1"/>
                </a:cxn>
                <a:cxn ang="0">
                  <a:pos x="34" y="0"/>
                </a:cxn>
                <a:cxn ang="0">
                  <a:pos x="45" y="0"/>
                </a:cxn>
                <a:cxn ang="0">
                  <a:pos x="55" y="0"/>
                </a:cxn>
                <a:cxn ang="0">
                  <a:pos x="64" y="1"/>
                </a:cxn>
                <a:cxn ang="0">
                  <a:pos x="74" y="3"/>
                </a:cxn>
                <a:cxn ang="0">
                  <a:pos x="85" y="7"/>
                </a:cxn>
                <a:cxn ang="0">
                  <a:pos x="87" y="8"/>
                </a:cxn>
                <a:cxn ang="0">
                  <a:pos x="90" y="12"/>
                </a:cxn>
                <a:cxn ang="0">
                  <a:pos x="91" y="16"/>
                </a:cxn>
                <a:cxn ang="0">
                  <a:pos x="92" y="19"/>
                </a:cxn>
                <a:cxn ang="0">
                  <a:pos x="93" y="37"/>
                </a:cxn>
                <a:cxn ang="0">
                  <a:pos x="93" y="52"/>
                </a:cxn>
                <a:cxn ang="0">
                  <a:pos x="89" y="68"/>
                </a:cxn>
                <a:cxn ang="0">
                  <a:pos x="82" y="86"/>
                </a:cxn>
                <a:cxn ang="0">
                  <a:pos x="79" y="91"/>
                </a:cxn>
                <a:cxn ang="0">
                  <a:pos x="74" y="95"/>
                </a:cxn>
                <a:cxn ang="0">
                  <a:pos x="68" y="99"/>
                </a:cxn>
                <a:cxn ang="0">
                  <a:pos x="62" y="100"/>
                </a:cxn>
                <a:cxn ang="0">
                  <a:pos x="55" y="101"/>
                </a:cxn>
                <a:cxn ang="0">
                  <a:pos x="46" y="102"/>
                </a:cxn>
                <a:cxn ang="0">
                  <a:pos x="39" y="104"/>
                </a:cxn>
                <a:cxn ang="0">
                  <a:pos x="32" y="105"/>
                </a:cxn>
                <a:cxn ang="0">
                  <a:pos x="23" y="105"/>
                </a:cxn>
                <a:cxn ang="0">
                  <a:pos x="16" y="105"/>
                </a:cxn>
                <a:cxn ang="0">
                  <a:pos x="8" y="105"/>
                </a:cxn>
                <a:cxn ang="0">
                  <a:pos x="0" y="105"/>
                </a:cxn>
                <a:cxn ang="0">
                  <a:pos x="12" y="89"/>
                </a:cxn>
                <a:cxn ang="0">
                  <a:pos x="22" y="74"/>
                </a:cxn>
                <a:cxn ang="0">
                  <a:pos x="29" y="58"/>
                </a:cxn>
                <a:cxn ang="0">
                  <a:pos x="32" y="42"/>
                </a:cxn>
                <a:cxn ang="0">
                  <a:pos x="32" y="29"/>
                </a:cxn>
                <a:cxn ang="0">
                  <a:pos x="29" y="18"/>
                </a:cxn>
                <a:cxn ang="0">
                  <a:pos x="21" y="11"/>
                </a:cxn>
                <a:cxn ang="0">
                  <a:pos x="5" y="6"/>
                </a:cxn>
              </a:cxnLst>
              <a:rect l="0" t="0" r="r" b="b"/>
              <a:pathLst>
                <a:path w="93" h="105">
                  <a:moveTo>
                    <a:pt x="5" y="6"/>
                  </a:moveTo>
                  <a:lnTo>
                    <a:pt x="15" y="3"/>
                  </a:lnTo>
                  <a:lnTo>
                    <a:pt x="25" y="1"/>
                  </a:lnTo>
                  <a:lnTo>
                    <a:pt x="34" y="0"/>
                  </a:lnTo>
                  <a:lnTo>
                    <a:pt x="45" y="0"/>
                  </a:lnTo>
                  <a:lnTo>
                    <a:pt x="55" y="0"/>
                  </a:lnTo>
                  <a:lnTo>
                    <a:pt x="64" y="1"/>
                  </a:lnTo>
                  <a:lnTo>
                    <a:pt x="74" y="3"/>
                  </a:lnTo>
                  <a:lnTo>
                    <a:pt x="85" y="7"/>
                  </a:lnTo>
                  <a:lnTo>
                    <a:pt x="87" y="8"/>
                  </a:lnTo>
                  <a:lnTo>
                    <a:pt x="90" y="12"/>
                  </a:lnTo>
                  <a:lnTo>
                    <a:pt x="91" y="16"/>
                  </a:lnTo>
                  <a:lnTo>
                    <a:pt x="92" y="19"/>
                  </a:lnTo>
                  <a:lnTo>
                    <a:pt x="93" y="37"/>
                  </a:lnTo>
                  <a:lnTo>
                    <a:pt x="93" y="52"/>
                  </a:lnTo>
                  <a:lnTo>
                    <a:pt x="89" y="68"/>
                  </a:lnTo>
                  <a:lnTo>
                    <a:pt x="82" y="86"/>
                  </a:lnTo>
                  <a:lnTo>
                    <a:pt x="79" y="91"/>
                  </a:lnTo>
                  <a:lnTo>
                    <a:pt x="74" y="95"/>
                  </a:lnTo>
                  <a:lnTo>
                    <a:pt x="68" y="99"/>
                  </a:lnTo>
                  <a:lnTo>
                    <a:pt x="62" y="100"/>
                  </a:lnTo>
                  <a:lnTo>
                    <a:pt x="55" y="101"/>
                  </a:lnTo>
                  <a:lnTo>
                    <a:pt x="46" y="102"/>
                  </a:lnTo>
                  <a:lnTo>
                    <a:pt x="39" y="104"/>
                  </a:lnTo>
                  <a:lnTo>
                    <a:pt x="32" y="105"/>
                  </a:lnTo>
                  <a:lnTo>
                    <a:pt x="23" y="105"/>
                  </a:lnTo>
                  <a:lnTo>
                    <a:pt x="16" y="105"/>
                  </a:lnTo>
                  <a:lnTo>
                    <a:pt x="8" y="105"/>
                  </a:lnTo>
                  <a:lnTo>
                    <a:pt x="0" y="105"/>
                  </a:lnTo>
                  <a:lnTo>
                    <a:pt x="12" y="89"/>
                  </a:lnTo>
                  <a:lnTo>
                    <a:pt x="22" y="74"/>
                  </a:lnTo>
                  <a:lnTo>
                    <a:pt x="29" y="58"/>
                  </a:lnTo>
                  <a:lnTo>
                    <a:pt x="32" y="42"/>
                  </a:lnTo>
                  <a:lnTo>
                    <a:pt x="32" y="29"/>
                  </a:lnTo>
                  <a:lnTo>
                    <a:pt x="29" y="18"/>
                  </a:lnTo>
                  <a:lnTo>
                    <a:pt x="21" y="11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E6464B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4" name="Freeform 34"/>
            <p:cNvSpPr>
              <a:spLocks/>
            </p:cNvSpPr>
            <p:nvPr/>
          </p:nvSpPr>
          <p:spPr bwMode="auto">
            <a:xfrm>
              <a:off x="2143" y="2889"/>
              <a:ext cx="4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24" y="0"/>
                </a:cxn>
                <a:cxn ang="0">
                  <a:pos x="35" y="0"/>
                </a:cxn>
                <a:cxn ang="0">
                  <a:pos x="47" y="1"/>
                </a:cxn>
                <a:cxn ang="0">
                  <a:pos x="58" y="3"/>
                </a:cxn>
                <a:cxn ang="0">
                  <a:pos x="70" y="7"/>
                </a:cxn>
                <a:cxn ang="0">
                  <a:pos x="83" y="11"/>
                </a:cxn>
                <a:cxn ang="0">
                  <a:pos x="97" y="15"/>
                </a:cxn>
              </a:cxnLst>
              <a:rect l="0" t="0" r="r" b="b"/>
              <a:pathLst>
                <a:path w="97" h="15">
                  <a:moveTo>
                    <a:pt x="0" y="0"/>
                  </a:moveTo>
                  <a:lnTo>
                    <a:pt x="12" y="0"/>
                  </a:lnTo>
                  <a:lnTo>
                    <a:pt x="24" y="0"/>
                  </a:lnTo>
                  <a:lnTo>
                    <a:pt x="35" y="0"/>
                  </a:lnTo>
                  <a:lnTo>
                    <a:pt x="47" y="1"/>
                  </a:lnTo>
                  <a:lnTo>
                    <a:pt x="58" y="3"/>
                  </a:lnTo>
                  <a:lnTo>
                    <a:pt x="70" y="7"/>
                  </a:lnTo>
                  <a:lnTo>
                    <a:pt x="83" y="11"/>
                  </a:lnTo>
                  <a:lnTo>
                    <a:pt x="97" y="1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5" name="Freeform 35"/>
            <p:cNvSpPr>
              <a:spLocks/>
            </p:cNvSpPr>
            <p:nvPr/>
          </p:nvSpPr>
          <p:spPr bwMode="auto">
            <a:xfrm>
              <a:off x="2131" y="2930"/>
              <a:ext cx="53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3"/>
                </a:cxn>
                <a:cxn ang="0">
                  <a:pos x="27" y="4"/>
                </a:cxn>
                <a:cxn ang="0">
                  <a:pos x="40" y="5"/>
                </a:cxn>
                <a:cxn ang="0">
                  <a:pos x="53" y="5"/>
                </a:cxn>
                <a:cxn ang="0">
                  <a:pos x="65" y="5"/>
                </a:cxn>
                <a:cxn ang="0">
                  <a:pos x="79" y="4"/>
                </a:cxn>
                <a:cxn ang="0">
                  <a:pos x="92" y="3"/>
                </a:cxn>
                <a:cxn ang="0">
                  <a:pos x="105" y="2"/>
                </a:cxn>
              </a:cxnLst>
              <a:rect l="0" t="0" r="r" b="b"/>
              <a:pathLst>
                <a:path w="105" h="5">
                  <a:moveTo>
                    <a:pt x="0" y="0"/>
                  </a:moveTo>
                  <a:lnTo>
                    <a:pt x="13" y="3"/>
                  </a:lnTo>
                  <a:lnTo>
                    <a:pt x="27" y="4"/>
                  </a:lnTo>
                  <a:lnTo>
                    <a:pt x="40" y="5"/>
                  </a:lnTo>
                  <a:lnTo>
                    <a:pt x="53" y="5"/>
                  </a:lnTo>
                  <a:lnTo>
                    <a:pt x="65" y="5"/>
                  </a:lnTo>
                  <a:lnTo>
                    <a:pt x="79" y="4"/>
                  </a:lnTo>
                  <a:lnTo>
                    <a:pt x="92" y="3"/>
                  </a:lnTo>
                  <a:lnTo>
                    <a:pt x="105" y="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2190" y="2892"/>
              <a:ext cx="29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5" y="3"/>
                </a:cxn>
                <a:cxn ang="0">
                  <a:pos x="11" y="0"/>
                </a:cxn>
                <a:cxn ang="0">
                  <a:pos x="20" y="0"/>
                </a:cxn>
                <a:cxn ang="0">
                  <a:pos x="28" y="0"/>
                </a:cxn>
                <a:cxn ang="0">
                  <a:pos x="37" y="1"/>
                </a:cxn>
                <a:cxn ang="0">
                  <a:pos x="45" y="5"/>
                </a:cxn>
                <a:cxn ang="0">
                  <a:pos x="52" y="10"/>
                </a:cxn>
                <a:cxn ang="0">
                  <a:pos x="57" y="15"/>
                </a:cxn>
              </a:cxnLst>
              <a:rect l="0" t="0" r="r" b="b"/>
              <a:pathLst>
                <a:path w="57" h="15">
                  <a:moveTo>
                    <a:pt x="0" y="7"/>
                  </a:moveTo>
                  <a:lnTo>
                    <a:pt x="5" y="3"/>
                  </a:lnTo>
                  <a:lnTo>
                    <a:pt x="11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7" y="1"/>
                  </a:lnTo>
                  <a:lnTo>
                    <a:pt x="45" y="5"/>
                  </a:lnTo>
                  <a:lnTo>
                    <a:pt x="52" y="10"/>
                  </a:lnTo>
                  <a:lnTo>
                    <a:pt x="57" y="1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7" name="Freeform 37"/>
            <p:cNvSpPr>
              <a:spLocks/>
            </p:cNvSpPr>
            <p:nvPr/>
          </p:nvSpPr>
          <p:spPr bwMode="auto">
            <a:xfrm>
              <a:off x="2219" y="2889"/>
              <a:ext cx="21" cy="1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5" y="2"/>
                </a:cxn>
                <a:cxn ang="0">
                  <a:pos x="11" y="0"/>
                </a:cxn>
                <a:cxn ang="0">
                  <a:pos x="17" y="0"/>
                </a:cxn>
                <a:cxn ang="0">
                  <a:pos x="23" y="0"/>
                </a:cxn>
                <a:cxn ang="0">
                  <a:pos x="28" y="2"/>
                </a:cxn>
                <a:cxn ang="0">
                  <a:pos x="33" y="7"/>
                </a:cxn>
                <a:cxn ang="0">
                  <a:pos x="38" y="12"/>
                </a:cxn>
                <a:cxn ang="0">
                  <a:pos x="41" y="20"/>
                </a:cxn>
              </a:cxnLst>
              <a:rect l="0" t="0" r="r" b="b"/>
              <a:pathLst>
                <a:path w="41" h="20">
                  <a:moveTo>
                    <a:pt x="0" y="6"/>
                  </a:moveTo>
                  <a:lnTo>
                    <a:pt x="5" y="2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3" y="0"/>
                  </a:lnTo>
                  <a:lnTo>
                    <a:pt x="28" y="2"/>
                  </a:lnTo>
                  <a:lnTo>
                    <a:pt x="33" y="7"/>
                  </a:lnTo>
                  <a:lnTo>
                    <a:pt x="38" y="12"/>
                  </a:lnTo>
                  <a:lnTo>
                    <a:pt x="41" y="2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8" name="Freeform 38"/>
            <p:cNvSpPr>
              <a:spLocks/>
            </p:cNvSpPr>
            <p:nvPr/>
          </p:nvSpPr>
          <p:spPr bwMode="auto">
            <a:xfrm>
              <a:off x="2229" y="2888"/>
              <a:ext cx="18" cy="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1" y="0"/>
                </a:cxn>
                <a:cxn ang="0">
                  <a:pos x="23" y="1"/>
                </a:cxn>
                <a:cxn ang="0">
                  <a:pos x="31" y="6"/>
                </a:cxn>
                <a:cxn ang="0">
                  <a:pos x="35" y="15"/>
                </a:cxn>
              </a:cxnLst>
              <a:rect l="0" t="0" r="r" b="b"/>
              <a:pathLst>
                <a:path w="35" h="15">
                  <a:moveTo>
                    <a:pt x="0" y="3"/>
                  </a:moveTo>
                  <a:lnTo>
                    <a:pt x="11" y="0"/>
                  </a:lnTo>
                  <a:lnTo>
                    <a:pt x="23" y="1"/>
                  </a:lnTo>
                  <a:lnTo>
                    <a:pt x="31" y="6"/>
                  </a:lnTo>
                  <a:lnTo>
                    <a:pt x="35" y="1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2250" y="2887"/>
              <a:ext cx="14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"/>
                </a:cxn>
                <a:cxn ang="0">
                  <a:pos x="17" y="5"/>
                </a:cxn>
                <a:cxn ang="0">
                  <a:pos x="24" y="10"/>
                </a:cxn>
                <a:cxn ang="0">
                  <a:pos x="29" y="16"/>
                </a:cxn>
              </a:cxnLst>
              <a:rect l="0" t="0" r="r" b="b"/>
              <a:pathLst>
                <a:path w="29" h="16">
                  <a:moveTo>
                    <a:pt x="0" y="0"/>
                  </a:moveTo>
                  <a:lnTo>
                    <a:pt x="8" y="1"/>
                  </a:lnTo>
                  <a:lnTo>
                    <a:pt x="17" y="5"/>
                  </a:lnTo>
                  <a:lnTo>
                    <a:pt x="24" y="10"/>
                  </a:lnTo>
                  <a:lnTo>
                    <a:pt x="29" y="1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0" name="Freeform 40"/>
            <p:cNvSpPr>
              <a:spLocks/>
            </p:cNvSpPr>
            <p:nvPr/>
          </p:nvSpPr>
          <p:spPr bwMode="auto">
            <a:xfrm>
              <a:off x="2258" y="2882"/>
              <a:ext cx="19" cy="8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4" y="4"/>
                </a:cxn>
                <a:cxn ang="0">
                  <a:pos x="9" y="1"/>
                </a:cxn>
                <a:cxn ang="0">
                  <a:pos x="14" y="0"/>
                </a:cxn>
                <a:cxn ang="0">
                  <a:pos x="19" y="1"/>
                </a:cxn>
                <a:cxn ang="0">
                  <a:pos x="24" y="2"/>
                </a:cxn>
                <a:cxn ang="0">
                  <a:pos x="28" y="6"/>
                </a:cxn>
                <a:cxn ang="0">
                  <a:pos x="33" y="11"/>
                </a:cxn>
                <a:cxn ang="0">
                  <a:pos x="38" y="16"/>
                </a:cxn>
              </a:cxnLst>
              <a:rect l="0" t="0" r="r" b="b"/>
              <a:pathLst>
                <a:path w="38" h="16">
                  <a:moveTo>
                    <a:pt x="0" y="7"/>
                  </a:moveTo>
                  <a:lnTo>
                    <a:pt x="4" y="4"/>
                  </a:lnTo>
                  <a:lnTo>
                    <a:pt x="9" y="1"/>
                  </a:lnTo>
                  <a:lnTo>
                    <a:pt x="14" y="0"/>
                  </a:lnTo>
                  <a:lnTo>
                    <a:pt x="19" y="1"/>
                  </a:lnTo>
                  <a:lnTo>
                    <a:pt x="24" y="2"/>
                  </a:lnTo>
                  <a:lnTo>
                    <a:pt x="28" y="6"/>
                  </a:lnTo>
                  <a:lnTo>
                    <a:pt x="33" y="11"/>
                  </a:lnTo>
                  <a:lnTo>
                    <a:pt x="38" y="1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2273" y="2881"/>
              <a:ext cx="8" cy="3"/>
            </a:xfrm>
            <a:custGeom>
              <a:avLst/>
              <a:gdLst/>
              <a:ahLst/>
              <a:cxnLst>
                <a:cxn ang="0">
                  <a:pos x="16" y="5"/>
                </a:cxn>
                <a:cxn ang="0">
                  <a:pos x="12" y="2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r" b="b"/>
              <a:pathLst>
                <a:path w="16" h="5">
                  <a:moveTo>
                    <a:pt x="16" y="5"/>
                  </a:moveTo>
                  <a:lnTo>
                    <a:pt x="12" y="2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2185" y="2900"/>
              <a:ext cx="24" cy="33"/>
            </a:xfrm>
            <a:custGeom>
              <a:avLst/>
              <a:gdLst/>
              <a:ahLst/>
              <a:cxnLst>
                <a:cxn ang="0">
                  <a:pos x="48" y="8"/>
                </a:cxn>
                <a:cxn ang="0">
                  <a:pos x="42" y="5"/>
                </a:cxn>
                <a:cxn ang="0">
                  <a:pos x="36" y="2"/>
                </a:cxn>
                <a:cxn ang="0">
                  <a:pos x="31" y="0"/>
                </a:cxn>
                <a:cxn ang="0">
                  <a:pos x="25" y="0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11" y="2"/>
                </a:cxn>
                <a:cxn ang="0">
                  <a:pos x="6" y="6"/>
                </a:cxn>
                <a:cxn ang="0">
                  <a:pos x="2" y="13"/>
                </a:cxn>
                <a:cxn ang="0">
                  <a:pos x="5" y="22"/>
                </a:cxn>
                <a:cxn ang="0">
                  <a:pos x="9" y="32"/>
                </a:cxn>
                <a:cxn ang="0">
                  <a:pos x="15" y="39"/>
                </a:cxn>
                <a:cxn ang="0">
                  <a:pos x="13" y="46"/>
                </a:cxn>
                <a:cxn ang="0">
                  <a:pos x="9" y="53"/>
                </a:cxn>
                <a:cxn ang="0">
                  <a:pos x="5" y="59"/>
                </a:cxn>
                <a:cxn ang="0">
                  <a:pos x="0" y="65"/>
                </a:cxn>
              </a:cxnLst>
              <a:rect l="0" t="0" r="r" b="b"/>
              <a:pathLst>
                <a:path w="48" h="65">
                  <a:moveTo>
                    <a:pt x="48" y="8"/>
                  </a:moveTo>
                  <a:lnTo>
                    <a:pt x="42" y="5"/>
                  </a:lnTo>
                  <a:lnTo>
                    <a:pt x="36" y="2"/>
                  </a:lnTo>
                  <a:lnTo>
                    <a:pt x="31" y="0"/>
                  </a:lnTo>
                  <a:lnTo>
                    <a:pt x="25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6" y="6"/>
                  </a:lnTo>
                  <a:lnTo>
                    <a:pt x="2" y="13"/>
                  </a:lnTo>
                  <a:lnTo>
                    <a:pt x="5" y="22"/>
                  </a:lnTo>
                  <a:lnTo>
                    <a:pt x="9" y="32"/>
                  </a:lnTo>
                  <a:lnTo>
                    <a:pt x="15" y="39"/>
                  </a:lnTo>
                  <a:lnTo>
                    <a:pt x="13" y="46"/>
                  </a:lnTo>
                  <a:lnTo>
                    <a:pt x="9" y="53"/>
                  </a:lnTo>
                  <a:lnTo>
                    <a:pt x="5" y="59"/>
                  </a:lnTo>
                  <a:lnTo>
                    <a:pt x="0" y="65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2211" y="2906"/>
              <a:ext cx="18" cy="12"/>
            </a:xfrm>
            <a:custGeom>
              <a:avLst/>
              <a:gdLst/>
              <a:ahLst/>
              <a:cxnLst>
                <a:cxn ang="0">
                  <a:pos x="27" y="3"/>
                </a:cxn>
                <a:cxn ang="0">
                  <a:pos x="25" y="1"/>
                </a:cxn>
                <a:cxn ang="0">
                  <a:pos x="21" y="0"/>
                </a:cxn>
                <a:cxn ang="0">
                  <a:pos x="17" y="0"/>
                </a:cxn>
                <a:cxn ang="0">
                  <a:pos x="14" y="1"/>
                </a:cxn>
                <a:cxn ang="0">
                  <a:pos x="10" y="4"/>
                </a:cxn>
                <a:cxn ang="0">
                  <a:pos x="6" y="6"/>
                </a:cxn>
                <a:cxn ang="0">
                  <a:pos x="4" y="9"/>
                </a:cxn>
                <a:cxn ang="0">
                  <a:pos x="2" y="11"/>
                </a:cxn>
                <a:cxn ang="0">
                  <a:pos x="0" y="14"/>
                </a:cxn>
                <a:cxn ang="0">
                  <a:pos x="2" y="17"/>
                </a:cxn>
                <a:cxn ang="0">
                  <a:pos x="2" y="20"/>
                </a:cxn>
                <a:cxn ang="0">
                  <a:pos x="4" y="21"/>
                </a:cxn>
                <a:cxn ang="0">
                  <a:pos x="9" y="24"/>
                </a:cxn>
                <a:cxn ang="0">
                  <a:pos x="15" y="24"/>
                </a:cxn>
                <a:cxn ang="0">
                  <a:pos x="20" y="24"/>
                </a:cxn>
                <a:cxn ang="0">
                  <a:pos x="25" y="22"/>
                </a:cxn>
                <a:cxn ang="0">
                  <a:pos x="28" y="21"/>
                </a:cxn>
                <a:cxn ang="0">
                  <a:pos x="32" y="20"/>
                </a:cxn>
                <a:cxn ang="0">
                  <a:pos x="34" y="17"/>
                </a:cxn>
                <a:cxn ang="0">
                  <a:pos x="37" y="14"/>
                </a:cxn>
                <a:cxn ang="0">
                  <a:pos x="37" y="11"/>
                </a:cxn>
                <a:cxn ang="0">
                  <a:pos x="37" y="10"/>
                </a:cxn>
                <a:cxn ang="0">
                  <a:pos x="35" y="8"/>
                </a:cxn>
                <a:cxn ang="0">
                  <a:pos x="34" y="6"/>
                </a:cxn>
              </a:cxnLst>
              <a:rect l="0" t="0" r="r" b="b"/>
              <a:pathLst>
                <a:path w="37" h="24">
                  <a:moveTo>
                    <a:pt x="27" y="3"/>
                  </a:moveTo>
                  <a:lnTo>
                    <a:pt x="25" y="1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4" y="1"/>
                  </a:lnTo>
                  <a:lnTo>
                    <a:pt x="10" y="4"/>
                  </a:lnTo>
                  <a:lnTo>
                    <a:pt x="6" y="6"/>
                  </a:lnTo>
                  <a:lnTo>
                    <a:pt x="4" y="9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2" y="20"/>
                  </a:lnTo>
                  <a:lnTo>
                    <a:pt x="4" y="21"/>
                  </a:lnTo>
                  <a:lnTo>
                    <a:pt x="9" y="24"/>
                  </a:lnTo>
                  <a:lnTo>
                    <a:pt x="15" y="24"/>
                  </a:lnTo>
                  <a:lnTo>
                    <a:pt x="20" y="24"/>
                  </a:lnTo>
                  <a:lnTo>
                    <a:pt x="25" y="22"/>
                  </a:lnTo>
                  <a:lnTo>
                    <a:pt x="28" y="21"/>
                  </a:lnTo>
                  <a:lnTo>
                    <a:pt x="32" y="20"/>
                  </a:lnTo>
                  <a:lnTo>
                    <a:pt x="34" y="17"/>
                  </a:lnTo>
                  <a:lnTo>
                    <a:pt x="37" y="14"/>
                  </a:lnTo>
                  <a:lnTo>
                    <a:pt x="37" y="11"/>
                  </a:lnTo>
                  <a:lnTo>
                    <a:pt x="37" y="10"/>
                  </a:lnTo>
                  <a:lnTo>
                    <a:pt x="35" y="8"/>
                  </a:lnTo>
                  <a:lnTo>
                    <a:pt x="34" y="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2232" y="2901"/>
              <a:ext cx="19" cy="13"/>
            </a:xfrm>
            <a:custGeom>
              <a:avLst/>
              <a:gdLst/>
              <a:ahLst/>
              <a:cxnLst>
                <a:cxn ang="0">
                  <a:pos x="16" y="3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3" y="10"/>
                </a:cxn>
                <a:cxn ang="0">
                  <a:pos x="1" y="14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2" y="23"/>
                </a:cxn>
                <a:cxn ang="0">
                  <a:pos x="6" y="25"/>
                </a:cxn>
                <a:cxn ang="0">
                  <a:pos x="9" y="25"/>
                </a:cxn>
                <a:cxn ang="0">
                  <a:pos x="13" y="24"/>
                </a:cxn>
                <a:cxn ang="0">
                  <a:pos x="17" y="23"/>
                </a:cxn>
                <a:cxn ang="0">
                  <a:pos x="22" y="20"/>
                </a:cxn>
                <a:cxn ang="0">
                  <a:pos x="28" y="18"/>
                </a:cxn>
                <a:cxn ang="0">
                  <a:pos x="31" y="14"/>
                </a:cxn>
                <a:cxn ang="0">
                  <a:pos x="35" y="9"/>
                </a:cxn>
                <a:cxn ang="0">
                  <a:pos x="36" y="6"/>
                </a:cxn>
                <a:cxn ang="0">
                  <a:pos x="35" y="4"/>
                </a:cxn>
                <a:cxn ang="0">
                  <a:pos x="34" y="2"/>
                </a:cxn>
                <a:cxn ang="0">
                  <a:pos x="30" y="0"/>
                </a:cxn>
              </a:cxnLst>
              <a:rect l="0" t="0" r="r" b="b"/>
              <a:pathLst>
                <a:path w="36" h="25">
                  <a:moveTo>
                    <a:pt x="16" y="3"/>
                  </a:moveTo>
                  <a:lnTo>
                    <a:pt x="12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3" y="10"/>
                  </a:lnTo>
                  <a:lnTo>
                    <a:pt x="1" y="14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2" y="23"/>
                  </a:lnTo>
                  <a:lnTo>
                    <a:pt x="6" y="25"/>
                  </a:lnTo>
                  <a:lnTo>
                    <a:pt x="9" y="25"/>
                  </a:lnTo>
                  <a:lnTo>
                    <a:pt x="13" y="24"/>
                  </a:lnTo>
                  <a:lnTo>
                    <a:pt x="17" y="23"/>
                  </a:lnTo>
                  <a:lnTo>
                    <a:pt x="22" y="20"/>
                  </a:lnTo>
                  <a:lnTo>
                    <a:pt x="28" y="18"/>
                  </a:lnTo>
                  <a:lnTo>
                    <a:pt x="31" y="14"/>
                  </a:lnTo>
                  <a:lnTo>
                    <a:pt x="35" y="9"/>
                  </a:lnTo>
                  <a:lnTo>
                    <a:pt x="36" y="6"/>
                  </a:lnTo>
                  <a:lnTo>
                    <a:pt x="35" y="4"/>
                  </a:lnTo>
                  <a:lnTo>
                    <a:pt x="34" y="2"/>
                  </a:lnTo>
                  <a:lnTo>
                    <a:pt x="3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2255" y="2898"/>
              <a:ext cx="14" cy="12"/>
            </a:xfrm>
            <a:custGeom>
              <a:avLst/>
              <a:gdLst/>
              <a:ahLst/>
              <a:cxnLst>
                <a:cxn ang="0">
                  <a:pos x="15" y="3"/>
                </a:cxn>
                <a:cxn ang="0">
                  <a:pos x="11" y="3"/>
                </a:cxn>
                <a:cxn ang="0">
                  <a:pos x="7" y="4"/>
                </a:cxn>
                <a:cxn ang="0">
                  <a:pos x="5" y="6"/>
                </a:cxn>
                <a:cxn ang="0">
                  <a:pos x="2" y="9"/>
                </a:cxn>
                <a:cxn ang="0">
                  <a:pos x="1" y="11"/>
                </a:cxn>
                <a:cxn ang="0">
                  <a:pos x="0" y="14"/>
                </a:cxn>
                <a:cxn ang="0">
                  <a:pos x="0" y="17"/>
                </a:cxn>
                <a:cxn ang="0">
                  <a:pos x="1" y="20"/>
                </a:cxn>
                <a:cxn ang="0">
                  <a:pos x="3" y="22"/>
                </a:cxn>
                <a:cxn ang="0">
                  <a:pos x="6" y="22"/>
                </a:cxn>
                <a:cxn ang="0">
                  <a:pos x="9" y="24"/>
                </a:cxn>
                <a:cxn ang="0">
                  <a:pos x="12" y="22"/>
                </a:cxn>
                <a:cxn ang="0">
                  <a:pos x="15" y="21"/>
                </a:cxn>
                <a:cxn ang="0">
                  <a:pos x="19" y="20"/>
                </a:cxn>
                <a:cxn ang="0">
                  <a:pos x="23" y="17"/>
                </a:cxn>
                <a:cxn ang="0">
                  <a:pos x="25" y="15"/>
                </a:cxn>
                <a:cxn ang="0">
                  <a:pos x="26" y="12"/>
                </a:cxn>
                <a:cxn ang="0">
                  <a:pos x="27" y="9"/>
                </a:cxn>
                <a:cxn ang="0">
                  <a:pos x="27" y="6"/>
                </a:cxn>
                <a:cxn ang="0">
                  <a:pos x="27" y="4"/>
                </a:cxn>
                <a:cxn ang="0">
                  <a:pos x="27" y="3"/>
                </a:cxn>
                <a:cxn ang="0">
                  <a:pos x="26" y="1"/>
                </a:cxn>
                <a:cxn ang="0">
                  <a:pos x="24" y="0"/>
                </a:cxn>
                <a:cxn ang="0">
                  <a:pos x="23" y="0"/>
                </a:cxn>
              </a:cxnLst>
              <a:rect l="0" t="0" r="r" b="b"/>
              <a:pathLst>
                <a:path w="27" h="24">
                  <a:moveTo>
                    <a:pt x="15" y="3"/>
                  </a:moveTo>
                  <a:lnTo>
                    <a:pt x="11" y="3"/>
                  </a:lnTo>
                  <a:lnTo>
                    <a:pt x="7" y="4"/>
                  </a:lnTo>
                  <a:lnTo>
                    <a:pt x="5" y="6"/>
                  </a:lnTo>
                  <a:lnTo>
                    <a:pt x="2" y="9"/>
                  </a:lnTo>
                  <a:lnTo>
                    <a:pt x="1" y="11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3" y="22"/>
                  </a:lnTo>
                  <a:lnTo>
                    <a:pt x="6" y="22"/>
                  </a:lnTo>
                  <a:lnTo>
                    <a:pt x="9" y="24"/>
                  </a:lnTo>
                  <a:lnTo>
                    <a:pt x="12" y="22"/>
                  </a:lnTo>
                  <a:lnTo>
                    <a:pt x="15" y="21"/>
                  </a:lnTo>
                  <a:lnTo>
                    <a:pt x="19" y="20"/>
                  </a:lnTo>
                  <a:lnTo>
                    <a:pt x="23" y="17"/>
                  </a:lnTo>
                  <a:lnTo>
                    <a:pt x="25" y="15"/>
                  </a:lnTo>
                  <a:lnTo>
                    <a:pt x="26" y="12"/>
                  </a:lnTo>
                  <a:lnTo>
                    <a:pt x="27" y="9"/>
                  </a:lnTo>
                  <a:lnTo>
                    <a:pt x="27" y="6"/>
                  </a:lnTo>
                  <a:lnTo>
                    <a:pt x="27" y="4"/>
                  </a:lnTo>
                  <a:lnTo>
                    <a:pt x="27" y="3"/>
                  </a:lnTo>
                  <a:lnTo>
                    <a:pt x="26" y="1"/>
                  </a:lnTo>
                  <a:lnTo>
                    <a:pt x="24" y="0"/>
                  </a:lnTo>
                  <a:lnTo>
                    <a:pt x="23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2274" y="2893"/>
              <a:ext cx="17" cy="11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29" y="0"/>
                </a:cxn>
                <a:cxn ang="0">
                  <a:pos x="31" y="1"/>
                </a:cxn>
                <a:cxn ang="0">
                  <a:pos x="33" y="3"/>
                </a:cxn>
                <a:cxn ang="0">
                  <a:pos x="34" y="5"/>
                </a:cxn>
                <a:cxn ang="0">
                  <a:pos x="34" y="8"/>
                </a:cxn>
                <a:cxn ang="0">
                  <a:pos x="33" y="9"/>
                </a:cxn>
                <a:cxn ang="0">
                  <a:pos x="30" y="11"/>
                </a:cxn>
                <a:cxn ang="0">
                  <a:pos x="28" y="14"/>
                </a:cxn>
                <a:cxn ang="0">
                  <a:pos x="23" y="16"/>
                </a:cxn>
                <a:cxn ang="0">
                  <a:pos x="18" y="19"/>
                </a:cxn>
                <a:cxn ang="0">
                  <a:pos x="13" y="20"/>
                </a:cxn>
                <a:cxn ang="0">
                  <a:pos x="9" y="21"/>
                </a:cxn>
                <a:cxn ang="0">
                  <a:pos x="6" y="20"/>
                </a:cxn>
                <a:cxn ang="0">
                  <a:pos x="3" y="19"/>
                </a:cxn>
                <a:cxn ang="0">
                  <a:pos x="0" y="16"/>
                </a:cxn>
                <a:cxn ang="0">
                  <a:pos x="0" y="14"/>
                </a:cxn>
                <a:cxn ang="0">
                  <a:pos x="1" y="10"/>
                </a:cxn>
                <a:cxn ang="0">
                  <a:pos x="5" y="8"/>
                </a:cxn>
                <a:cxn ang="0">
                  <a:pos x="7" y="6"/>
                </a:cxn>
                <a:cxn ang="0">
                  <a:pos x="12" y="5"/>
                </a:cxn>
              </a:cxnLst>
              <a:rect l="0" t="0" r="r" b="b"/>
              <a:pathLst>
                <a:path w="34" h="21">
                  <a:moveTo>
                    <a:pt x="27" y="0"/>
                  </a:moveTo>
                  <a:lnTo>
                    <a:pt x="29" y="0"/>
                  </a:lnTo>
                  <a:lnTo>
                    <a:pt x="31" y="1"/>
                  </a:lnTo>
                  <a:lnTo>
                    <a:pt x="33" y="3"/>
                  </a:lnTo>
                  <a:lnTo>
                    <a:pt x="34" y="5"/>
                  </a:lnTo>
                  <a:lnTo>
                    <a:pt x="34" y="8"/>
                  </a:lnTo>
                  <a:lnTo>
                    <a:pt x="33" y="9"/>
                  </a:lnTo>
                  <a:lnTo>
                    <a:pt x="30" y="11"/>
                  </a:lnTo>
                  <a:lnTo>
                    <a:pt x="28" y="14"/>
                  </a:lnTo>
                  <a:lnTo>
                    <a:pt x="23" y="16"/>
                  </a:lnTo>
                  <a:lnTo>
                    <a:pt x="18" y="19"/>
                  </a:lnTo>
                  <a:lnTo>
                    <a:pt x="13" y="20"/>
                  </a:lnTo>
                  <a:lnTo>
                    <a:pt x="9" y="21"/>
                  </a:lnTo>
                  <a:lnTo>
                    <a:pt x="6" y="20"/>
                  </a:lnTo>
                  <a:lnTo>
                    <a:pt x="3" y="19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1" y="10"/>
                  </a:lnTo>
                  <a:lnTo>
                    <a:pt x="5" y="8"/>
                  </a:lnTo>
                  <a:lnTo>
                    <a:pt x="7" y="6"/>
                  </a:lnTo>
                  <a:lnTo>
                    <a:pt x="12" y="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2168" y="2933"/>
              <a:ext cx="72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"/>
                </a:cxn>
                <a:cxn ang="0">
                  <a:pos x="2" y="15"/>
                </a:cxn>
                <a:cxn ang="0">
                  <a:pos x="7" y="21"/>
                </a:cxn>
                <a:cxn ang="0">
                  <a:pos x="12" y="26"/>
                </a:cxn>
                <a:cxn ang="0">
                  <a:pos x="18" y="29"/>
                </a:cxn>
                <a:cxn ang="0">
                  <a:pos x="25" y="29"/>
                </a:cxn>
                <a:cxn ang="0">
                  <a:pos x="32" y="26"/>
                </a:cxn>
                <a:cxn ang="0">
                  <a:pos x="41" y="21"/>
                </a:cxn>
                <a:cxn ang="0">
                  <a:pos x="44" y="25"/>
                </a:cxn>
                <a:cxn ang="0">
                  <a:pos x="49" y="29"/>
                </a:cxn>
                <a:cxn ang="0">
                  <a:pos x="54" y="31"/>
                </a:cxn>
                <a:cxn ang="0">
                  <a:pos x="60" y="32"/>
                </a:cxn>
                <a:cxn ang="0">
                  <a:pos x="66" y="34"/>
                </a:cxn>
                <a:cxn ang="0">
                  <a:pos x="72" y="34"/>
                </a:cxn>
                <a:cxn ang="0">
                  <a:pos x="78" y="32"/>
                </a:cxn>
                <a:cxn ang="0">
                  <a:pos x="84" y="29"/>
                </a:cxn>
                <a:cxn ang="0">
                  <a:pos x="87" y="34"/>
                </a:cxn>
                <a:cxn ang="0">
                  <a:pos x="90" y="39"/>
                </a:cxn>
                <a:cxn ang="0">
                  <a:pos x="94" y="42"/>
                </a:cxn>
                <a:cxn ang="0">
                  <a:pos x="99" y="42"/>
                </a:cxn>
                <a:cxn ang="0">
                  <a:pos x="105" y="41"/>
                </a:cxn>
                <a:cxn ang="0">
                  <a:pos x="111" y="39"/>
                </a:cxn>
                <a:cxn ang="0">
                  <a:pos x="116" y="37"/>
                </a:cxn>
                <a:cxn ang="0">
                  <a:pos x="120" y="35"/>
                </a:cxn>
                <a:cxn ang="0">
                  <a:pos x="126" y="32"/>
                </a:cxn>
                <a:cxn ang="0">
                  <a:pos x="131" y="30"/>
                </a:cxn>
                <a:cxn ang="0">
                  <a:pos x="137" y="26"/>
                </a:cxn>
                <a:cxn ang="0">
                  <a:pos x="145" y="23"/>
                </a:cxn>
              </a:cxnLst>
              <a:rect l="0" t="0" r="r" b="b"/>
              <a:pathLst>
                <a:path w="145" h="42">
                  <a:moveTo>
                    <a:pt x="0" y="0"/>
                  </a:moveTo>
                  <a:lnTo>
                    <a:pt x="0" y="9"/>
                  </a:lnTo>
                  <a:lnTo>
                    <a:pt x="2" y="15"/>
                  </a:lnTo>
                  <a:lnTo>
                    <a:pt x="7" y="21"/>
                  </a:lnTo>
                  <a:lnTo>
                    <a:pt x="12" y="26"/>
                  </a:lnTo>
                  <a:lnTo>
                    <a:pt x="18" y="29"/>
                  </a:lnTo>
                  <a:lnTo>
                    <a:pt x="25" y="29"/>
                  </a:lnTo>
                  <a:lnTo>
                    <a:pt x="32" y="26"/>
                  </a:lnTo>
                  <a:lnTo>
                    <a:pt x="41" y="21"/>
                  </a:lnTo>
                  <a:lnTo>
                    <a:pt x="44" y="25"/>
                  </a:lnTo>
                  <a:lnTo>
                    <a:pt x="49" y="29"/>
                  </a:lnTo>
                  <a:lnTo>
                    <a:pt x="54" y="31"/>
                  </a:lnTo>
                  <a:lnTo>
                    <a:pt x="60" y="32"/>
                  </a:lnTo>
                  <a:lnTo>
                    <a:pt x="66" y="34"/>
                  </a:lnTo>
                  <a:lnTo>
                    <a:pt x="72" y="34"/>
                  </a:lnTo>
                  <a:lnTo>
                    <a:pt x="78" y="32"/>
                  </a:lnTo>
                  <a:lnTo>
                    <a:pt x="84" y="29"/>
                  </a:lnTo>
                  <a:lnTo>
                    <a:pt x="87" y="34"/>
                  </a:lnTo>
                  <a:lnTo>
                    <a:pt x="90" y="39"/>
                  </a:lnTo>
                  <a:lnTo>
                    <a:pt x="94" y="42"/>
                  </a:lnTo>
                  <a:lnTo>
                    <a:pt x="99" y="42"/>
                  </a:lnTo>
                  <a:lnTo>
                    <a:pt x="105" y="41"/>
                  </a:lnTo>
                  <a:lnTo>
                    <a:pt x="111" y="39"/>
                  </a:lnTo>
                  <a:lnTo>
                    <a:pt x="116" y="37"/>
                  </a:lnTo>
                  <a:lnTo>
                    <a:pt x="120" y="35"/>
                  </a:lnTo>
                  <a:lnTo>
                    <a:pt x="126" y="32"/>
                  </a:lnTo>
                  <a:lnTo>
                    <a:pt x="131" y="30"/>
                  </a:lnTo>
                  <a:lnTo>
                    <a:pt x="137" y="26"/>
                  </a:lnTo>
                  <a:lnTo>
                    <a:pt x="145" y="2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2274" y="2863"/>
              <a:ext cx="74" cy="54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" y="28"/>
                </a:cxn>
                <a:cxn ang="0">
                  <a:pos x="10" y="23"/>
                </a:cxn>
                <a:cxn ang="0">
                  <a:pos x="15" y="18"/>
                </a:cxn>
                <a:cxn ang="0">
                  <a:pos x="18" y="16"/>
                </a:cxn>
                <a:cxn ang="0">
                  <a:pos x="23" y="13"/>
                </a:cxn>
                <a:cxn ang="0">
                  <a:pos x="29" y="10"/>
                </a:cxn>
                <a:cxn ang="0">
                  <a:pos x="34" y="8"/>
                </a:cxn>
                <a:cxn ang="0">
                  <a:pos x="39" y="6"/>
                </a:cxn>
                <a:cxn ang="0">
                  <a:pos x="44" y="5"/>
                </a:cxn>
                <a:cxn ang="0">
                  <a:pos x="48" y="3"/>
                </a:cxn>
                <a:cxn ang="0">
                  <a:pos x="54" y="2"/>
                </a:cxn>
                <a:cxn ang="0">
                  <a:pos x="60" y="1"/>
                </a:cxn>
                <a:cxn ang="0">
                  <a:pos x="68" y="0"/>
                </a:cxn>
                <a:cxn ang="0">
                  <a:pos x="75" y="0"/>
                </a:cxn>
                <a:cxn ang="0">
                  <a:pos x="82" y="0"/>
                </a:cxn>
                <a:cxn ang="0">
                  <a:pos x="88" y="0"/>
                </a:cxn>
                <a:cxn ang="0">
                  <a:pos x="95" y="1"/>
                </a:cxn>
                <a:cxn ang="0">
                  <a:pos x="104" y="3"/>
                </a:cxn>
                <a:cxn ang="0">
                  <a:pos x="111" y="6"/>
                </a:cxn>
                <a:cxn ang="0">
                  <a:pos x="120" y="10"/>
                </a:cxn>
                <a:cxn ang="0">
                  <a:pos x="130" y="16"/>
                </a:cxn>
                <a:cxn ang="0">
                  <a:pos x="140" y="24"/>
                </a:cxn>
                <a:cxn ang="0">
                  <a:pos x="147" y="35"/>
                </a:cxn>
                <a:cxn ang="0">
                  <a:pos x="149" y="49"/>
                </a:cxn>
                <a:cxn ang="0">
                  <a:pos x="147" y="59"/>
                </a:cxn>
                <a:cxn ang="0">
                  <a:pos x="144" y="68"/>
                </a:cxn>
                <a:cxn ang="0">
                  <a:pos x="138" y="76"/>
                </a:cxn>
                <a:cxn ang="0">
                  <a:pos x="130" y="84"/>
                </a:cxn>
                <a:cxn ang="0">
                  <a:pos x="124" y="89"/>
                </a:cxn>
                <a:cxn ang="0">
                  <a:pos x="118" y="92"/>
                </a:cxn>
                <a:cxn ang="0">
                  <a:pos x="112" y="95"/>
                </a:cxn>
                <a:cxn ang="0">
                  <a:pos x="106" y="99"/>
                </a:cxn>
                <a:cxn ang="0">
                  <a:pos x="99" y="101"/>
                </a:cxn>
                <a:cxn ang="0">
                  <a:pos x="92" y="103"/>
                </a:cxn>
                <a:cxn ang="0">
                  <a:pos x="85" y="106"/>
                </a:cxn>
                <a:cxn ang="0">
                  <a:pos x="77" y="108"/>
                </a:cxn>
              </a:cxnLst>
              <a:rect l="0" t="0" r="r" b="b"/>
              <a:pathLst>
                <a:path w="149" h="108">
                  <a:moveTo>
                    <a:pt x="0" y="35"/>
                  </a:moveTo>
                  <a:lnTo>
                    <a:pt x="4" y="28"/>
                  </a:lnTo>
                  <a:lnTo>
                    <a:pt x="10" y="23"/>
                  </a:lnTo>
                  <a:lnTo>
                    <a:pt x="15" y="18"/>
                  </a:lnTo>
                  <a:lnTo>
                    <a:pt x="18" y="16"/>
                  </a:lnTo>
                  <a:lnTo>
                    <a:pt x="23" y="13"/>
                  </a:lnTo>
                  <a:lnTo>
                    <a:pt x="29" y="10"/>
                  </a:lnTo>
                  <a:lnTo>
                    <a:pt x="34" y="8"/>
                  </a:lnTo>
                  <a:lnTo>
                    <a:pt x="39" y="6"/>
                  </a:lnTo>
                  <a:lnTo>
                    <a:pt x="44" y="5"/>
                  </a:lnTo>
                  <a:lnTo>
                    <a:pt x="48" y="3"/>
                  </a:lnTo>
                  <a:lnTo>
                    <a:pt x="54" y="2"/>
                  </a:lnTo>
                  <a:lnTo>
                    <a:pt x="60" y="1"/>
                  </a:lnTo>
                  <a:lnTo>
                    <a:pt x="68" y="0"/>
                  </a:lnTo>
                  <a:lnTo>
                    <a:pt x="75" y="0"/>
                  </a:lnTo>
                  <a:lnTo>
                    <a:pt x="82" y="0"/>
                  </a:lnTo>
                  <a:lnTo>
                    <a:pt x="88" y="0"/>
                  </a:lnTo>
                  <a:lnTo>
                    <a:pt x="95" y="1"/>
                  </a:lnTo>
                  <a:lnTo>
                    <a:pt x="104" y="3"/>
                  </a:lnTo>
                  <a:lnTo>
                    <a:pt x="111" y="6"/>
                  </a:lnTo>
                  <a:lnTo>
                    <a:pt x="120" y="10"/>
                  </a:lnTo>
                  <a:lnTo>
                    <a:pt x="130" y="16"/>
                  </a:lnTo>
                  <a:lnTo>
                    <a:pt x="140" y="24"/>
                  </a:lnTo>
                  <a:lnTo>
                    <a:pt x="147" y="35"/>
                  </a:lnTo>
                  <a:lnTo>
                    <a:pt x="149" y="49"/>
                  </a:lnTo>
                  <a:lnTo>
                    <a:pt x="147" y="59"/>
                  </a:lnTo>
                  <a:lnTo>
                    <a:pt x="144" y="68"/>
                  </a:lnTo>
                  <a:lnTo>
                    <a:pt x="138" y="76"/>
                  </a:lnTo>
                  <a:lnTo>
                    <a:pt x="130" y="84"/>
                  </a:lnTo>
                  <a:lnTo>
                    <a:pt x="124" y="89"/>
                  </a:lnTo>
                  <a:lnTo>
                    <a:pt x="118" y="92"/>
                  </a:lnTo>
                  <a:lnTo>
                    <a:pt x="112" y="95"/>
                  </a:lnTo>
                  <a:lnTo>
                    <a:pt x="106" y="99"/>
                  </a:lnTo>
                  <a:lnTo>
                    <a:pt x="99" y="101"/>
                  </a:lnTo>
                  <a:lnTo>
                    <a:pt x="92" y="103"/>
                  </a:lnTo>
                  <a:lnTo>
                    <a:pt x="85" y="106"/>
                  </a:lnTo>
                  <a:lnTo>
                    <a:pt x="77" y="108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2241" y="2918"/>
              <a:ext cx="74" cy="33"/>
            </a:xfrm>
            <a:custGeom>
              <a:avLst/>
              <a:gdLst/>
              <a:ahLst/>
              <a:cxnLst>
                <a:cxn ang="0">
                  <a:pos x="142" y="0"/>
                </a:cxn>
                <a:cxn ang="0">
                  <a:pos x="144" y="1"/>
                </a:cxn>
                <a:cxn ang="0">
                  <a:pos x="145" y="3"/>
                </a:cxn>
                <a:cxn ang="0">
                  <a:pos x="146" y="5"/>
                </a:cxn>
                <a:cxn ang="0">
                  <a:pos x="147" y="7"/>
                </a:cxn>
                <a:cxn ang="0">
                  <a:pos x="144" y="10"/>
                </a:cxn>
                <a:cxn ang="0">
                  <a:pos x="140" y="12"/>
                </a:cxn>
                <a:cxn ang="0">
                  <a:pos x="135" y="16"/>
                </a:cxn>
                <a:cxn ang="0">
                  <a:pos x="131" y="18"/>
                </a:cxn>
                <a:cxn ang="0">
                  <a:pos x="129" y="16"/>
                </a:cxn>
                <a:cxn ang="0">
                  <a:pos x="127" y="13"/>
                </a:cxn>
                <a:cxn ang="0">
                  <a:pos x="123" y="12"/>
                </a:cxn>
                <a:cxn ang="0">
                  <a:pos x="121" y="10"/>
                </a:cxn>
                <a:cxn ang="0">
                  <a:pos x="116" y="11"/>
                </a:cxn>
                <a:cxn ang="0">
                  <a:pos x="111" y="12"/>
                </a:cxn>
                <a:cxn ang="0">
                  <a:pos x="106" y="15"/>
                </a:cxn>
                <a:cxn ang="0">
                  <a:pos x="101" y="16"/>
                </a:cxn>
                <a:cxn ang="0">
                  <a:pos x="101" y="18"/>
                </a:cxn>
                <a:cxn ang="0">
                  <a:pos x="101" y="22"/>
                </a:cxn>
                <a:cxn ang="0">
                  <a:pos x="100" y="26"/>
                </a:cxn>
                <a:cxn ang="0">
                  <a:pos x="100" y="29"/>
                </a:cxn>
                <a:cxn ang="0">
                  <a:pos x="96" y="31"/>
                </a:cxn>
                <a:cxn ang="0">
                  <a:pos x="93" y="32"/>
                </a:cxn>
                <a:cxn ang="0">
                  <a:pos x="89" y="33"/>
                </a:cxn>
                <a:cxn ang="0">
                  <a:pos x="86" y="34"/>
                </a:cxn>
                <a:cxn ang="0">
                  <a:pos x="84" y="32"/>
                </a:cxn>
                <a:cxn ang="0">
                  <a:pos x="82" y="29"/>
                </a:cxn>
                <a:cxn ang="0">
                  <a:pos x="81" y="27"/>
                </a:cxn>
                <a:cxn ang="0">
                  <a:pos x="78" y="24"/>
                </a:cxn>
                <a:cxn ang="0">
                  <a:pos x="74" y="26"/>
                </a:cxn>
                <a:cxn ang="0">
                  <a:pos x="69" y="27"/>
                </a:cxn>
                <a:cxn ang="0">
                  <a:pos x="64" y="29"/>
                </a:cxn>
                <a:cxn ang="0">
                  <a:pos x="59" y="31"/>
                </a:cxn>
                <a:cxn ang="0">
                  <a:pos x="59" y="34"/>
                </a:cxn>
                <a:cxn ang="0">
                  <a:pos x="59" y="38"/>
                </a:cxn>
                <a:cxn ang="0">
                  <a:pos x="59" y="42"/>
                </a:cxn>
                <a:cxn ang="0">
                  <a:pos x="59" y="45"/>
                </a:cxn>
                <a:cxn ang="0">
                  <a:pos x="54" y="47"/>
                </a:cxn>
                <a:cxn ang="0">
                  <a:pos x="51" y="47"/>
                </a:cxn>
                <a:cxn ang="0">
                  <a:pos x="46" y="47"/>
                </a:cxn>
                <a:cxn ang="0">
                  <a:pos x="41" y="48"/>
                </a:cxn>
                <a:cxn ang="0">
                  <a:pos x="41" y="45"/>
                </a:cxn>
                <a:cxn ang="0">
                  <a:pos x="41" y="43"/>
                </a:cxn>
                <a:cxn ang="0">
                  <a:pos x="40" y="40"/>
                </a:cxn>
                <a:cxn ang="0">
                  <a:pos x="40" y="38"/>
                </a:cxn>
                <a:cxn ang="0">
                  <a:pos x="34" y="39"/>
                </a:cxn>
                <a:cxn ang="0">
                  <a:pos x="26" y="42"/>
                </a:cxn>
                <a:cxn ang="0">
                  <a:pos x="19" y="43"/>
                </a:cxn>
                <a:cxn ang="0">
                  <a:pos x="13" y="45"/>
                </a:cxn>
                <a:cxn ang="0">
                  <a:pos x="13" y="50"/>
                </a:cxn>
                <a:cxn ang="0">
                  <a:pos x="13" y="54"/>
                </a:cxn>
                <a:cxn ang="0">
                  <a:pos x="13" y="59"/>
                </a:cxn>
                <a:cxn ang="0">
                  <a:pos x="13" y="64"/>
                </a:cxn>
                <a:cxn ang="0">
                  <a:pos x="10" y="64"/>
                </a:cxn>
                <a:cxn ang="0">
                  <a:pos x="6" y="64"/>
                </a:cxn>
                <a:cxn ang="0">
                  <a:pos x="2" y="64"/>
                </a:cxn>
                <a:cxn ang="0">
                  <a:pos x="0" y="65"/>
                </a:cxn>
                <a:cxn ang="0">
                  <a:pos x="0" y="63"/>
                </a:cxn>
                <a:cxn ang="0">
                  <a:pos x="0" y="59"/>
                </a:cxn>
                <a:cxn ang="0">
                  <a:pos x="0" y="55"/>
                </a:cxn>
                <a:cxn ang="0">
                  <a:pos x="0" y="53"/>
                </a:cxn>
              </a:cxnLst>
              <a:rect l="0" t="0" r="r" b="b"/>
              <a:pathLst>
                <a:path w="147" h="65">
                  <a:moveTo>
                    <a:pt x="142" y="0"/>
                  </a:moveTo>
                  <a:lnTo>
                    <a:pt x="144" y="1"/>
                  </a:lnTo>
                  <a:lnTo>
                    <a:pt x="145" y="3"/>
                  </a:lnTo>
                  <a:lnTo>
                    <a:pt x="146" y="5"/>
                  </a:lnTo>
                  <a:lnTo>
                    <a:pt x="147" y="7"/>
                  </a:lnTo>
                  <a:lnTo>
                    <a:pt x="144" y="10"/>
                  </a:lnTo>
                  <a:lnTo>
                    <a:pt x="140" y="12"/>
                  </a:lnTo>
                  <a:lnTo>
                    <a:pt x="135" y="16"/>
                  </a:lnTo>
                  <a:lnTo>
                    <a:pt x="131" y="18"/>
                  </a:lnTo>
                  <a:lnTo>
                    <a:pt x="129" y="16"/>
                  </a:lnTo>
                  <a:lnTo>
                    <a:pt x="127" y="13"/>
                  </a:lnTo>
                  <a:lnTo>
                    <a:pt x="123" y="12"/>
                  </a:lnTo>
                  <a:lnTo>
                    <a:pt x="121" y="10"/>
                  </a:lnTo>
                  <a:lnTo>
                    <a:pt x="116" y="11"/>
                  </a:lnTo>
                  <a:lnTo>
                    <a:pt x="111" y="12"/>
                  </a:lnTo>
                  <a:lnTo>
                    <a:pt x="106" y="15"/>
                  </a:lnTo>
                  <a:lnTo>
                    <a:pt x="101" y="16"/>
                  </a:lnTo>
                  <a:lnTo>
                    <a:pt x="101" y="18"/>
                  </a:lnTo>
                  <a:lnTo>
                    <a:pt x="101" y="22"/>
                  </a:lnTo>
                  <a:lnTo>
                    <a:pt x="100" y="26"/>
                  </a:lnTo>
                  <a:lnTo>
                    <a:pt x="100" y="29"/>
                  </a:lnTo>
                  <a:lnTo>
                    <a:pt x="96" y="31"/>
                  </a:lnTo>
                  <a:lnTo>
                    <a:pt x="93" y="32"/>
                  </a:lnTo>
                  <a:lnTo>
                    <a:pt x="89" y="33"/>
                  </a:lnTo>
                  <a:lnTo>
                    <a:pt x="86" y="34"/>
                  </a:lnTo>
                  <a:lnTo>
                    <a:pt x="84" y="32"/>
                  </a:lnTo>
                  <a:lnTo>
                    <a:pt x="82" y="29"/>
                  </a:lnTo>
                  <a:lnTo>
                    <a:pt x="81" y="27"/>
                  </a:lnTo>
                  <a:lnTo>
                    <a:pt x="78" y="24"/>
                  </a:lnTo>
                  <a:lnTo>
                    <a:pt x="74" y="26"/>
                  </a:lnTo>
                  <a:lnTo>
                    <a:pt x="69" y="27"/>
                  </a:lnTo>
                  <a:lnTo>
                    <a:pt x="64" y="29"/>
                  </a:lnTo>
                  <a:lnTo>
                    <a:pt x="59" y="31"/>
                  </a:lnTo>
                  <a:lnTo>
                    <a:pt x="59" y="34"/>
                  </a:lnTo>
                  <a:lnTo>
                    <a:pt x="59" y="38"/>
                  </a:lnTo>
                  <a:lnTo>
                    <a:pt x="59" y="42"/>
                  </a:lnTo>
                  <a:lnTo>
                    <a:pt x="59" y="45"/>
                  </a:lnTo>
                  <a:lnTo>
                    <a:pt x="54" y="47"/>
                  </a:lnTo>
                  <a:lnTo>
                    <a:pt x="51" y="47"/>
                  </a:lnTo>
                  <a:lnTo>
                    <a:pt x="46" y="47"/>
                  </a:lnTo>
                  <a:lnTo>
                    <a:pt x="41" y="48"/>
                  </a:lnTo>
                  <a:lnTo>
                    <a:pt x="41" y="45"/>
                  </a:lnTo>
                  <a:lnTo>
                    <a:pt x="41" y="43"/>
                  </a:lnTo>
                  <a:lnTo>
                    <a:pt x="40" y="40"/>
                  </a:lnTo>
                  <a:lnTo>
                    <a:pt x="40" y="38"/>
                  </a:lnTo>
                  <a:lnTo>
                    <a:pt x="34" y="39"/>
                  </a:lnTo>
                  <a:lnTo>
                    <a:pt x="26" y="42"/>
                  </a:lnTo>
                  <a:lnTo>
                    <a:pt x="19" y="43"/>
                  </a:lnTo>
                  <a:lnTo>
                    <a:pt x="13" y="45"/>
                  </a:lnTo>
                  <a:lnTo>
                    <a:pt x="13" y="50"/>
                  </a:lnTo>
                  <a:lnTo>
                    <a:pt x="13" y="54"/>
                  </a:lnTo>
                  <a:lnTo>
                    <a:pt x="13" y="59"/>
                  </a:lnTo>
                  <a:lnTo>
                    <a:pt x="13" y="64"/>
                  </a:lnTo>
                  <a:lnTo>
                    <a:pt x="10" y="64"/>
                  </a:lnTo>
                  <a:lnTo>
                    <a:pt x="6" y="64"/>
                  </a:lnTo>
                  <a:lnTo>
                    <a:pt x="2" y="64"/>
                  </a:lnTo>
                  <a:lnTo>
                    <a:pt x="0" y="65"/>
                  </a:lnTo>
                  <a:lnTo>
                    <a:pt x="0" y="63"/>
                  </a:lnTo>
                  <a:lnTo>
                    <a:pt x="0" y="59"/>
                  </a:lnTo>
                  <a:lnTo>
                    <a:pt x="0" y="55"/>
                  </a:lnTo>
                  <a:lnTo>
                    <a:pt x="0" y="53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0" name="Freeform 50"/>
            <p:cNvSpPr>
              <a:spLocks/>
            </p:cNvSpPr>
            <p:nvPr/>
          </p:nvSpPr>
          <p:spPr bwMode="auto">
            <a:xfrm>
              <a:off x="1923" y="2776"/>
              <a:ext cx="33" cy="52"/>
            </a:xfrm>
            <a:custGeom>
              <a:avLst/>
              <a:gdLst/>
              <a:ahLst/>
              <a:cxnLst>
                <a:cxn ang="0">
                  <a:pos x="65" y="0"/>
                </a:cxn>
                <a:cxn ang="0">
                  <a:pos x="57" y="0"/>
                </a:cxn>
                <a:cxn ang="0">
                  <a:pos x="49" y="0"/>
                </a:cxn>
                <a:cxn ang="0">
                  <a:pos x="41" y="0"/>
                </a:cxn>
                <a:cxn ang="0">
                  <a:pos x="32" y="0"/>
                </a:cxn>
                <a:cxn ang="0">
                  <a:pos x="24" y="1"/>
                </a:cxn>
                <a:cxn ang="0">
                  <a:pos x="17" y="1"/>
                </a:cxn>
                <a:cxn ang="0">
                  <a:pos x="8" y="1"/>
                </a:cxn>
                <a:cxn ang="0">
                  <a:pos x="0" y="1"/>
                </a:cxn>
                <a:cxn ang="0">
                  <a:pos x="10" y="9"/>
                </a:cxn>
                <a:cxn ang="0">
                  <a:pos x="17" y="18"/>
                </a:cxn>
                <a:cxn ang="0">
                  <a:pos x="24" y="29"/>
                </a:cxn>
                <a:cxn ang="0">
                  <a:pos x="29" y="40"/>
                </a:cxn>
                <a:cxn ang="0">
                  <a:pos x="32" y="54"/>
                </a:cxn>
                <a:cxn ang="0">
                  <a:pos x="35" y="69"/>
                </a:cxn>
                <a:cxn ang="0">
                  <a:pos x="34" y="85"/>
                </a:cxn>
                <a:cxn ang="0">
                  <a:pos x="31" y="102"/>
                </a:cxn>
              </a:cxnLst>
              <a:rect l="0" t="0" r="r" b="b"/>
              <a:pathLst>
                <a:path w="65" h="102">
                  <a:moveTo>
                    <a:pt x="65" y="0"/>
                  </a:moveTo>
                  <a:lnTo>
                    <a:pt x="57" y="0"/>
                  </a:lnTo>
                  <a:lnTo>
                    <a:pt x="49" y="0"/>
                  </a:lnTo>
                  <a:lnTo>
                    <a:pt x="41" y="0"/>
                  </a:lnTo>
                  <a:lnTo>
                    <a:pt x="32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8" y="1"/>
                  </a:lnTo>
                  <a:lnTo>
                    <a:pt x="0" y="1"/>
                  </a:lnTo>
                  <a:lnTo>
                    <a:pt x="10" y="9"/>
                  </a:lnTo>
                  <a:lnTo>
                    <a:pt x="17" y="18"/>
                  </a:lnTo>
                  <a:lnTo>
                    <a:pt x="24" y="29"/>
                  </a:lnTo>
                  <a:lnTo>
                    <a:pt x="29" y="40"/>
                  </a:lnTo>
                  <a:lnTo>
                    <a:pt x="32" y="54"/>
                  </a:lnTo>
                  <a:lnTo>
                    <a:pt x="35" y="69"/>
                  </a:lnTo>
                  <a:lnTo>
                    <a:pt x="34" y="85"/>
                  </a:lnTo>
                  <a:lnTo>
                    <a:pt x="31" y="102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1" name="Freeform 51"/>
            <p:cNvSpPr>
              <a:spLocks/>
            </p:cNvSpPr>
            <p:nvPr/>
          </p:nvSpPr>
          <p:spPr bwMode="auto">
            <a:xfrm>
              <a:off x="1945" y="2811"/>
              <a:ext cx="23" cy="18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0" y="4"/>
                </a:cxn>
                <a:cxn ang="0">
                  <a:pos x="35" y="9"/>
                </a:cxn>
                <a:cxn ang="0">
                  <a:pos x="29" y="12"/>
                </a:cxn>
                <a:cxn ang="0">
                  <a:pos x="23" y="17"/>
                </a:cxn>
                <a:cxn ang="0">
                  <a:pos x="17" y="22"/>
                </a:cxn>
                <a:cxn ang="0">
                  <a:pos x="11" y="27"/>
                </a:cxn>
                <a:cxn ang="0">
                  <a:pos x="6" y="31"/>
                </a:cxn>
                <a:cxn ang="0">
                  <a:pos x="0" y="36"/>
                </a:cxn>
              </a:cxnLst>
              <a:rect l="0" t="0" r="r" b="b"/>
              <a:pathLst>
                <a:path w="46" h="36">
                  <a:moveTo>
                    <a:pt x="46" y="0"/>
                  </a:moveTo>
                  <a:lnTo>
                    <a:pt x="40" y="4"/>
                  </a:lnTo>
                  <a:lnTo>
                    <a:pt x="35" y="9"/>
                  </a:lnTo>
                  <a:lnTo>
                    <a:pt x="29" y="12"/>
                  </a:lnTo>
                  <a:lnTo>
                    <a:pt x="23" y="17"/>
                  </a:lnTo>
                  <a:lnTo>
                    <a:pt x="17" y="22"/>
                  </a:lnTo>
                  <a:lnTo>
                    <a:pt x="11" y="27"/>
                  </a:lnTo>
                  <a:lnTo>
                    <a:pt x="6" y="31"/>
                  </a:lnTo>
                  <a:lnTo>
                    <a:pt x="0" y="36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1962" y="2709"/>
              <a:ext cx="36" cy="127"/>
            </a:xfrm>
            <a:custGeom>
              <a:avLst/>
              <a:gdLst/>
              <a:ahLst/>
              <a:cxnLst>
                <a:cxn ang="0">
                  <a:pos x="13" y="254"/>
                </a:cxn>
                <a:cxn ang="0">
                  <a:pos x="13" y="222"/>
                </a:cxn>
                <a:cxn ang="0">
                  <a:pos x="12" y="191"/>
                </a:cxn>
                <a:cxn ang="0">
                  <a:pos x="9" y="164"/>
                </a:cxn>
                <a:cxn ang="0">
                  <a:pos x="0" y="143"/>
                </a:cxn>
                <a:cxn ang="0">
                  <a:pos x="7" y="137"/>
                </a:cxn>
                <a:cxn ang="0">
                  <a:pos x="16" y="131"/>
                </a:cxn>
                <a:cxn ang="0">
                  <a:pos x="23" y="125"/>
                </a:cxn>
                <a:cxn ang="0">
                  <a:pos x="30" y="118"/>
                </a:cxn>
                <a:cxn ang="0">
                  <a:pos x="38" y="113"/>
                </a:cxn>
                <a:cxn ang="0">
                  <a:pos x="45" y="107"/>
                </a:cxn>
                <a:cxn ang="0">
                  <a:pos x="53" y="101"/>
                </a:cxn>
                <a:cxn ang="0">
                  <a:pos x="60" y="95"/>
                </a:cxn>
                <a:cxn ang="0">
                  <a:pos x="60" y="81"/>
                </a:cxn>
                <a:cxn ang="0">
                  <a:pos x="60" y="68"/>
                </a:cxn>
                <a:cxn ang="0">
                  <a:pos x="60" y="54"/>
                </a:cxn>
                <a:cxn ang="0">
                  <a:pos x="60" y="41"/>
                </a:cxn>
                <a:cxn ang="0">
                  <a:pos x="52" y="44"/>
                </a:cxn>
                <a:cxn ang="0">
                  <a:pos x="44" y="43"/>
                </a:cxn>
                <a:cxn ang="0">
                  <a:pos x="36" y="38"/>
                </a:cxn>
                <a:cxn ang="0">
                  <a:pos x="33" y="31"/>
                </a:cxn>
                <a:cxn ang="0">
                  <a:pos x="33" y="23"/>
                </a:cxn>
                <a:cxn ang="0">
                  <a:pos x="35" y="16"/>
                </a:cxn>
                <a:cxn ang="0">
                  <a:pos x="39" y="10"/>
                </a:cxn>
                <a:cxn ang="0">
                  <a:pos x="45" y="5"/>
                </a:cxn>
                <a:cxn ang="0">
                  <a:pos x="52" y="2"/>
                </a:cxn>
                <a:cxn ang="0">
                  <a:pos x="59" y="0"/>
                </a:cxn>
                <a:cxn ang="0">
                  <a:pos x="65" y="1"/>
                </a:cxn>
                <a:cxn ang="0">
                  <a:pos x="73" y="3"/>
                </a:cxn>
              </a:cxnLst>
              <a:rect l="0" t="0" r="r" b="b"/>
              <a:pathLst>
                <a:path w="73" h="254">
                  <a:moveTo>
                    <a:pt x="13" y="254"/>
                  </a:moveTo>
                  <a:lnTo>
                    <a:pt x="13" y="222"/>
                  </a:lnTo>
                  <a:lnTo>
                    <a:pt x="12" y="191"/>
                  </a:lnTo>
                  <a:lnTo>
                    <a:pt x="9" y="164"/>
                  </a:lnTo>
                  <a:lnTo>
                    <a:pt x="0" y="143"/>
                  </a:lnTo>
                  <a:lnTo>
                    <a:pt x="7" y="137"/>
                  </a:lnTo>
                  <a:lnTo>
                    <a:pt x="16" y="131"/>
                  </a:lnTo>
                  <a:lnTo>
                    <a:pt x="23" y="125"/>
                  </a:lnTo>
                  <a:lnTo>
                    <a:pt x="30" y="118"/>
                  </a:lnTo>
                  <a:lnTo>
                    <a:pt x="38" y="113"/>
                  </a:lnTo>
                  <a:lnTo>
                    <a:pt x="45" y="107"/>
                  </a:lnTo>
                  <a:lnTo>
                    <a:pt x="53" y="101"/>
                  </a:lnTo>
                  <a:lnTo>
                    <a:pt x="60" y="95"/>
                  </a:lnTo>
                  <a:lnTo>
                    <a:pt x="60" y="81"/>
                  </a:lnTo>
                  <a:lnTo>
                    <a:pt x="60" y="68"/>
                  </a:lnTo>
                  <a:lnTo>
                    <a:pt x="60" y="54"/>
                  </a:lnTo>
                  <a:lnTo>
                    <a:pt x="60" y="41"/>
                  </a:lnTo>
                  <a:lnTo>
                    <a:pt x="52" y="44"/>
                  </a:lnTo>
                  <a:lnTo>
                    <a:pt x="44" y="43"/>
                  </a:lnTo>
                  <a:lnTo>
                    <a:pt x="36" y="38"/>
                  </a:lnTo>
                  <a:lnTo>
                    <a:pt x="33" y="31"/>
                  </a:lnTo>
                  <a:lnTo>
                    <a:pt x="33" y="23"/>
                  </a:lnTo>
                  <a:lnTo>
                    <a:pt x="35" y="16"/>
                  </a:lnTo>
                  <a:lnTo>
                    <a:pt x="39" y="10"/>
                  </a:lnTo>
                  <a:lnTo>
                    <a:pt x="45" y="5"/>
                  </a:lnTo>
                  <a:lnTo>
                    <a:pt x="52" y="2"/>
                  </a:lnTo>
                  <a:lnTo>
                    <a:pt x="59" y="0"/>
                  </a:lnTo>
                  <a:lnTo>
                    <a:pt x="65" y="1"/>
                  </a:lnTo>
                  <a:lnTo>
                    <a:pt x="73" y="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1967" y="2789"/>
              <a:ext cx="48" cy="53"/>
            </a:xfrm>
            <a:custGeom>
              <a:avLst/>
              <a:gdLst/>
              <a:ahLst/>
              <a:cxnLst>
                <a:cxn ang="0">
                  <a:pos x="0" y="100"/>
                </a:cxn>
                <a:cxn ang="0">
                  <a:pos x="2" y="105"/>
                </a:cxn>
                <a:cxn ang="0">
                  <a:pos x="7" y="107"/>
                </a:cxn>
                <a:cxn ang="0">
                  <a:pos x="14" y="104"/>
                </a:cxn>
                <a:cxn ang="0">
                  <a:pos x="22" y="102"/>
                </a:cxn>
                <a:cxn ang="0">
                  <a:pos x="28" y="84"/>
                </a:cxn>
                <a:cxn ang="0">
                  <a:pos x="33" y="68"/>
                </a:cxn>
                <a:cxn ang="0">
                  <a:pos x="35" y="55"/>
                </a:cxn>
                <a:cxn ang="0">
                  <a:pos x="34" y="47"/>
                </a:cxn>
                <a:cxn ang="0">
                  <a:pos x="34" y="44"/>
                </a:cxn>
                <a:cxn ang="0">
                  <a:pos x="36" y="41"/>
                </a:cxn>
                <a:cxn ang="0">
                  <a:pos x="40" y="39"/>
                </a:cxn>
                <a:cxn ang="0">
                  <a:pos x="43" y="39"/>
                </a:cxn>
                <a:cxn ang="0">
                  <a:pos x="51" y="41"/>
                </a:cxn>
                <a:cxn ang="0">
                  <a:pos x="57" y="45"/>
                </a:cxn>
                <a:cxn ang="0">
                  <a:pos x="64" y="47"/>
                </a:cxn>
                <a:cxn ang="0">
                  <a:pos x="70" y="51"/>
                </a:cxn>
                <a:cxn ang="0">
                  <a:pos x="77" y="53"/>
                </a:cxn>
                <a:cxn ang="0">
                  <a:pos x="83" y="57"/>
                </a:cxn>
                <a:cxn ang="0">
                  <a:pos x="89" y="60"/>
                </a:cxn>
                <a:cxn ang="0">
                  <a:pos x="95" y="62"/>
                </a:cxn>
                <a:cxn ang="0">
                  <a:pos x="91" y="45"/>
                </a:cxn>
                <a:cxn ang="0">
                  <a:pos x="83" y="34"/>
                </a:cxn>
                <a:cxn ang="0">
                  <a:pos x="76" y="25"/>
                </a:cxn>
                <a:cxn ang="0">
                  <a:pos x="68" y="19"/>
                </a:cxn>
                <a:cxn ang="0">
                  <a:pos x="59" y="14"/>
                </a:cxn>
                <a:cxn ang="0">
                  <a:pos x="53" y="10"/>
                </a:cxn>
                <a:cxn ang="0">
                  <a:pos x="51" y="6"/>
                </a:cxn>
                <a:cxn ang="0">
                  <a:pos x="51" y="0"/>
                </a:cxn>
              </a:cxnLst>
              <a:rect l="0" t="0" r="r" b="b"/>
              <a:pathLst>
                <a:path w="95" h="107">
                  <a:moveTo>
                    <a:pt x="0" y="100"/>
                  </a:moveTo>
                  <a:lnTo>
                    <a:pt x="2" y="105"/>
                  </a:lnTo>
                  <a:lnTo>
                    <a:pt x="7" y="107"/>
                  </a:lnTo>
                  <a:lnTo>
                    <a:pt x="14" y="104"/>
                  </a:lnTo>
                  <a:lnTo>
                    <a:pt x="22" y="102"/>
                  </a:lnTo>
                  <a:lnTo>
                    <a:pt x="28" y="84"/>
                  </a:lnTo>
                  <a:lnTo>
                    <a:pt x="33" y="68"/>
                  </a:lnTo>
                  <a:lnTo>
                    <a:pt x="35" y="55"/>
                  </a:lnTo>
                  <a:lnTo>
                    <a:pt x="34" y="47"/>
                  </a:lnTo>
                  <a:lnTo>
                    <a:pt x="34" y="44"/>
                  </a:lnTo>
                  <a:lnTo>
                    <a:pt x="36" y="41"/>
                  </a:lnTo>
                  <a:lnTo>
                    <a:pt x="40" y="39"/>
                  </a:lnTo>
                  <a:lnTo>
                    <a:pt x="43" y="39"/>
                  </a:lnTo>
                  <a:lnTo>
                    <a:pt x="51" y="41"/>
                  </a:lnTo>
                  <a:lnTo>
                    <a:pt x="57" y="45"/>
                  </a:lnTo>
                  <a:lnTo>
                    <a:pt x="64" y="47"/>
                  </a:lnTo>
                  <a:lnTo>
                    <a:pt x="70" y="51"/>
                  </a:lnTo>
                  <a:lnTo>
                    <a:pt x="77" y="53"/>
                  </a:lnTo>
                  <a:lnTo>
                    <a:pt x="83" y="57"/>
                  </a:lnTo>
                  <a:lnTo>
                    <a:pt x="89" y="60"/>
                  </a:lnTo>
                  <a:lnTo>
                    <a:pt x="95" y="62"/>
                  </a:lnTo>
                  <a:lnTo>
                    <a:pt x="91" y="45"/>
                  </a:lnTo>
                  <a:lnTo>
                    <a:pt x="83" y="34"/>
                  </a:lnTo>
                  <a:lnTo>
                    <a:pt x="76" y="25"/>
                  </a:lnTo>
                  <a:lnTo>
                    <a:pt x="68" y="19"/>
                  </a:lnTo>
                  <a:lnTo>
                    <a:pt x="59" y="14"/>
                  </a:lnTo>
                  <a:lnTo>
                    <a:pt x="53" y="10"/>
                  </a:lnTo>
                  <a:lnTo>
                    <a:pt x="51" y="6"/>
                  </a:lnTo>
                  <a:lnTo>
                    <a:pt x="51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2019" y="2807"/>
              <a:ext cx="35" cy="31"/>
            </a:xfrm>
            <a:custGeom>
              <a:avLst/>
              <a:gdLst/>
              <a:ahLst/>
              <a:cxnLst>
                <a:cxn ang="0">
                  <a:pos x="69" y="0"/>
                </a:cxn>
                <a:cxn ang="0">
                  <a:pos x="69" y="15"/>
                </a:cxn>
                <a:cxn ang="0">
                  <a:pos x="67" y="29"/>
                </a:cxn>
                <a:cxn ang="0">
                  <a:pos x="66" y="42"/>
                </a:cxn>
                <a:cxn ang="0">
                  <a:pos x="63" y="56"/>
                </a:cxn>
                <a:cxn ang="0">
                  <a:pos x="55" y="61"/>
                </a:cxn>
                <a:cxn ang="0">
                  <a:pos x="47" y="62"/>
                </a:cxn>
                <a:cxn ang="0">
                  <a:pos x="40" y="62"/>
                </a:cxn>
                <a:cxn ang="0">
                  <a:pos x="31" y="61"/>
                </a:cxn>
                <a:cxn ang="0">
                  <a:pos x="23" y="60"/>
                </a:cxn>
                <a:cxn ang="0">
                  <a:pos x="15" y="58"/>
                </a:cxn>
                <a:cxn ang="0">
                  <a:pos x="7" y="58"/>
                </a:cxn>
                <a:cxn ang="0">
                  <a:pos x="0" y="61"/>
                </a:cxn>
              </a:cxnLst>
              <a:rect l="0" t="0" r="r" b="b"/>
              <a:pathLst>
                <a:path w="69" h="62">
                  <a:moveTo>
                    <a:pt x="69" y="0"/>
                  </a:moveTo>
                  <a:lnTo>
                    <a:pt x="69" y="15"/>
                  </a:lnTo>
                  <a:lnTo>
                    <a:pt x="67" y="29"/>
                  </a:lnTo>
                  <a:lnTo>
                    <a:pt x="66" y="42"/>
                  </a:lnTo>
                  <a:lnTo>
                    <a:pt x="63" y="56"/>
                  </a:lnTo>
                  <a:lnTo>
                    <a:pt x="55" y="61"/>
                  </a:lnTo>
                  <a:lnTo>
                    <a:pt x="47" y="62"/>
                  </a:lnTo>
                  <a:lnTo>
                    <a:pt x="40" y="62"/>
                  </a:lnTo>
                  <a:lnTo>
                    <a:pt x="31" y="61"/>
                  </a:lnTo>
                  <a:lnTo>
                    <a:pt x="23" y="60"/>
                  </a:lnTo>
                  <a:lnTo>
                    <a:pt x="15" y="58"/>
                  </a:lnTo>
                  <a:lnTo>
                    <a:pt x="7" y="58"/>
                  </a:lnTo>
                  <a:lnTo>
                    <a:pt x="0" y="61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1999" y="2815"/>
              <a:ext cx="19" cy="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8"/>
                </a:cxn>
                <a:cxn ang="0">
                  <a:pos x="3" y="13"/>
                </a:cxn>
                <a:cxn ang="0">
                  <a:pos x="3" y="18"/>
                </a:cxn>
                <a:cxn ang="0">
                  <a:pos x="1" y="23"/>
                </a:cxn>
                <a:cxn ang="0">
                  <a:pos x="8" y="25"/>
                </a:cxn>
                <a:cxn ang="0">
                  <a:pos x="14" y="29"/>
                </a:cxn>
                <a:cxn ang="0">
                  <a:pos x="20" y="35"/>
                </a:cxn>
                <a:cxn ang="0">
                  <a:pos x="25" y="41"/>
                </a:cxn>
                <a:cxn ang="0">
                  <a:pos x="30" y="49"/>
                </a:cxn>
                <a:cxn ang="0">
                  <a:pos x="34" y="57"/>
                </a:cxn>
                <a:cxn ang="0">
                  <a:pos x="36" y="67"/>
                </a:cxn>
                <a:cxn ang="0">
                  <a:pos x="37" y="80"/>
                </a:cxn>
                <a:cxn ang="0">
                  <a:pos x="37" y="89"/>
                </a:cxn>
                <a:cxn ang="0">
                  <a:pos x="34" y="99"/>
                </a:cxn>
                <a:cxn ang="0">
                  <a:pos x="29" y="109"/>
                </a:cxn>
                <a:cxn ang="0">
                  <a:pos x="23" y="119"/>
                </a:cxn>
              </a:cxnLst>
              <a:rect l="0" t="0" r="r" b="b"/>
              <a:pathLst>
                <a:path w="37" h="119">
                  <a:moveTo>
                    <a:pt x="0" y="0"/>
                  </a:moveTo>
                  <a:lnTo>
                    <a:pt x="2" y="8"/>
                  </a:lnTo>
                  <a:lnTo>
                    <a:pt x="3" y="13"/>
                  </a:lnTo>
                  <a:lnTo>
                    <a:pt x="3" y="18"/>
                  </a:lnTo>
                  <a:lnTo>
                    <a:pt x="1" y="23"/>
                  </a:lnTo>
                  <a:lnTo>
                    <a:pt x="8" y="25"/>
                  </a:lnTo>
                  <a:lnTo>
                    <a:pt x="14" y="29"/>
                  </a:lnTo>
                  <a:lnTo>
                    <a:pt x="20" y="35"/>
                  </a:lnTo>
                  <a:lnTo>
                    <a:pt x="25" y="41"/>
                  </a:lnTo>
                  <a:lnTo>
                    <a:pt x="30" y="49"/>
                  </a:lnTo>
                  <a:lnTo>
                    <a:pt x="34" y="57"/>
                  </a:lnTo>
                  <a:lnTo>
                    <a:pt x="36" y="67"/>
                  </a:lnTo>
                  <a:lnTo>
                    <a:pt x="37" y="80"/>
                  </a:lnTo>
                  <a:lnTo>
                    <a:pt x="37" y="89"/>
                  </a:lnTo>
                  <a:lnTo>
                    <a:pt x="34" y="99"/>
                  </a:lnTo>
                  <a:lnTo>
                    <a:pt x="29" y="109"/>
                  </a:lnTo>
                  <a:lnTo>
                    <a:pt x="23" y="119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6" name="Line 56"/>
            <p:cNvSpPr>
              <a:spLocks noChangeShapeType="1"/>
            </p:cNvSpPr>
            <p:nvPr/>
          </p:nvSpPr>
          <p:spPr bwMode="auto">
            <a:xfrm flipH="1" flipV="1">
              <a:off x="1998" y="2792"/>
              <a:ext cx="2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1971" y="2734"/>
              <a:ext cx="109" cy="74"/>
            </a:xfrm>
            <a:custGeom>
              <a:avLst/>
              <a:gdLst/>
              <a:ahLst/>
              <a:cxnLst>
                <a:cxn ang="0">
                  <a:pos x="5" y="129"/>
                </a:cxn>
                <a:cxn ang="0">
                  <a:pos x="16" y="122"/>
                </a:cxn>
                <a:cxn ang="0">
                  <a:pos x="25" y="114"/>
                </a:cxn>
                <a:cxn ang="0">
                  <a:pos x="34" y="107"/>
                </a:cxn>
                <a:cxn ang="0">
                  <a:pos x="46" y="108"/>
                </a:cxn>
                <a:cxn ang="0">
                  <a:pos x="57" y="99"/>
                </a:cxn>
                <a:cxn ang="0">
                  <a:pos x="60" y="88"/>
                </a:cxn>
                <a:cxn ang="0">
                  <a:pos x="69" y="85"/>
                </a:cxn>
                <a:cxn ang="0">
                  <a:pos x="78" y="86"/>
                </a:cxn>
                <a:cxn ang="0">
                  <a:pos x="87" y="93"/>
                </a:cxn>
                <a:cxn ang="0">
                  <a:pos x="94" y="104"/>
                </a:cxn>
                <a:cxn ang="0">
                  <a:pos x="103" y="115"/>
                </a:cxn>
                <a:cxn ang="0">
                  <a:pos x="111" y="125"/>
                </a:cxn>
                <a:cxn ang="0">
                  <a:pos x="121" y="136"/>
                </a:cxn>
                <a:cxn ang="0">
                  <a:pos x="133" y="146"/>
                </a:cxn>
                <a:cxn ang="0">
                  <a:pos x="148" y="146"/>
                </a:cxn>
                <a:cxn ang="0">
                  <a:pos x="159" y="135"/>
                </a:cxn>
                <a:cxn ang="0">
                  <a:pos x="168" y="119"/>
                </a:cxn>
                <a:cxn ang="0">
                  <a:pos x="180" y="104"/>
                </a:cxn>
                <a:cxn ang="0">
                  <a:pos x="192" y="92"/>
                </a:cxn>
                <a:cxn ang="0">
                  <a:pos x="203" y="78"/>
                </a:cxn>
                <a:cxn ang="0">
                  <a:pos x="211" y="63"/>
                </a:cxn>
                <a:cxn ang="0">
                  <a:pos x="205" y="50"/>
                </a:cxn>
                <a:cxn ang="0">
                  <a:pos x="187" y="45"/>
                </a:cxn>
                <a:cxn ang="0">
                  <a:pos x="170" y="41"/>
                </a:cxn>
                <a:cxn ang="0">
                  <a:pos x="151" y="40"/>
                </a:cxn>
                <a:cxn ang="0">
                  <a:pos x="145" y="31"/>
                </a:cxn>
                <a:cxn ang="0">
                  <a:pos x="153" y="12"/>
                </a:cxn>
                <a:cxn ang="0">
                  <a:pos x="162" y="5"/>
                </a:cxn>
                <a:cxn ang="0">
                  <a:pos x="173" y="14"/>
                </a:cxn>
                <a:cxn ang="0">
                  <a:pos x="185" y="24"/>
                </a:cxn>
                <a:cxn ang="0">
                  <a:pos x="197" y="34"/>
                </a:cxn>
                <a:cxn ang="0">
                  <a:pos x="208" y="38"/>
                </a:cxn>
                <a:cxn ang="0">
                  <a:pos x="215" y="33"/>
                </a:cxn>
              </a:cxnLst>
              <a:rect l="0" t="0" r="r" b="b"/>
              <a:pathLst>
                <a:path w="218" h="148">
                  <a:moveTo>
                    <a:pt x="0" y="133"/>
                  </a:moveTo>
                  <a:lnTo>
                    <a:pt x="5" y="129"/>
                  </a:lnTo>
                  <a:lnTo>
                    <a:pt x="11" y="125"/>
                  </a:lnTo>
                  <a:lnTo>
                    <a:pt x="16" y="122"/>
                  </a:lnTo>
                  <a:lnTo>
                    <a:pt x="21" y="118"/>
                  </a:lnTo>
                  <a:lnTo>
                    <a:pt x="25" y="114"/>
                  </a:lnTo>
                  <a:lnTo>
                    <a:pt x="30" y="110"/>
                  </a:lnTo>
                  <a:lnTo>
                    <a:pt x="34" y="107"/>
                  </a:lnTo>
                  <a:lnTo>
                    <a:pt x="37" y="104"/>
                  </a:lnTo>
                  <a:lnTo>
                    <a:pt x="46" y="108"/>
                  </a:lnTo>
                  <a:lnTo>
                    <a:pt x="53" y="107"/>
                  </a:lnTo>
                  <a:lnTo>
                    <a:pt x="57" y="99"/>
                  </a:lnTo>
                  <a:lnTo>
                    <a:pt x="56" y="91"/>
                  </a:lnTo>
                  <a:lnTo>
                    <a:pt x="60" y="88"/>
                  </a:lnTo>
                  <a:lnTo>
                    <a:pt x="65" y="86"/>
                  </a:lnTo>
                  <a:lnTo>
                    <a:pt x="69" y="85"/>
                  </a:lnTo>
                  <a:lnTo>
                    <a:pt x="74" y="85"/>
                  </a:lnTo>
                  <a:lnTo>
                    <a:pt x="78" y="86"/>
                  </a:lnTo>
                  <a:lnTo>
                    <a:pt x="83" y="89"/>
                  </a:lnTo>
                  <a:lnTo>
                    <a:pt x="87" y="93"/>
                  </a:lnTo>
                  <a:lnTo>
                    <a:pt x="89" y="98"/>
                  </a:lnTo>
                  <a:lnTo>
                    <a:pt x="94" y="104"/>
                  </a:lnTo>
                  <a:lnTo>
                    <a:pt x="99" y="110"/>
                  </a:lnTo>
                  <a:lnTo>
                    <a:pt x="103" y="115"/>
                  </a:lnTo>
                  <a:lnTo>
                    <a:pt x="106" y="120"/>
                  </a:lnTo>
                  <a:lnTo>
                    <a:pt x="111" y="125"/>
                  </a:lnTo>
                  <a:lnTo>
                    <a:pt x="116" y="131"/>
                  </a:lnTo>
                  <a:lnTo>
                    <a:pt x="121" y="136"/>
                  </a:lnTo>
                  <a:lnTo>
                    <a:pt x="127" y="144"/>
                  </a:lnTo>
                  <a:lnTo>
                    <a:pt x="133" y="146"/>
                  </a:lnTo>
                  <a:lnTo>
                    <a:pt x="140" y="148"/>
                  </a:lnTo>
                  <a:lnTo>
                    <a:pt x="148" y="146"/>
                  </a:lnTo>
                  <a:lnTo>
                    <a:pt x="153" y="144"/>
                  </a:lnTo>
                  <a:lnTo>
                    <a:pt x="159" y="135"/>
                  </a:lnTo>
                  <a:lnTo>
                    <a:pt x="164" y="127"/>
                  </a:lnTo>
                  <a:lnTo>
                    <a:pt x="168" y="119"/>
                  </a:lnTo>
                  <a:lnTo>
                    <a:pt x="174" y="112"/>
                  </a:lnTo>
                  <a:lnTo>
                    <a:pt x="180" y="104"/>
                  </a:lnTo>
                  <a:lnTo>
                    <a:pt x="186" y="98"/>
                  </a:lnTo>
                  <a:lnTo>
                    <a:pt x="192" y="92"/>
                  </a:lnTo>
                  <a:lnTo>
                    <a:pt x="198" y="86"/>
                  </a:lnTo>
                  <a:lnTo>
                    <a:pt x="203" y="78"/>
                  </a:lnTo>
                  <a:lnTo>
                    <a:pt x="208" y="71"/>
                  </a:lnTo>
                  <a:lnTo>
                    <a:pt x="211" y="63"/>
                  </a:lnTo>
                  <a:lnTo>
                    <a:pt x="215" y="54"/>
                  </a:lnTo>
                  <a:lnTo>
                    <a:pt x="205" y="50"/>
                  </a:lnTo>
                  <a:lnTo>
                    <a:pt x="196" y="47"/>
                  </a:lnTo>
                  <a:lnTo>
                    <a:pt x="187" y="45"/>
                  </a:lnTo>
                  <a:lnTo>
                    <a:pt x="179" y="42"/>
                  </a:lnTo>
                  <a:lnTo>
                    <a:pt x="170" y="41"/>
                  </a:lnTo>
                  <a:lnTo>
                    <a:pt x="161" y="40"/>
                  </a:lnTo>
                  <a:lnTo>
                    <a:pt x="151" y="40"/>
                  </a:lnTo>
                  <a:lnTo>
                    <a:pt x="140" y="39"/>
                  </a:lnTo>
                  <a:lnTo>
                    <a:pt x="145" y="31"/>
                  </a:lnTo>
                  <a:lnTo>
                    <a:pt x="150" y="21"/>
                  </a:lnTo>
                  <a:lnTo>
                    <a:pt x="153" y="12"/>
                  </a:lnTo>
                  <a:lnTo>
                    <a:pt x="157" y="0"/>
                  </a:lnTo>
                  <a:lnTo>
                    <a:pt x="162" y="5"/>
                  </a:lnTo>
                  <a:lnTo>
                    <a:pt x="167" y="10"/>
                  </a:lnTo>
                  <a:lnTo>
                    <a:pt x="173" y="14"/>
                  </a:lnTo>
                  <a:lnTo>
                    <a:pt x="179" y="19"/>
                  </a:lnTo>
                  <a:lnTo>
                    <a:pt x="185" y="24"/>
                  </a:lnTo>
                  <a:lnTo>
                    <a:pt x="191" y="29"/>
                  </a:lnTo>
                  <a:lnTo>
                    <a:pt x="197" y="34"/>
                  </a:lnTo>
                  <a:lnTo>
                    <a:pt x="204" y="39"/>
                  </a:lnTo>
                  <a:lnTo>
                    <a:pt x="208" y="38"/>
                  </a:lnTo>
                  <a:lnTo>
                    <a:pt x="211" y="35"/>
                  </a:lnTo>
                  <a:lnTo>
                    <a:pt x="215" y="33"/>
                  </a:lnTo>
                  <a:lnTo>
                    <a:pt x="218" y="3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2076" y="2710"/>
              <a:ext cx="39" cy="36"/>
            </a:xfrm>
            <a:custGeom>
              <a:avLst/>
              <a:gdLst/>
              <a:ahLst/>
              <a:cxnLst>
                <a:cxn ang="0">
                  <a:pos x="1" y="35"/>
                </a:cxn>
                <a:cxn ang="0">
                  <a:pos x="0" y="27"/>
                </a:cxn>
                <a:cxn ang="0">
                  <a:pos x="2" y="21"/>
                </a:cxn>
                <a:cxn ang="0">
                  <a:pos x="7" y="16"/>
                </a:cxn>
                <a:cxn ang="0">
                  <a:pos x="11" y="13"/>
                </a:cxn>
                <a:cxn ang="0">
                  <a:pos x="18" y="8"/>
                </a:cxn>
                <a:cxn ang="0">
                  <a:pos x="27" y="4"/>
                </a:cxn>
                <a:cxn ang="0">
                  <a:pos x="36" y="1"/>
                </a:cxn>
                <a:cxn ang="0">
                  <a:pos x="46" y="0"/>
                </a:cxn>
                <a:cxn ang="0">
                  <a:pos x="53" y="0"/>
                </a:cxn>
                <a:cxn ang="0">
                  <a:pos x="60" y="3"/>
                </a:cxn>
                <a:cxn ang="0">
                  <a:pos x="66" y="5"/>
                </a:cxn>
                <a:cxn ang="0">
                  <a:pos x="72" y="10"/>
                </a:cxn>
                <a:cxn ang="0">
                  <a:pos x="76" y="14"/>
                </a:cxn>
                <a:cxn ang="0">
                  <a:pos x="78" y="20"/>
                </a:cxn>
                <a:cxn ang="0">
                  <a:pos x="78" y="25"/>
                </a:cxn>
                <a:cxn ang="0">
                  <a:pos x="78" y="31"/>
                </a:cxn>
                <a:cxn ang="0">
                  <a:pos x="76" y="39"/>
                </a:cxn>
                <a:cxn ang="0">
                  <a:pos x="74" y="46"/>
                </a:cxn>
                <a:cxn ang="0">
                  <a:pos x="69" y="52"/>
                </a:cxn>
                <a:cxn ang="0">
                  <a:pos x="64" y="57"/>
                </a:cxn>
                <a:cxn ang="0">
                  <a:pos x="57" y="63"/>
                </a:cxn>
                <a:cxn ang="0">
                  <a:pos x="48" y="67"/>
                </a:cxn>
                <a:cxn ang="0">
                  <a:pos x="39" y="71"/>
                </a:cxn>
                <a:cxn ang="0">
                  <a:pos x="30" y="72"/>
                </a:cxn>
                <a:cxn ang="0">
                  <a:pos x="23" y="72"/>
                </a:cxn>
                <a:cxn ang="0">
                  <a:pos x="16" y="72"/>
                </a:cxn>
                <a:cxn ang="0">
                  <a:pos x="8" y="69"/>
                </a:cxn>
                <a:cxn ang="0">
                  <a:pos x="1" y="66"/>
                </a:cxn>
              </a:cxnLst>
              <a:rect l="0" t="0" r="r" b="b"/>
              <a:pathLst>
                <a:path w="78" h="72">
                  <a:moveTo>
                    <a:pt x="1" y="35"/>
                  </a:moveTo>
                  <a:lnTo>
                    <a:pt x="0" y="27"/>
                  </a:lnTo>
                  <a:lnTo>
                    <a:pt x="2" y="21"/>
                  </a:lnTo>
                  <a:lnTo>
                    <a:pt x="7" y="16"/>
                  </a:lnTo>
                  <a:lnTo>
                    <a:pt x="11" y="13"/>
                  </a:lnTo>
                  <a:lnTo>
                    <a:pt x="18" y="8"/>
                  </a:lnTo>
                  <a:lnTo>
                    <a:pt x="27" y="4"/>
                  </a:lnTo>
                  <a:lnTo>
                    <a:pt x="36" y="1"/>
                  </a:lnTo>
                  <a:lnTo>
                    <a:pt x="46" y="0"/>
                  </a:lnTo>
                  <a:lnTo>
                    <a:pt x="53" y="0"/>
                  </a:lnTo>
                  <a:lnTo>
                    <a:pt x="60" y="3"/>
                  </a:lnTo>
                  <a:lnTo>
                    <a:pt x="66" y="5"/>
                  </a:lnTo>
                  <a:lnTo>
                    <a:pt x="72" y="10"/>
                  </a:lnTo>
                  <a:lnTo>
                    <a:pt x="76" y="14"/>
                  </a:lnTo>
                  <a:lnTo>
                    <a:pt x="78" y="20"/>
                  </a:lnTo>
                  <a:lnTo>
                    <a:pt x="78" y="25"/>
                  </a:lnTo>
                  <a:lnTo>
                    <a:pt x="78" y="31"/>
                  </a:lnTo>
                  <a:lnTo>
                    <a:pt x="76" y="39"/>
                  </a:lnTo>
                  <a:lnTo>
                    <a:pt x="74" y="46"/>
                  </a:lnTo>
                  <a:lnTo>
                    <a:pt x="69" y="52"/>
                  </a:lnTo>
                  <a:lnTo>
                    <a:pt x="64" y="57"/>
                  </a:lnTo>
                  <a:lnTo>
                    <a:pt x="57" y="63"/>
                  </a:lnTo>
                  <a:lnTo>
                    <a:pt x="48" y="67"/>
                  </a:lnTo>
                  <a:lnTo>
                    <a:pt x="39" y="71"/>
                  </a:lnTo>
                  <a:lnTo>
                    <a:pt x="30" y="72"/>
                  </a:lnTo>
                  <a:lnTo>
                    <a:pt x="23" y="72"/>
                  </a:lnTo>
                  <a:lnTo>
                    <a:pt x="16" y="72"/>
                  </a:lnTo>
                  <a:lnTo>
                    <a:pt x="8" y="69"/>
                  </a:lnTo>
                  <a:lnTo>
                    <a:pt x="1" y="6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2072" y="2686"/>
              <a:ext cx="22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4"/>
                </a:cxn>
                <a:cxn ang="0">
                  <a:pos x="11" y="9"/>
                </a:cxn>
                <a:cxn ang="0">
                  <a:pos x="17" y="12"/>
                </a:cxn>
                <a:cxn ang="0">
                  <a:pos x="22" y="17"/>
                </a:cxn>
                <a:cxn ang="0">
                  <a:pos x="28" y="22"/>
                </a:cxn>
                <a:cxn ang="0">
                  <a:pos x="33" y="27"/>
                </a:cxn>
                <a:cxn ang="0">
                  <a:pos x="39" y="31"/>
                </a:cxn>
                <a:cxn ang="0">
                  <a:pos x="43" y="36"/>
                </a:cxn>
              </a:cxnLst>
              <a:rect l="0" t="0" r="r" b="b"/>
              <a:pathLst>
                <a:path w="43" h="36">
                  <a:moveTo>
                    <a:pt x="0" y="0"/>
                  </a:moveTo>
                  <a:lnTo>
                    <a:pt x="6" y="4"/>
                  </a:lnTo>
                  <a:lnTo>
                    <a:pt x="11" y="9"/>
                  </a:lnTo>
                  <a:lnTo>
                    <a:pt x="17" y="12"/>
                  </a:lnTo>
                  <a:lnTo>
                    <a:pt x="22" y="17"/>
                  </a:lnTo>
                  <a:lnTo>
                    <a:pt x="28" y="22"/>
                  </a:lnTo>
                  <a:lnTo>
                    <a:pt x="33" y="27"/>
                  </a:lnTo>
                  <a:lnTo>
                    <a:pt x="39" y="31"/>
                  </a:lnTo>
                  <a:lnTo>
                    <a:pt x="43" y="3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2090" y="2688"/>
              <a:ext cx="4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5" y="6"/>
                </a:cxn>
                <a:cxn ang="0">
                  <a:pos x="6" y="10"/>
                </a:cxn>
                <a:cxn ang="0">
                  <a:pos x="8" y="12"/>
                </a:cxn>
              </a:cxnLst>
              <a:rect l="0" t="0" r="r" b="b"/>
              <a:pathLst>
                <a:path w="8" h="12">
                  <a:moveTo>
                    <a:pt x="0" y="0"/>
                  </a:moveTo>
                  <a:lnTo>
                    <a:pt x="2" y="2"/>
                  </a:lnTo>
                  <a:lnTo>
                    <a:pt x="5" y="6"/>
                  </a:lnTo>
                  <a:lnTo>
                    <a:pt x="6" y="10"/>
                  </a:lnTo>
                  <a:lnTo>
                    <a:pt x="8" y="1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1" name="Freeform 61"/>
            <p:cNvSpPr>
              <a:spLocks/>
            </p:cNvSpPr>
            <p:nvPr/>
          </p:nvSpPr>
          <p:spPr bwMode="auto">
            <a:xfrm>
              <a:off x="1995" y="2670"/>
              <a:ext cx="41" cy="37"/>
            </a:xfrm>
            <a:custGeom>
              <a:avLst/>
              <a:gdLst/>
              <a:ahLst/>
              <a:cxnLst>
                <a:cxn ang="0">
                  <a:pos x="0" y="74"/>
                </a:cxn>
                <a:cxn ang="0">
                  <a:pos x="9" y="57"/>
                </a:cxn>
                <a:cxn ang="0">
                  <a:pos x="15" y="41"/>
                </a:cxn>
                <a:cxn ang="0">
                  <a:pos x="19" y="26"/>
                </a:cxn>
                <a:cxn ang="0">
                  <a:pos x="21" y="10"/>
                </a:cxn>
                <a:cxn ang="0">
                  <a:pos x="26" y="15"/>
                </a:cxn>
                <a:cxn ang="0">
                  <a:pos x="29" y="18"/>
                </a:cxn>
                <a:cxn ang="0">
                  <a:pos x="33" y="23"/>
                </a:cxn>
                <a:cxn ang="0">
                  <a:pos x="38" y="28"/>
                </a:cxn>
                <a:cxn ang="0">
                  <a:pos x="40" y="26"/>
                </a:cxn>
                <a:cxn ang="0">
                  <a:pos x="42" y="22"/>
                </a:cxn>
                <a:cxn ang="0">
                  <a:pos x="43" y="20"/>
                </a:cxn>
                <a:cxn ang="0">
                  <a:pos x="43" y="17"/>
                </a:cxn>
                <a:cxn ang="0">
                  <a:pos x="45" y="20"/>
                </a:cxn>
                <a:cxn ang="0">
                  <a:pos x="49" y="22"/>
                </a:cxn>
                <a:cxn ang="0">
                  <a:pos x="52" y="25"/>
                </a:cxn>
                <a:cxn ang="0">
                  <a:pos x="55" y="23"/>
                </a:cxn>
                <a:cxn ang="0">
                  <a:pos x="61" y="17"/>
                </a:cxn>
                <a:cxn ang="0">
                  <a:pos x="66" y="12"/>
                </a:cxn>
                <a:cxn ang="0">
                  <a:pos x="69" y="6"/>
                </a:cxn>
                <a:cxn ang="0">
                  <a:pos x="72" y="0"/>
                </a:cxn>
                <a:cxn ang="0">
                  <a:pos x="73" y="5"/>
                </a:cxn>
                <a:cxn ang="0">
                  <a:pos x="77" y="8"/>
                </a:cxn>
                <a:cxn ang="0">
                  <a:pos x="79" y="11"/>
                </a:cxn>
                <a:cxn ang="0">
                  <a:pos x="81" y="13"/>
                </a:cxn>
              </a:cxnLst>
              <a:rect l="0" t="0" r="r" b="b"/>
              <a:pathLst>
                <a:path w="81" h="74">
                  <a:moveTo>
                    <a:pt x="0" y="74"/>
                  </a:moveTo>
                  <a:lnTo>
                    <a:pt x="9" y="57"/>
                  </a:lnTo>
                  <a:lnTo>
                    <a:pt x="15" y="41"/>
                  </a:lnTo>
                  <a:lnTo>
                    <a:pt x="19" y="26"/>
                  </a:lnTo>
                  <a:lnTo>
                    <a:pt x="21" y="10"/>
                  </a:lnTo>
                  <a:lnTo>
                    <a:pt x="26" y="15"/>
                  </a:lnTo>
                  <a:lnTo>
                    <a:pt x="29" y="18"/>
                  </a:lnTo>
                  <a:lnTo>
                    <a:pt x="33" y="23"/>
                  </a:lnTo>
                  <a:lnTo>
                    <a:pt x="38" y="28"/>
                  </a:lnTo>
                  <a:lnTo>
                    <a:pt x="40" y="26"/>
                  </a:lnTo>
                  <a:lnTo>
                    <a:pt x="42" y="22"/>
                  </a:lnTo>
                  <a:lnTo>
                    <a:pt x="43" y="20"/>
                  </a:lnTo>
                  <a:lnTo>
                    <a:pt x="43" y="17"/>
                  </a:lnTo>
                  <a:lnTo>
                    <a:pt x="45" y="20"/>
                  </a:lnTo>
                  <a:lnTo>
                    <a:pt x="49" y="22"/>
                  </a:lnTo>
                  <a:lnTo>
                    <a:pt x="52" y="25"/>
                  </a:lnTo>
                  <a:lnTo>
                    <a:pt x="55" y="23"/>
                  </a:lnTo>
                  <a:lnTo>
                    <a:pt x="61" y="17"/>
                  </a:lnTo>
                  <a:lnTo>
                    <a:pt x="66" y="12"/>
                  </a:lnTo>
                  <a:lnTo>
                    <a:pt x="69" y="6"/>
                  </a:lnTo>
                  <a:lnTo>
                    <a:pt x="72" y="0"/>
                  </a:lnTo>
                  <a:lnTo>
                    <a:pt x="73" y="5"/>
                  </a:lnTo>
                  <a:lnTo>
                    <a:pt x="77" y="8"/>
                  </a:lnTo>
                  <a:lnTo>
                    <a:pt x="79" y="11"/>
                  </a:lnTo>
                  <a:lnTo>
                    <a:pt x="81" y="13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2" name="Freeform 62"/>
            <p:cNvSpPr>
              <a:spLocks/>
            </p:cNvSpPr>
            <p:nvPr/>
          </p:nvSpPr>
          <p:spPr bwMode="auto">
            <a:xfrm>
              <a:off x="2001" y="2667"/>
              <a:ext cx="99" cy="36"/>
            </a:xfrm>
            <a:custGeom>
              <a:avLst/>
              <a:gdLst/>
              <a:ahLst/>
              <a:cxnLst>
                <a:cxn ang="0">
                  <a:pos x="84" y="19"/>
                </a:cxn>
                <a:cxn ang="0">
                  <a:pos x="96" y="16"/>
                </a:cxn>
                <a:cxn ang="0">
                  <a:pos x="105" y="11"/>
                </a:cxn>
                <a:cxn ang="0">
                  <a:pos x="113" y="3"/>
                </a:cxn>
                <a:cxn ang="0">
                  <a:pos x="116" y="6"/>
                </a:cxn>
                <a:cxn ang="0">
                  <a:pos x="115" y="16"/>
                </a:cxn>
                <a:cxn ang="0">
                  <a:pos x="126" y="13"/>
                </a:cxn>
                <a:cxn ang="0">
                  <a:pos x="137" y="6"/>
                </a:cxn>
                <a:cxn ang="0">
                  <a:pos x="140" y="6"/>
                </a:cxn>
                <a:cxn ang="0">
                  <a:pos x="137" y="14"/>
                </a:cxn>
                <a:cxn ang="0">
                  <a:pos x="143" y="14"/>
                </a:cxn>
                <a:cxn ang="0">
                  <a:pos x="152" y="12"/>
                </a:cxn>
                <a:cxn ang="0">
                  <a:pos x="162" y="8"/>
                </a:cxn>
                <a:cxn ang="0">
                  <a:pos x="172" y="5"/>
                </a:cxn>
                <a:cxn ang="0">
                  <a:pos x="180" y="5"/>
                </a:cxn>
                <a:cxn ang="0">
                  <a:pos x="192" y="6"/>
                </a:cxn>
                <a:cxn ang="0">
                  <a:pos x="192" y="10"/>
                </a:cxn>
                <a:cxn ang="0">
                  <a:pos x="181" y="19"/>
                </a:cxn>
                <a:cxn ang="0">
                  <a:pos x="175" y="27"/>
                </a:cxn>
                <a:cxn ang="0">
                  <a:pos x="163" y="33"/>
                </a:cxn>
                <a:cxn ang="0">
                  <a:pos x="155" y="34"/>
                </a:cxn>
                <a:cxn ang="0">
                  <a:pos x="155" y="27"/>
                </a:cxn>
                <a:cxn ang="0">
                  <a:pos x="146" y="29"/>
                </a:cxn>
                <a:cxn ang="0">
                  <a:pos x="130" y="37"/>
                </a:cxn>
                <a:cxn ang="0">
                  <a:pos x="120" y="38"/>
                </a:cxn>
                <a:cxn ang="0">
                  <a:pos x="119" y="33"/>
                </a:cxn>
                <a:cxn ang="0">
                  <a:pos x="108" y="36"/>
                </a:cxn>
                <a:cxn ang="0">
                  <a:pos x="91" y="40"/>
                </a:cxn>
                <a:cxn ang="0">
                  <a:pos x="76" y="42"/>
                </a:cxn>
                <a:cxn ang="0">
                  <a:pos x="60" y="43"/>
                </a:cxn>
                <a:cxn ang="0">
                  <a:pos x="47" y="47"/>
                </a:cxn>
                <a:cxn ang="0">
                  <a:pos x="35" y="52"/>
                </a:cxn>
                <a:cxn ang="0">
                  <a:pos x="31" y="53"/>
                </a:cxn>
                <a:cxn ang="0">
                  <a:pos x="29" y="48"/>
                </a:cxn>
                <a:cxn ang="0">
                  <a:pos x="21" y="52"/>
                </a:cxn>
                <a:cxn ang="0">
                  <a:pos x="9" y="66"/>
                </a:cxn>
              </a:cxnLst>
              <a:rect l="0" t="0" r="r" b="b"/>
              <a:pathLst>
                <a:path w="200" h="73">
                  <a:moveTo>
                    <a:pt x="78" y="22"/>
                  </a:moveTo>
                  <a:lnTo>
                    <a:pt x="84" y="19"/>
                  </a:lnTo>
                  <a:lnTo>
                    <a:pt x="90" y="18"/>
                  </a:lnTo>
                  <a:lnTo>
                    <a:pt x="96" y="16"/>
                  </a:lnTo>
                  <a:lnTo>
                    <a:pt x="101" y="13"/>
                  </a:lnTo>
                  <a:lnTo>
                    <a:pt x="105" y="11"/>
                  </a:lnTo>
                  <a:lnTo>
                    <a:pt x="109" y="7"/>
                  </a:lnTo>
                  <a:lnTo>
                    <a:pt x="113" y="3"/>
                  </a:lnTo>
                  <a:lnTo>
                    <a:pt x="115" y="0"/>
                  </a:lnTo>
                  <a:lnTo>
                    <a:pt x="116" y="6"/>
                  </a:lnTo>
                  <a:lnTo>
                    <a:pt x="115" y="12"/>
                  </a:lnTo>
                  <a:lnTo>
                    <a:pt x="115" y="16"/>
                  </a:lnTo>
                  <a:lnTo>
                    <a:pt x="117" y="16"/>
                  </a:lnTo>
                  <a:lnTo>
                    <a:pt x="126" y="13"/>
                  </a:lnTo>
                  <a:lnTo>
                    <a:pt x="132" y="10"/>
                  </a:lnTo>
                  <a:lnTo>
                    <a:pt x="137" y="6"/>
                  </a:lnTo>
                  <a:lnTo>
                    <a:pt x="143" y="2"/>
                  </a:lnTo>
                  <a:lnTo>
                    <a:pt x="140" y="6"/>
                  </a:lnTo>
                  <a:lnTo>
                    <a:pt x="138" y="11"/>
                  </a:lnTo>
                  <a:lnTo>
                    <a:pt x="137" y="14"/>
                  </a:lnTo>
                  <a:lnTo>
                    <a:pt x="138" y="16"/>
                  </a:lnTo>
                  <a:lnTo>
                    <a:pt x="143" y="14"/>
                  </a:lnTo>
                  <a:lnTo>
                    <a:pt x="149" y="13"/>
                  </a:lnTo>
                  <a:lnTo>
                    <a:pt x="152" y="12"/>
                  </a:lnTo>
                  <a:lnTo>
                    <a:pt x="157" y="11"/>
                  </a:lnTo>
                  <a:lnTo>
                    <a:pt x="162" y="8"/>
                  </a:lnTo>
                  <a:lnTo>
                    <a:pt x="167" y="6"/>
                  </a:lnTo>
                  <a:lnTo>
                    <a:pt x="172" y="5"/>
                  </a:lnTo>
                  <a:lnTo>
                    <a:pt x="177" y="2"/>
                  </a:lnTo>
                  <a:lnTo>
                    <a:pt x="180" y="5"/>
                  </a:lnTo>
                  <a:lnTo>
                    <a:pt x="185" y="5"/>
                  </a:lnTo>
                  <a:lnTo>
                    <a:pt x="192" y="6"/>
                  </a:lnTo>
                  <a:lnTo>
                    <a:pt x="200" y="5"/>
                  </a:lnTo>
                  <a:lnTo>
                    <a:pt x="192" y="10"/>
                  </a:lnTo>
                  <a:lnTo>
                    <a:pt x="186" y="14"/>
                  </a:lnTo>
                  <a:lnTo>
                    <a:pt x="181" y="19"/>
                  </a:lnTo>
                  <a:lnTo>
                    <a:pt x="181" y="24"/>
                  </a:lnTo>
                  <a:lnTo>
                    <a:pt x="175" y="27"/>
                  </a:lnTo>
                  <a:lnTo>
                    <a:pt x="169" y="29"/>
                  </a:lnTo>
                  <a:lnTo>
                    <a:pt x="163" y="33"/>
                  </a:lnTo>
                  <a:lnTo>
                    <a:pt x="156" y="36"/>
                  </a:lnTo>
                  <a:lnTo>
                    <a:pt x="155" y="34"/>
                  </a:lnTo>
                  <a:lnTo>
                    <a:pt x="155" y="32"/>
                  </a:lnTo>
                  <a:lnTo>
                    <a:pt x="155" y="27"/>
                  </a:lnTo>
                  <a:lnTo>
                    <a:pt x="154" y="23"/>
                  </a:lnTo>
                  <a:lnTo>
                    <a:pt x="146" y="29"/>
                  </a:lnTo>
                  <a:lnTo>
                    <a:pt x="138" y="33"/>
                  </a:lnTo>
                  <a:lnTo>
                    <a:pt x="130" y="37"/>
                  </a:lnTo>
                  <a:lnTo>
                    <a:pt x="121" y="40"/>
                  </a:lnTo>
                  <a:lnTo>
                    <a:pt x="120" y="38"/>
                  </a:lnTo>
                  <a:lnTo>
                    <a:pt x="120" y="36"/>
                  </a:lnTo>
                  <a:lnTo>
                    <a:pt x="119" y="33"/>
                  </a:lnTo>
                  <a:lnTo>
                    <a:pt x="117" y="31"/>
                  </a:lnTo>
                  <a:lnTo>
                    <a:pt x="108" y="36"/>
                  </a:lnTo>
                  <a:lnTo>
                    <a:pt x="99" y="39"/>
                  </a:lnTo>
                  <a:lnTo>
                    <a:pt x="91" y="40"/>
                  </a:lnTo>
                  <a:lnTo>
                    <a:pt x="84" y="38"/>
                  </a:lnTo>
                  <a:lnTo>
                    <a:pt x="76" y="42"/>
                  </a:lnTo>
                  <a:lnTo>
                    <a:pt x="68" y="43"/>
                  </a:lnTo>
                  <a:lnTo>
                    <a:pt x="60" y="43"/>
                  </a:lnTo>
                  <a:lnTo>
                    <a:pt x="52" y="43"/>
                  </a:lnTo>
                  <a:lnTo>
                    <a:pt x="47" y="47"/>
                  </a:lnTo>
                  <a:lnTo>
                    <a:pt x="41" y="49"/>
                  </a:lnTo>
                  <a:lnTo>
                    <a:pt x="35" y="52"/>
                  </a:lnTo>
                  <a:lnTo>
                    <a:pt x="29" y="55"/>
                  </a:lnTo>
                  <a:lnTo>
                    <a:pt x="31" y="53"/>
                  </a:lnTo>
                  <a:lnTo>
                    <a:pt x="31" y="50"/>
                  </a:lnTo>
                  <a:lnTo>
                    <a:pt x="29" y="48"/>
                  </a:lnTo>
                  <a:lnTo>
                    <a:pt x="28" y="45"/>
                  </a:lnTo>
                  <a:lnTo>
                    <a:pt x="21" y="52"/>
                  </a:lnTo>
                  <a:lnTo>
                    <a:pt x="15" y="59"/>
                  </a:lnTo>
                  <a:lnTo>
                    <a:pt x="9" y="66"/>
                  </a:lnTo>
                  <a:lnTo>
                    <a:pt x="0" y="73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3" name="Freeform 63"/>
            <p:cNvSpPr>
              <a:spLocks/>
            </p:cNvSpPr>
            <p:nvPr/>
          </p:nvSpPr>
          <p:spPr bwMode="auto">
            <a:xfrm>
              <a:off x="2068" y="2801"/>
              <a:ext cx="91" cy="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2" y="0"/>
                </a:cxn>
                <a:cxn ang="0">
                  <a:pos x="45" y="0"/>
                </a:cxn>
                <a:cxn ang="0">
                  <a:pos x="70" y="2"/>
                </a:cxn>
                <a:cxn ang="0">
                  <a:pos x="92" y="5"/>
                </a:cxn>
                <a:cxn ang="0">
                  <a:pos x="117" y="9"/>
                </a:cxn>
                <a:cxn ang="0">
                  <a:pos x="138" y="11"/>
                </a:cxn>
                <a:cxn ang="0">
                  <a:pos x="161" y="14"/>
                </a:cxn>
                <a:cxn ang="0">
                  <a:pos x="182" y="15"/>
                </a:cxn>
              </a:cxnLst>
              <a:rect l="0" t="0" r="r" b="b"/>
              <a:pathLst>
                <a:path w="182" h="15">
                  <a:moveTo>
                    <a:pt x="0" y="1"/>
                  </a:moveTo>
                  <a:lnTo>
                    <a:pt x="22" y="0"/>
                  </a:lnTo>
                  <a:lnTo>
                    <a:pt x="45" y="0"/>
                  </a:lnTo>
                  <a:lnTo>
                    <a:pt x="70" y="2"/>
                  </a:lnTo>
                  <a:lnTo>
                    <a:pt x="92" y="5"/>
                  </a:lnTo>
                  <a:lnTo>
                    <a:pt x="117" y="9"/>
                  </a:lnTo>
                  <a:lnTo>
                    <a:pt x="138" y="11"/>
                  </a:lnTo>
                  <a:lnTo>
                    <a:pt x="161" y="14"/>
                  </a:lnTo>
                  <a:lnTo>
                    <a:pt x="182" y="1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4" name="Freeform 64"/>
            <p:cNvSpPr>
              <a:spLocks/>
            </p:cNvSpPr>
            <p:nvPr/>
          </p:nvSpPr>
          <p:spPr bwMode="auto">
            <a:xfrm>
              <a:off x="2164" y="2792"/>
              <a:ext cx="30" cy="13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4" y="21"/>
                </a:cxn>
                <a:cxn ang="0">
                  <a:pos x="9" y="18"/>
                </a:cxn>
                <a:cxn ang="0">
                  <a:pos x="14" y="13"/>
                </a:cxn>
                <a:cxn ang="0">
                  <a:pos x="18" y="9"/>
                </a:cxn>
                <a:cxn ang="0">
                  <a:pos x="23" y="7"/>
                </a:cxn>
                <a:cxn ang="0">
                  <a:pos x="29" y="4"/>
                </a:cxn>
                <a:cxn ang="0">
                  <a:pos x="35" y="2"/>
                </a:cxn>
                <a:cxn ang="0">
                  <a:pos x="41" y="0"/>
                </a:cxn>
                <a:cxn ang="0">
                  <a:pos x="47" y="0"/>
                </a:cxn>
                <a:cxn ang="0">
                  <a:pos x="52" y="2"/>
                </a:cxn>
                <a:cxn ang="0">
                  <a:pos x="57" y="7"/>
                </a:cxn>
                <a:cxn ang="0">
                  <a:pos x="62" y="13"/>
                </a:cxn>
              </a:cxnLst>
              <a:rect l="0" t="0" r="r" b="b"/>
              <a:pathLst>
                <a:path w="62" h="26">
                  <a:moveTo>
                    <a:pt x="0" y="26"/>
                  </a:moveTo>
                  <a:lnTo>
                    <a:pt x="4" y="21"/>
                  </a:lnTo>
                  <a:lnTo>
                    <a:pt x="9" y="18"/>
                  </a:lnTo>
                  <a:lnTo>
                    <a:pt x="14" y="13"/>
                  </a:lnTo>
                  <a:lnTo>
                    <a:pt x="18" y="9"/>
                  </a:lnTo>
                  <a:lnTo>
                    <a:pt x="23" y="7"/>
                  </a:lnTo>
                  <a:lnTo>
                    <a:pt x="29" y="4"/>
                  </a:lnTo>
                  <a:lnTo>
                    <a:pt x="35" y="2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52" y="2"/>
                  </a:lnTo>
                  <a:lnTo>
                    <a:pt x="57" y="7"/>
                  </a:lnTo>
                  <a:lnTo>
                    <a:pt x="62" y="13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5" name="Freeform 65"/>
            <p:cNvSpPr>
              <a:spLocks/>
            </p:cNvSpPr>
            <p:nvPr/>
          </p:nvSpPr>
          <p:spPr bwMode="auto">
            <a:xfrm>
              <a:off x="2200" y="2790"/>
              <a:ext cx="48" cy="28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4" y="6"/>
                </a:cxn>
                <a:cxn ang="0">
                  <a:pos x="8" y="4"/>
                </a:cxn>
                <a:cxn ang="0">
                  <a:pos x="13" y="2"/>
                </a:cxn>
                <a:cxn ang="0">
                  <a:pos x="18" y="1"/>
                </a:cxn>
                <a:cxn ang="0">
                  <a:pos x="23" y="0"/>
                </a:cxn>
                <a:cxn ang="0">
                  <a:pos x="29" y="0"/>
                </a:cxn>
                <a:cxn ang="0">
                  <a:pos x="33" y="0"/>
                </a:cxn>
                <a:cxn ang="0">
                  <a:pos x="38" y="0"/>
                </a:cxn>
                <a:cxn ang="0">
                  <a:pos x="46" y="0"/>
                </a:cxn>
                <a:cxn ang="0">
                  <a:pos x="53" y="1"/>
                </a:cxn>
                <a:cxn ang="0">
                  <a:pos x="60" y="2"/>
                </a:cxn>
                <a:cxn ang="0">
                  <a:pos x="67" y="4"/>
                </a:cxn>
                <a:cxn ang="0">
                  <a:pos x="73" y="6"/>
                </a:cxn>
                <a:cxn ang="0">
                  <a:pos x="81" y="9"/>
                </a:cxn>
                <a:cxn ang="0">
                  <a:pos x="88" y="11"/>
                </a:cxn>
                <a:cxn ang="0">
                  <a:pos x="95" y="15"/>
                </a:cxn>
                <a:cxn ang="0">
                  <a:pos x="96" y="17"/>
                </a:cxn>
                <a:cxn ang="0">
                  <a:pos x="95" y="20"/>
                </a:cxn>
                <a:cxn ang="0">
                  <a:pos x="91" y="21"/>
                </a:cxn>
                <a:cxn ang="0">
                  <a:pos x="87" y="23"/>
                </a:cxn>
                <a:cxn ang="0">
                  <a:pos x="81" y="25"/>
                </a:cxn>
                <a:cxn ang="0">
                  <a:pos x="76" y="25"/>
                </a:cxn>
                <a:cxn ang="0">
                  <a:pos x="70" y="26"/>
                </a:cxn>
                <a:cxn ang="0">
                  <a:pos x="64" y="26"/>
                </a:cxn>
                <a:cxn ang="0">
                  <a:pos x="58" y="25"/>
                </a:cxn>
                <a:cxn ang="0">
                  <a:pos x="52" y="25"/>
                </a:cxn>
                <a:cxn ang="0">
                  <a:pos x="46" y="25"/>
                </a:cxn>
                <a:cxn ang="0">
                  <a:pos x="39" y="25"/>
                </a:cxn>
                <a:cxn ang="0">
                  <a:pos x="46" y="27"/>
                </a:cxn>
                <a:cxn ang="0">
                  <a:pos x="50" y="30"/>
                </a:cxn>
                <a:cxn ang="0">
                  <a:pos x="53" y="32"/>
                </a:cxn>
                <a:cxn ang="0">
                  <a:pos x="53" y="36"/>
                </a:cxn>
                <a:cxn ang="0">
                  <a:pos x="52" y="42"/>
                </a:cxn>
                <a:cxn ang="0">
                  <a:pos x="48" y="47"/>
                </a:cxn>
                <a:cxn ang="0">
                  <a:pos x="42" y="51"/>
                </a:cxn>
                <a:cxn ang="0">
                  <a:pos x="33" y="54"/>
                </a:cxn>
              </a:cxnLst>
              <a:rect l="0" t="0" r="r" b="b"/>
              <a:pathLst>
                <a:path w="96" h="54">
                  <a:moveTo>
                    <a:pt x="0" y="9"/>
                  </a:moveTo>
                  <a:lnTo>
                    <a:pt x="4" y="6"/>
                  </a:lnTo>
                  <a:lnTo>
                    <a:pt x="8" y="4"/>
                  </a:lnTo>
                  <a:lnTo>
                    <a:pt x="13" y="2"/>
                  </a:lnTo>
                  <a:lnTo>
                    <a:pt x="18" y="1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3" y="0"/>
                  </a:lnTo>
                  <a:lnTo>
                    <a:pt x="38" y="0"/>
                  </a:lnTo>
                  <a:lnTo>
                    <a:pt x="46" y="0"/>
                  </a:lnTo>
                  <a:lnTo>
                    <a:pt x="53" y="1"/>
                  </a:lnTo>
                  <a:lnTo>
                    <a:pt x="60" y="2"/>
                  </a:lnTo>
                  <a:lnTo>
                    <a:pt x="67" y="4"/>
                  </a:lnTo>
                  <a:lnTo>
                    <a:pt x="73" y="6"/>
                  </a:lnTo>
                  <a:lnTo>
                    <a:pt x="81" y="9"/>
                  </a:lnTo>
                  <a:lnTo>
                    <a:pt x="88" y="11"/>
                  </a:lnTo>
                  <a:lnTo>
                    <a:pt x="95" y="15"/>
                  </a:lnTo>
                  <a:lnTo>
                    <a:pt x="96" y="17"/>
                  </a:lnTo>
                  <a:lnTo>
                    <a:pt x="95" y="20"/>
                  </a:lnTo>
                  <a:lnTo>
                    <a:pt x="91" y="21"/>
                  </a:lnTo>
                  <a:lnTo>
                    <a:pt x="87" y="23"/>
                  </a:lnTo>
                  <a:lnTo>
                    <a:pt x="81" y="25"/>
                  </a:lnTo>
                  <a:lnTo>
                    <a:pt x="76" y="25"/>
                  </a:lnTo>
                  <a:lnTo>
                    <a:pt x="70" y="26"/>
                  </a:lnTo>
                  <a:lnTo>
                    <a:pt x="64" y="26"/>
                  </a:lnTo>
                  <a:lnTo>
                    <a:pt x="58" y="25"/>
                  </a:lnTo>
                  <a:lnTo>
                    <a:pt x="52" y="25"/>
                  </a:lnTo>
                  <a:lnTo>
                    <a:pt x="46" y="25"/>
                  </a:lnTo>
                  <a:lnTo>
                    <a:pt x="39" y="25"/>
                  </a:lnTo>
                  <a:lnTo>
                    <a:pt x="46" y="27"/>
                  </a:lnTo>
                  <a:lnTo>
                    <a:pt x="50" y="30"/>
                  </a:lnTo>
                  <a:lnTo>
                    <a:pt x="53" y="32"/>
                  </a:lnTo>
                  <a:lnTo>
                    <a:pt x="53" y="36"/>
                  </a:lnTo>
                  <a:lnTo>
                    <a:pt x="52" y="42"/>
                  </a:lnTo>
                  <a:lnTo>
                    <a:pt x="48" y="47"/>
                  </a:lnTo>
                  <a:lnTo>
                    <a:pt x="42" y="51"/>
                  </a:lnTo>
                  <a:lnTo>
                    <a:pt x="33" y="54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2213" y="2820"/>
              <a:ext cx="6" cy="2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0" y="3"/>
                </a:cxn>
                <a:cxn ang="0">
                  <a:pos x="6" y="4"/>
                </a:cxn>
                <a:cxn ang="0">
                  <a:pos x="4" y="5"/>
                </a:cxn>
                <a:cxn ang="0">
                  <a:pos x="0" y="5"/>
                </a:cxn>
              </a:cxnLst>
              <a:rect l="0" t="0" r="r" b="b"/>
              <a:pathLst>
                <a:path w="12" h="5">
                  <a:moveTo>
                    <a:pt x="12" y="0"/>
                  </a:moveTo>
                  <a:lnTo>
                    <a:pt x="10" y="3"/>
                  </a:lnTo>
                  <a:lnTo>
                    <a:pt x="6" y="4"/>
                  </a:lnTo>
                  <a:lnTo>
                    <a:pt x="4" y="5"/>
                  </a:lnTo>
                  <a:lnTo>
                    <a:pt x="0" y="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2203" y="2805"/>
              <a:ext cx="17" cy="2"/>
            </a:xfrm>
            <a:custGeom>
              <a:avLst/>
              <a:gdLst/>
              <a:ahLst/>
              <a:cxnLst>
                <a:cxn ang="0">
                  <a:pos x="32" y="3"/>
                </a:cxn>
                <a:cxn ang="0">
                  <a:pos x="28" y="2"/>
                </a:cxn>
                <a:cxn ang="0">
                  <a:pos x="23" y="1"/>
                </a:cxn>
                <a:cxn ang="0">
                  <a:pos x="19" y="1"/>
                </a:cxn>
                <a:cxn ang="0">
                  <a:pos x="13" y="0"/>
                </a:cxn>
                <a:cxn ang="0">
                  <a:pos x="11" y="0"/>
                </a:cxn>
                <a:cxn ang="0">
                  <a:pos x="7" y="0"/>
                </a:cxn>
                <a:cxn ang="0">
                  <a:pos x="4" y="1"/>
                </a:cxn>
                <a:cxn ang="0">
                  <a:pos x="0" y="3"/>
                </a:cxn>
              </a:cxnLst>
              <a:rect l="0" t="0" r="r" b="b"/>
              <a:pathLst>
                <a:path w="32" h="3">
                  <a:moveTo>
                    <a:pt x="32" y="3"/>
                  </a:moveTo>
                  <a:lnTo>
                    <a:pt x="28" y="2"/>
                  </a:lnTo>
                  <a:lnTo>
                    <a:pt x="23" y="1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0" y="3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2057" y="2831"/>
              <a:ext cx="150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2"/>
                </a:cxn>
                <a:cxn ang="0">
                  <a:pos x="17" y="3"/>
                </a:cxn>
                <a:cxn ang="0">
                  <a:pos x="26" y="5"/>
                </a:cxn>
                <a:cxn ang="0">
                  <a:pos x="37" y="6"/>
                </a:cxn>
                <a:cxn ang="0">
                  <a:pos x="49" y="7"/>
                </a:cxn>
                <a:cxn ang="0">
                  <a:pos x="62" y="7"/>
                </a:cxn>
                <a:cxn ang="0">
                  <a:pos x="76" y="7"/>
                </a:cxn>
                <a:cxn ang="0">
                  <a:pos x="89" y="7"/>
                </a:cxn>
                <a:cxn ang="0">
                  <a:pos x="103" y="7"/>
                </a:cxn>
                <a:cxn ang="0">
                  <a:pos x="118" y="6"/>
                </a:cxn>
                <a:cxn ang="0">
                  <a:pos x="132" y="6"/>
                </a:cxn>
                <a:cxn ang="0">
                  <a:pos x="147" y="5"/>
                </a:cxn>
                <a:cxn ang="0">
                  <a:pos x="160" y="3"/>
                </a:cxn>
                <a:cxn ang="0">
                  <a:pos x="173" y="2"/>
                </a:cxn>
                <a:cxn ang="0">
                  <a:pos x="187" y="1"/>
                </a:cxn>
                <a:cxn ang="0">
                  <a:pos x="199" y="0"/>
                </a:cxn>
                <a:cxn ang="0">
                  <a:pos x="202" y="2"/>
                </a:cxn>
                <a:cxn ang="0">
                  <a:pos x="206" y="5"/>
                </a:cxn>
                <a:cxn ang="0">
                  <a:pos x="212" y="5"/>
                </a:cxn>
                <a:cxn ang="0">
                  <a:pos x="218" y="6"/>
                </a:cxn>
                <a:cxn ang="0">
                  <a:pos x="224" y="6"/>
                </a:cxn>
                <a:cxn ang="0">
                  <a:pos x="230" y="5"/>
                </a:cxn>
                <a:cxn ang="0">
                  <a:pos x="236" y="3"/>
                </a:cxn>
                <a:cxn ang="0">
                  <a:pos x="241" y="2"/>
                </a:cxn>
                <a:cxn ang="0">
                  <a:pos x="248" y="6"/>
                </a:cxn>
                <a:cxn ang="0">
                  <a:pos x="255" y="9"/>
                </a:cxn>
                <a:cxn ang="0">
                  <a:pos x="264" y="12"/>
                </a:cxn>
                <a:cxn ang="0">
                  <a:pos x="272" y="13"/>
                </a:cxn>
                <a:cxn ang="0">
                  <a:pos x="280" y="14"/>
                </a:cxn>
                <a:cxn ang="0">
                  <a:pos x="288" y="13"/>
                </a:cxn>
                <a:cxn ang="0">
                  <a:pos x="294" y="11"/>
                </a:cxn>
                <a:cxn ang="0">
                  <a:pos x="300" y="8"/>
                </a:cxn>
              </a:cxnLst>
              <a:rect l="0" t="0" r="r" b="b"/>
              <a:pathLst>
                <a:path w="300" h="14">
                  <a:moveTo>
                    <a:pt x="0" y="0"/>
                  </a:moveTo>
                  <a:lnTo>
                    <a:pt x="7" y="2"/>
                  </a:lnTo>
                  <a:lnTo>
                    <a:pt x="17" y="3"/>
                  </a:lnTo>
                  <a:lnTo>
                    <a:pt x="26" y="5"/>
                  </a:lnTo>
                  <a:lnTo>
                    <a:pt x="37" y="6"/>
                  </a:lnTo>
                  <a:lnTo>
                    <a:pt x="49" y="7"/>
                  </a:lnTo>
                  <a:lnTo>
                    <a:pt x="62" y="7"/>
                  </a:lnTo>
                  <a:lnTo>
                    <a:pt x="76" y="7"/>
                  </a:lnTo>
                  <a:lnTo>
                    <a:pt x="89" y="7"/>
                  </a:lnTo>
                  <a:lnTo>
                    <a:pt x="103" y="7"/>
                  </a:lnTo>
                  <a:lnTo>
                    <a:pt x="118" y="6"/>
                  </a:lnTo>
                  <a:lnTo>
                    <a:pt x="132" y="6"/>
                  </a:lnTo>
                  <a:lnTo>
                    <a:pt x="147" y="5"/>
                  </a:lnTo>
                  <a:lnTo>
                    <a:pt x="160" y="3"/>
                  </a:lnTo>
                  <a:lnTo>
                    <a:pt x="173" y="2"/>
                  </a:lnTo>
                  <a:lnTo>
                    <a:pt x="187" y="1"/>
                  </a:lnTo>
                  <a:lnTo>
                    <a:pt x="199" y="0"/>
                  </a:lnTo>
                  <a:lnTo>
                    <a:pt x="202" y="2"/>
                  </a:lnTo>
                  <a:lnTo>
                    <a:pt x="206" y="5"/>
                  </a:lnTo>
                  <a:lnTo>
                    <a:pt x="212" y="5"/>
                  </a:lnTo>
                  <a:lnTo>
                    <a:pt x="218" y="6"/>
                  </a:lnTo>
                  <a:lnTo>
                    <a:pt x="224" y="6"/>
                  </a:lnTo>
                  <a:lnTo>
                    <a:pt x="230" y="5"/>
                  </a:lnTo>
                  <a:lnTo>
                    <a:pt x="236" y="3"/>
                  </a:lnTo>
                  <a:lnTo>
                    <a:pt x="241" y="2"/>
                  </a:lnTo>
                  <a:lnTo>
                    <a:pt x="248" y="6"/>
                  </a:lnTo>
                  <a:lnTo>
                    <a:pt x="255" y="9"/>
                  </a:lnTo>
                  <a:lnTo>
                    <a:pt x="264" y="12"/>
                  </a:lnTo>
                  <a:lnTo>
                    <a:pt x="272" y="13"/>
                  </a:lnTo>
                  <a:lnTo>
                    <a:pt x="280" y="14"/>
                  </a:lnTo>
                  <a:lnTo>
                    <a:pt x="288" y="13"/>
                  </a:lnTo>
                  <a:lnTo>
                    <a:pt x="294" y="11"/>
                  </a:lnTo>
                  <a:lnTo>
                    <a:pt x="300" y="8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2202" y="2827"/>
              <a:ext cx="12" cy="4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0" y="2"/>
                </a:cxn>
                <a:cxn ang="0">
                  <a:pos x="15" y="5"/>
                </a:cxn>
                <a:cxn ang="0">
                  <a:pos x="9" y="7"/>
                </a:cxn>
                <a:cxn ang="0">
                  <a:pos x="0" y="9"/>
                </a:cxn>
              </a:cxnLst>
              <a:rect l="0" t="0" r="r" b="b"/>
              <a:pathLst>
                <a:path w="23" h="9">
                  <a:moveTo>
                    <a:pt x="23" y="0"/>
                  </a:moveTo>
                  <a:lnTo>
                    <a:pt x="20" y="2"/>
                  </a:lnTo>
                  <a:lnTo>
                    <a:pt x="15" y="5"/>
                  </a:lnTo>
                  <a:lnTo>
                    <a:pt x="9" y="7"/>
                  </a:lnTo>
                  <a:lnTo>
                    <a:pt x="0" y="9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2198" y="2824"/>
              <a:ext cx="9" cy="2"/>
            </a:xfrm>
            <a:custGeom>
              <a:avLst/>
              <a:gdLst/>
              <a:ahLst/>
              <a:cxnLst>
                <a:cxn ang="0">
                  <a:pos x="18" y="4"/>
                </a:cxn>
                <a:cxn ang="0">
                  <a:pos x="13" y="4"/>
                </a:cxn>
                <a:cxn ang="0">
                  <a:pos x="10" y="4"/>
                </a:cxn>
                <a:cxn ang="0">
                  <a:pos x="5" y="2"/>
                </a:cxn>
                <a:cxn ang="0">
                  <a:pos x="0" y="0"/>
                </a:cxn>
              </a:cxnLst>
              <a:rect l="0" t="0" r="r" b="b"/>
              <a:pathLst>
                <a:path w="18" h="4">
                  <a:moveTo>
                    <a:pt x="18" y="4"/>
                  </a:moveTo>
                  <a:lnTo>
                    <a:pt x="13" y="4"/>
                  </a:lnTo>
                  <a:lnTo>
                    <a:pt x="10" y="4"/>
                  </a:lnTo>
                  <a:lnTo>
                    <a:pt x="5" y="2"/>
                  </a:ln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2183" y="2802"/>
              <a:ext cx="24" cy="19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31" y="4"/>
                </a:cxn>
                <a:cxn ang="0">
                  <a:pos x="37" y="8"/>
                </a:cxn>
                <a:cxn ang="0">
                  <a:pos x="42" y="12"/>
                </a:cxn>
                <a:cxn ang="0">
                  <a:pos x="46" y="15"/>
                </a:cxn>
                <a:cxn ang="0">
                  <a:pos x="47" y="19"/>
                </a:cxn>
                <a:cxn ang="0">
                  <a:pos x="48" y="24"/>
                </a:cxn>
                <a:cxn ang="0">
                  <a:pos x="48" y="29"/>
                </a:cxn>
                <a:cxn ang="0">
                  <a:pos x="46" y="33"/>
                </a:cxn>
                <a:cxn ang="0">
                  <a:pos x="42" y="35"/>
                </a:cxn>
                <a:cxn ang="0">
                  <a:pos x="37" y="38"/>
                </a:cxn>
                <a:cxn ang="0">
                  <a:pos x="32" y="38"/>
                </a:cxn>
                <a:cxn ang="0">
                  <a:pos x="28" y="38"/>
                </a:cxn>
                <a:cxn ang="0">
                  <a:pos x="22" y="36"/>
                </a:cxn>
                <a:cxn ang="0">
                  <a:pos x="14" y="33"/>
                </a:cxn>
                <a:cxn ang="0">
                  <a:pos x="7" y="30"/>
                </a:cxn>
                <a:cxn ang="0">
                  <a:pos x="0" y="25"/>
                </a:cxn>
              </a:cxnLst>
              <a:rect l="0" t="0" r="r" b="b"/>
              <a:pathLst>
                <a:path w="48" h="38">
                  <a:moveTo>
                    <a:pt x="25" y="0"/>
                  </a:moveTo>
                  <a:lnTo>
                    <a:pt x="31" y="4"/>
                  </a:lnTo>
                  <a:lnTo>
                    <a:pt x="37" y="8"/>
                  </a:lnTo>
                  <a:lnTo>
                    <a:pt x="42" y="12"/>
                  </a:lnTo>
                  <a:lnTo>
                    <a:pt x="46" y="15"/>
                  </a:lnTo>
                  <a:lnTo>
                    <a:pt x="47" y="19"/>
                  </a:lnTo>
                  <a:lnTo>
                    <a:pt x="48" y="24"/>
                  </a:lnTo>
                  <a:lnTo>
                    <a:pt x="48" y="29"/>
                  </a:lnTo>
                  <a:lnTo>
                    <a:pt x="46" y="33"/>
                  </a:lnTo>
                  <a:lnTo>
                    <a:pt x="42" y="35"/>
                  </a:lnTo>
                  <a:lnTo>
                    <a:pt x="37" y="38"/>
                  </a:lnTo>
                  <a:lnTo>
                    <a:pt x="32" y="38"/>
                  </a:lnTo>
                  <a:lnTo>
                    <a:pt x="28" y="38"/>
                  </a:lnTo>
                  <a:lnTo>
                    <a:pt x="22" y="36"/>
                  </a:lnTo>
                  <a:lnTo>
                    <a:pt x="14" y="33"/>
                  </a:lnTo>
                  <a:lnTo>
                    <a:pt x="7" y="30"/>
                  </a:lnTo>
                  <a:lnTo>
                    <a:pt x="0" y="25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2076" y="2698"/>
              <a:ext cx="8" cy="13"/>
            </a:xfrm>
            <a:custGeom>
              <a:avLst/>
              <a:gdLst/>
              <a:ahLst/>
              <a:cxnLst>
                <a:cxn ang="0">
                  <a:pos x="11" y="13"/>
                </a:cxn>
                <a:cxn ang="0">
                  <a:pos x="12" y="12"/>
                </a:cxn>
                <a:cxn ang="0">
                  <a:pos x="14" y="11"/>
                </a:cxn>
                <a:cxn ang="0">
                  <a:pos x="15" y="8"/>
                </a:cxn>
                <a:cxn ang="0">
                  <a:pos x="15" y="7"/>
                </a:cxn>
                <a:cxn ang="0">
                  <a:pos x="16" y="6"/>
                </a:cxn>
                <a:cxn ang="0">
                  <a:pos x="16" y="5"/>
                </a:cxn>
                <a:cxn ang="0">
                  <a:pos x="16" y="3"/>
                </a:cxn>
                <a:cxn ang="0">
                  <a:pos x="15" y="2"/>
                </a:cxn>
                <a:cxn ang="0">
                  <a:pos x="14" y="1"/>
                </a:cxn>
                <a:cxn ang="0">
                  <a:pos x="11" y="0"/>
                </a:cxn>
                <a:cxn ang="0">
                  <a:pos x="10" y="0"/>
                </a:cxn>
                <a:cxn ang="0">
                  <a:pos x="7" y="0"/>
                </a:cxn>
                <a:cxn ang="0">
                  <a:pos x="5" y="2"/>
                </a:cxn>
                <a:cxn ang="0">
                  <a:pos x="4" y="3"/>
                </a:cxn>
                <a:cxn ang="0">
                  <a:pos x="3" y="6"/>
                </a:cxn>
                <a:cxn ang="0">
                  <a:pos x="1" y="8"/>
                </a:cxn>
                <a:cxn ang="0">
                  <a:pos x="0" y="11"/>
                </a:cxn>
                <a:cxn ang="0">
                  <a:pos x="0" y="13"/>
                </a:cxn>
                <a:cxn ang="0">
                  <a:pos x="0" y="17"/>
                </a:cxn>
                <a:cxn ang="0">
                  <a:pos x="1" y="19"/>
                </a:cxn>
                <a:cxn ang="0">
                  <a:pos x="3" y="21"/>
                </a:cxn>
                <a:cxn ang="0">
                  <a:pos x="4" y="22"/>
                </a:cxn>
                <a:cxn ang="0">
                  <a:pos x="5" y="23"/>
                </a:cxn>
                <a:cxn ang="0">
                  <a:pos x="6" y="24"/>
                </a:cxn>
                <a:cxn ang="0">
                  <a:pos x="9" y="24"/>
                </a:cxn>
                <a:cxn ang="0">
                  <a:pos x="10" y="24"/>
                </a:cxn>
                <a:cxn ang="0">
                  <a:pos x="12" y="24"/>
                </a:cxn>
                <a:cxn ang="0">
                  <a:pos x="14" y="23"/>
                </a:cxn>
                <a:cxn ang="0">
                  <a:pos x="15" y="22"/>
                </a:cxn>
                <a:cxn ang="0">
                  <a:pos x="15" y="21"/>
                </a:cxn>
                <a:cxn ang="0">
                  <a:pos x="16" y="19"/>
                </a:cxn>
                <a:cxn ang="0">
                  <a:pos x="16" y="18"/>
                </a:cxn>
                <a:cxn ang="0">
                  <a:pos x="16" y="17"/>
                </a:cxn>
                <a:cxn ang="0">
                  <a:pos x="15" y="16"/>
                </a:cxn>
                <a:cxn ang="0">
                  <a:pos x="12" y="15"/>
                </a:cxn>
                <a:cxn ang="0">
                  <a:pos x="11" y="13"/>
                </a:cxn>
              </a:cxnLst>
              <a:rect l="0" t="0" r="r" b="b"/>
              <a:pathLst>
                <a:path w="16" h="24">
                  <a:moveTo>
                    <a:pt x="11" y="13"/>
                  </a:moveTo>
                  <a:lnTo>
                    <a:pt x="12" y="12"/>
                  </a:lnTo>
                  <a:lnTo>
                    <a:pt x="14" y="11"/>
                  </a:lnTo>
                  <a:lnTo>
                    <a:pt x="15" y="8"/>
                  </a:lnTo>
                  <a:lnTo>
                    <a:pt x="15" y="7"/>
                  </a:lnTo>
                  <a:lnTo>
                    <a:pt x="16" y="6"/>
                  </a:lnTo>
                  <a:lnTo>
                    <a:pt x="16" y="5"/>
                  </a:lnTo>
                  <a:lnTo>
                    <a:pt x="16" y="3"/>
                  </a:lnTo>
                  <a:lnTo>
                    <a:pt x="15" y="2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4" y="3"/>
                  </a:lnTo>
                  <a:lnTo>
                    <a:pt x="3" y="6"/>
                  </a:lnTo>
                  <a:lnTo>
                    <a:pt x="1" y="8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1" y="19"/>
                  </a:lnTo>
                  <a:lnTo>
                    <a:pt x="3" y="21"/>
                  </a:lnTo>
                  <a:lnTo>
                    <a:pt x="4" y="22"/>
                  </a:lnTo>
                  <a:lnTo>
                    <a:pt x="5" y="23"/>
                  </a:lnTo>
                  <a:lnTo>
                    <a:pt x="6" y="24"/>
                  </a:lnTo>
                  <a:lnTo>
                    <a:pt x="9" y="24"/>
                  </a:lnTo>
                  <a:lnTo>
                    <a:pt x="10" y="24"/>
                  </a:lnTo>
                  <a:lnTo>
                    <a:pt x="12" y="24"/>
                  </a:lnTo>
                  <a:lnTo>
                    <a:pt x="14" y="23"/>
                  </a:lnTo>
                  <a:lnTo>
                    <a:pt x="15" y="22"/>
                  </a:lnTo>
                  <a:lnTo>
                    <a:pt x="15" y="21"/>
                  </a:lnTo>
                  <a:lnTo>
                    <a:pt x="16" y="19"/>
                  </a:lnTo>
                  <a:lnTo>
                    <a:pt x="16" y="18"/>
                  </a:lnTo>
                  <a:lnTo>
                    <a:pt x="16" y="17"/>
                  </a:lnTo>
                  <a:lnTo>
                    <a:pt x="15" y="16"/>
                  </a:lnTo>
                  <a:lnTo>
                    <a:pt x="12" y="15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3" name="Oval 73"/>
          <p:cNvSpPr>
            <a:spLocks noChangeArrowheads="1"/>
          </p:cNvSpPr>
          <p:nvPr/>
        </p:nvSpPr>
        <p:spPr bwMode="auto">
          <a:xfrm>
            <a:off x="5486400" y="990600"/>
            <a:ext cx="457200" cy="457200"/>
          </a:xfrm>
          <a:prstGeom prst="ellipse">
            <a:avLst/>
          </a:prstGeom>
          <a:gradFill rotWithShape="0">
            <a:gsLst>
              <a:gs pos="0">
                <a:srgbClr val="E6E6E6"/>
              </a:gs>
              <a:gs pos="14999">
                <a:srgbClr val="7D8496"/>
              </a:gs>
              <a:gs pos="53000">
                <a:srgbClr val="E6E6E6"/>
              </a:gs>
              <a:gs pos="67999">
                <a:srgbClr val="7D8496"/>
              </a:gs>
              <a:gs pos="92999">
                <a:srgbClr val="E6E6E6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4" name="Text Box 74"/>
          <p:cNvSpPr txBox="1">
            <a:spLocks noChangeArrowheads="1"/>
          </p:cNvSpPr>
          <p:nvPr/>
        </p:nvSpPr>
        <p:spPr bwMode="auto">
          <a:xfrm>
            <a:off x="685800" y="2286000"/>
            <a:ext cx="8077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LcParenR"/>
            </a:pPr>
            <a:r>
              <a:rPr lang="pt-BR" dirty="0"/>
              <a:t>Estou zangada ................você não me deu atenção!</a:t>
            </a:r>
          </a:p>
          <a:p>
            <a:pPr marL="457200" indent="-457200">
              <a:spcBef>
                <a:spcPct val="50000"/>
              </a:spcBef>
              <a:buFontTx/>
              <a:buAutoNum type="alphaLcParenR"/>
            </a:pPr>
            <a:r>
              <a:rPr lang="pt-BR" dirty="0"/>
              <a:t>Sabe ...................ele não veio à festa?</a:t>
            </a:r>
          </a:p>
          <a:p>
            <a:pPr marL="457200" indent="-457200">
              <a:spcBef>
                <a:spcPct val="50000"/>
              </a:spcBef>
              <a:buFontTx/>
              <a:buAutoNum type="alphaLcParenR"/>
            </a:pPr>
            <a:r>
              <a:rPr lang="pt-BR" dirty="0"/>
              <a:t>Não fez a prova ....................não estudou nada.</a:t>
            </a:r>
          </a:p>
          <a:p>
            <a:pPr marL="457200" indent="-457200">
              <a:spcBef>
                <a:spcPct val="50000"/>
              </a:spcBef>
              <a:buFontTx/>
              <a:buAutoNum type="alphaLcParenR"/>
            </a:pPr>
            <a:r>
              <a:rPr lang="pt-BR" dirty="0"/>
              <a:t>....................... você não fez a prova, Maria ?</a:t>
            </a:r>
          </a:p>
          <a:p>
            <a:pPr marL="457200" indent="-457200">
              <a:spcBef>
                <a:spcPct val="50000"/>
              </a:spcBef>
              <a:buFontTx/>
              <a:buAutoNum type="alphaLcParenR"/>
            </a:pPr>
            <a:r>
              <a:rPr lang="pt-BR" dirty="0"/>
              <a:t>Você vai agora ......................já está ficando tarde.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3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784279" y="2271702"/>
            <a:ext cx="464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Mas.... Se não foi assim...retorne rapidamente </a:t>
            </a:r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aos </a:t>
            </a: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slides anteriores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3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065" y="1734294"/>
            <a:ext cx="157466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5732807" y="2856477"/>
            <a:ext cx="631911" cy="367184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5" name="WordArt 8" descr="Vertical estreita"/>
          <p:cNvSpPr>
            <a:spLocks noChangeArrowheads="1" noChangeShapeType="1" noTextEdit="1"/>
          </p:cNvSpPr>
          <p:nvPr/>
        </p:nvSpPr>
        <p:spPr bwMode="auto">
          <a:xfrm>
            <a:off x="3275856" y="3411648"/>
            <a:ext cx="3571900" cy="42862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pt-BR" sz="20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ESTUDE  MAIS  UM  POUCO !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84342" y="4581128"/>
            <a:ext cx="4495800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/>
              <a:t>Complete outra vez as frases,</a:t>
            </a:r>
          </a:p>
          <a:p>
            <a:pPr>
              <a:spcBef>
                <a:spcPct val="50000"/>
              </a:spcBef>
            </a:pPr>
            <a:r>
              <a:rPr lang="pt-BR" b="1" dirty="0"/>
              <a:t>porque outros porquês </a:t>
            </a:r>
            <a:r>
              <a:rPr lang="pt-BR" b="1" dirty="0" smtClean="0"/>
              <a:t>vêm por  </a:t>
            </a:r>
            <a:r>
              <a:rPr lang="pt-BR" b="1" dirty="0"/>
              <a:t>aí.</a:t>
            </a:r>
          </a:p>
        </p:txBody>
      </p:sp>
      <p:sp>
        <p:nvSpPr>
          <p:cNvPr id="10" name="Elipse 9"/>
          <p:cNvSpPr/>
          <p:nvPr/>
        </p:nvSpPr>
        <p:spPr>
          <a:xfrm>
            <a:off x="6286512" y="5500702"/>
            <a:ext cx="2357454" cy="642942"/>
          </a:xfrm>
          <a:prstGeom prst="ellips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Saiba mais!</a:t>
            </a:r>
            <a:endParaRPr lang="pt-B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 Box 75"/>
          <p:cNvSpPr txBox="1">
            <a:spLocks noChangeArrowheads="1"/>
          </p:cNvSpPr>
          <p:nvPr/>
        </p:nvSpPr>
        <p:spPr bwMode="auto">
          <a:xfrm>
            <a:off x="584342" y="476672"/>
            <a:ext cx="2458616" cy="40011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b="1" dirty="0" smtClean="0"/>
              <a:t>CONFEREINDO!!</a:t>
            </a:r>
            <a:endParaRPr lang="pt-BR" sz="2000" b="1" dirty="0"/>
          </a:p>
        </p:txBody>
      </p:sp>
      <p:sp>
        <p:nvSpPr>
          <p:cNvPr id="9" name="Text Box 76"/>
          <p:cNvSpPr txBox="1">
            <a:spLocks noChangeArrowheads="1"/>
          </p:cNvSpPr>
          <p:nvPr/>
        </p:nvSpPr>
        <p:spPr bwMode="auto">
          <a:xfrm>
            <a:off x="3275856" y="876782"/>
            <a:ext cx="298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b="1" dirty="0"/>
              <a:t>a; c ;  e</a:t>
            </a:r>
            <a:r>
              <a:rPr lang="pt-BR" dirty="0"/>
              <a:t>  </a:t>
            </a:r>
            <a:r>
              <a:rPr lang="pt-BR" b="1" dirty="0">
                <a:solidFill>
                  <a:srgbClr val="FF0066"/>
                </a:solidFill>
              </a:rPr>
              <a:t>PORQUE</a:t>
            </a:r>
          </a:p>
        </p:txBody>
      </p:sp>
      <p:sp>
        <p:nvSpPr>
          <p:cNvPr id="11" name="Text Box 77"/>
          <p:cNvSpPr txBox="1">
            <a:spLocks noChangeArrowheads="1"/>
          </p:cNvSpPr>
          <p:nvPr/>
        </p:nvSpPr>
        <p:spPr bwMode="auto">
          <a:xfrm>
            <a:off x="4783015" y="5157192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/>
              <a:t>b  e  d   </a:t>
            </a:r>
            <a:r>
              <a:rPr lang="pt-BR" b="1" dirty="0">
                <a:solidFill>
                  <a:srgbClr val="FF0066"/>
                </a:solidFill>
              </a:rPr>
              <a:t>POR  QUE</a:t>
            </a:r>
          </a:p>
        </p:txBody>
      </p:sp>
      <p:sp>
        <p:nvSpPr>
          <p:cNvPr id="12" name="Text Box 77"/>
          <p:cNvSpPr txBox="1">
            <a:spLocks noChangeArrowheads="1"/>
          </p:cNvSpPr>
          <p:nvPr/>
        </p:nvSpPr>
        <p:spPr bwMode="auto">
          <a:xfrm>
            <a:off x="3248088" y="419582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/>
              <a:t>b  e  d   </a:t>
            </a:r>
            <a:r>
              <a:rPr lang="pt-BR" b="1" dirty="0">
                <a:solidFill>
                  <a:srgbClr val="FF0066"/>
                </a:solidFill>
              </a:rPr>
              <a:t>POR  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9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4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9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400"/>
                            </p:stCondLst>
                            <p:childTnLst>
                              <p:par>
                                <p:cTn id="26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4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4" grpId="0" animBg="1"/>
      <p:bldP spid="5" grpId="0" animBg="1"/>
      <p:bldP spid="6" grpId="0" autoUpdateAnimBg="0"/>
      <p:bldP spid="10" grpId="0" animBg="1"/>
      <p:bldP spid="8" grpId="0" animBg="1" autoUpdateAnimBg="0"/>
      <p:bldP spid="9" grpId="0" autoUpdateAnimBg="0"/>
      <p:bldP spid="11" grpId="0" autoUpdateAnimBg="0"/>
      <p:bldP spid="1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214546" y="285728"/>
            <a:ext cx="2714644" cy="1214446"/>
          </a:xfrm>
          <a:prstGeom prst="wedgeEllipseCallout">
            <a:avLst>
              <a:gd name="adj1" fmla="val -63282"/>
              <a:gd name="adj2" fmla="val 4791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Saiba </a:t>
            </a:r>
          </a:p>
          <a:p>
            <a:pPr algn="ctr"/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Mais </a:t>
            </a:r>
            <a:r>
              <a:rPr lang="pt-BR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Sobre </a:t>
            </a:r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os</a:t>
            </a:r>
          </a:p>
          <a:p>
            <a:pPr algn="ctr"/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PORQUÊS. </a:t>
            </a:r>
          </a:p>
        </p:txBody>
      </p:sp>
      <p:pic>
        <p:nvPicPr>
          <p:cNvPr id="3" name="Picture 15" descr="14998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28604"/>
            <a:ext cx="157466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WordArt 4"/>
          <p:cNvSpPr>
            <a:spLocks noChangeArrowheads="1" noChangeShapeType="1" noTextEdit="1"/>
          </p:cNvSpPr>
          <p:nvPr/>
        </p:nvSpPr>
        <p:spPr bwMode="auto">
          <a:xfrm>
            <a:off x="2857488" y="2000240"/>
            <a:ext cx="3571875" cy="2190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DESTA VEZ A DÚVIDA É :</a:t>
            </a:r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2357422" y="2571744"/>
            <a:ext cx="4500594" cy="2857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18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porquê ou por  quê</a:t>
            </a:r>
            <a:endParaRPr lang="pt-BR" sz="18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 Black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2143108" y="3357562"/>
            <a:ext cx="3714776" cy="785818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Com acento, mas junto ou separado?</a:t>
            </a:r>
            <a:endParaRPr lang="pt-BR" b="1" dirty="0"/>
          </a:p>
        </p:txBody>
      </p:sp>
      <p:sp>
        <p:nvSpPr>
          <p:cNvPr id="9" name="Elipse 8"/>
          <p:cNvSpPr/>
          <p:nvPr/>
        </p:nvSpPr>
        <p:spPr>
          <a:xfrm>
            <a:off x="4071934" y="5072074"/>
            <a:ext cx="4857784" cy="928694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pt-BR" b="1" dirty="0" smtClean="0"/>
              <a:t>Não permita que dúvidas se acumulem .Dê um clique!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9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500"/>
                            </p:stCondLst>
                            <p:childTnLst>
                              <p:par>
                                <p:cTn id="14" presetID="8" presetClass="exit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285984" y="428604"/>
            <a:ext cx="50101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a)Chegou atrasada, </a:t>
            </a:r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6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 quê</a:t>
            </a: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214546" y="785794"/>
            <a:ext cx="41225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b)Não </a:t>
            </a:r>
            <a:r>
              <a:rPr lang="pt-BR" sz="1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quero nem saber </a:t>
            </a:r>
            <a:r>
              <a:rPr lang="pt-BR" sz="16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 quê </a:t>
            </a:r>
            <a:r>
              <a:rPr lang="pt-BR" sz="1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...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428728" y="1214422"/>
            <a:ext cx="665493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c)O </a:t>
            </a:r>
            <a:r>
              <a:rPr lang="pt-BR" sz="1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nosso time se deu mal contra a </a:t>
            </a:r>
            <a:r>
              <a:rPr lang="pt-BR" sz="1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Alemanha, </a:t>
            </a:r>
            <a:r>
              <a:rPr lang="pt-BR" sz="16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 </a:t>
            </a:r>
            <a:r>
              <a:rPr lang="pt-BR" sz="16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quê</a:t>
            </a:r>
            <a:r>
              <a:rPr lang="pt-BR" sz="1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?</a:t>
            </a:r>
          </a:p>
        </p:txBody>
      </p:sp>
      <p:sp>
        <p:nvSpPr>
          <p:cNvPr id="5" name="Retângulo 4"/>
          <p:cNvSpPr/>
          <p:nvPr/>
        </p:nvSpPr>
        <p:spPr>
          <a:xfrm>
            <a:off x="500034" y="428604"/>
            <a:ext cx="150019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Veja:</a:t>
            </a:r>
            <a:endParaRPr lang="pt-BR" sz="2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Seta em curva para cima 5"/>
          <p:cNvSpPr/>
          <p:nvPr/>
        </p:nvSpPr>
        <p:spPr>
          <a:xfrm>
            <a:off x="357158" y="642918"/>
            <a:ext cx="1785950" cy="571504"/>
          </a:xfrm>
          <a:prstGeom prst="curvedUpArrow">
            <a:avLst>
              <a:gd name="adj1" fmla="val 22500"/>
              <a:gd name="adj2" fmla="val 44734"/>
              <a:gd name="adj3" fmla="val 25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7" name="Picture 8" descr="D:\CLIPARTS\estudante\1500479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1857364"/>
            <a:ext cx="1147225" cy="1703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 explicativo retangular com cantos arredondados 7"/>
          <p:cNvSpPr/>
          <p:nvPr/>
        </p:nvSpPr>
        <p:spPr>
          <a:xfrm>
            <a:off x="1857356" y="1714488"/>
            <a:ext cx="2857520" cy="857256"/>
          </a:xfrm>
          <a:prstGeom prst="wedgeRoundRectCallout">
            <a:avLst>
              <a:gd name="adj1" fmla="val 53224"/>
              <a:gd name="adj2" fmla="val 724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Repita cada frase em voz alta para você mesmo ouvir.</a:t>
            </a:r>
            <a:endParaRPr lang="pt-BR" b="1" dirty="0"/>
          </a:p>
        </p:txBody>
      </p:sp>
      <p:sp>
        <p:nvSpPr>
          <p:cNvPr id="9" name="Texto explicativo retangular com cantos arredondados 8"/>
          <p:cNvSpPr/>
          <p:nvPr/>
        </p:nvSpPr>
        <p:spPr>
          <a:xfrm>
            <a:off x="214282" y="3214686"/>
            <a:ext cx="2071702" cy="785818"/>
          </a:xfrm>
          <a:prstGeom prst="wedgeRoundRectCallout">
            <a:avLst>
              <a:gd name="adj1" fmla="val 66574"/>
              <a:gd name="adj2" fmla="val 1073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Ao dizer as frases, reparou numa coisa?</a:t>
            </a:r>
            <a:endParaRPr lang="pt-BR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643174" y="4000504"/>
            <a:ext cx="628654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A sílaba tônica destes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b="1" dirty="0" smtClean="0">
                <a:solidFill>
                  <a:srgbClr val="FF0000"/>
                </a:solidFill>
              </a:rPr>
              <a:t>porquês </a:t>
            </a:r>
            <a:r>
              <a:rPr lang="pt-BR" dirty="0" smtClean="0"/>
              <a:t>é bem forte.</a:t>
            </a:r>
          </a:p>
          <a:p>
            <a:r>
              <a:rPr lang="pt-BR" dirty="0" smtClean="0"/>
              <a:t>E tem mais...</a:t>
            </a:r>
          </a:p>
          <a:p>
            <a:r>
              <a:rPr lang="pt-BR" dirty="0" smtClean="0"/>
              <a:t>Eles aparecem sempre no final da frase:</a:t>
            </a:r>
          </a:p>
          <a:p>
            <a:r>
              <a:rPr lang="pt-BR" b="1" dirty="0" smtClean="0"/>
              <a:t>                                                         </a:t>
            </a:r>
            <a:r>
              <a:rPr lang="pt-BR" b="1" dirty="0" smtClean="0">
                <a:solidFill>
                  <a:srgbClr val="FF0000"/>
                </a:solidFill>
              </a:rPr>
              <a:t>separado e com acento</a:t>
            </a:r>
            <a:r>
              <a:rPr lang="pt-BR" dirty="0" smtClean="0"/>
              <a:t>. </a:t>
            </a:r>
            <a:endParaRPr lang="pt-BR" dirty="0"/>
          </a:p>
        </p:txBody>
      </p:sp>
      <p:sp>
        <p:nvSpPr>
          <p:cNvPr id="11" name="WordArt 15"/>
          <p:cNvSpPr>
            <a:spLocks noChangeArrowheads="1" noChangeShapeType="1" noTextEdit="1"/>
          </p:cNvSpPr>
          <p:nvPr/>
        </p:nvSpPr>
        <p:spPr bwMode="auto">
          <a:xfrm>
            <a:off x="5500694" y="5429264"/>
            <a:ext cx="2228856" cy="75247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pt-BR" sz="1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Guarde </a:t>
            </a:r>
          </a:p>
          <a:p>
            <a:pPr algn="ctr"/>
            <a:r>
              <a:rPr lang="pt-BR" sz="1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com você.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285852" y="785794"/>
            <a:ext cx="62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começo de conversa um flagrante da vida real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28596" y="2571744"/>
            <a:ext cx="6286544" cy="20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 smtClean="0"/>
              <a:t> </a:t>
            </a:r>
            <a:r>
              <a:rPr lang="pt-BR" sz="1200" b="1" dirty="0" smtClean="0"/>
              <a:t>Se você soubesse a aflição </a:t>
            </a:r>
            <a:r>
              <a:rPr lang="pt-BR" sz="1200" b="1" dirty="0" smtClean="0">
                <a:solidFill>
                  <a:srgbClr val="0070C0"/>
                </a:solidFill>
              </a:rPr>
              <a:t>por que </a:t>
            </a:r>
            <a:r>
              <a:rPr lang="pt-BR" sz="1200" b="1" dirty="0" smtClean="0"/>
              <a:t>passei ao escrever aquele relatório para a presidência...Tudo </a:t>
            </a:r>
            <a:r>
              <a:rPr lang="pt-BR" sz="1200" b="1" dirty="0" smtClean="0">
                <a:solidFill>
                  <a:srgbClr val="0070C0"/>
                </a:solidFill>
              </a:rPr>
              <a:t>porque</a:t>
            </a:r>
            <a:r>
              <a:rPr lang="pt-BR" sz="1200" b="1" dirty="0" smtClean="0"/>
              <a:t> não podia haver um errinho sequer.Mas você pode estar se perguntando:</a:t>
            </a:r>
          </a:p>
          <a:p>
            <a:r>
              <a:rPr lang="pt-BR" sz="1200" b="1" dirty="0" smtClean="0"/>
              <a:t>__ Afinal tanta exigência,  </a:t>
            </a:r>
            <a:r>
              <a:rPr lang="pt-BR" sz="1200" b="1" dirty="0" smtClean="0">
                <a:solidFill>
                  <a:srgbClr val="0070C0"/>
                </a:solidFill>
              </a:rPr>
              <a:t>por quê</a:t>
            </a:r>
            <a:r>
              <a:rPr lang="pt-BR" sz="1200" b="1" dirty="0" smtClean="0"/>
              <a:t>????</a:t>
            </a:r>
          </a:p>
          <a:p>
            <a:r>
              <a:rPr lang="pt-BR" sz="1200" b="1" dirty="0" smtClean="0"/>
              <a:t>Ora...ora...os </a:t>
            </a:r>
            <a:r>
              <a:rPr lang="pt-BR" sz="1200" b="1" dirty="0" smtClean="0">
                <a:solidFill>
                  <a:srgbClr val="0070C0"/>
                </a:solidFill>
              </a:rPr>
              <a:t>porquês</a:t>
            </a:r>
            <a:r>
              <a:rPr lang="pt-BR" sz="1200" b="1" dirty="0" smtClean="0"/>
              <a:t> são muito minha cara! Dentre eles </a:t>
            </a:r>
            <a:r>
              <a:rPr lang="pt-BR" sz="1200" b="1" dirty="0" smtClean="0">
                <a:solidFill>
                  <a:srgbClr val="0070C0"/>
                </a:solidFill>
              </a:rPr>
              <a:t>o porquê  </a:t>
            </a:r>
            <a:r>
              <a:rPr lang="pt-BR" sz="1200" b="1" dirty="0" smtClean="0"/>
              <a:t>mais significativo mora no coração do presidente da empresa . Ele não admite  falhas na escrita da Língua Portuguesa.Fica uma fera!</a:t>
            </a:r>
          </a:p>
          <a:p>
            <a:r>
              <a:rPr lang="pt-BR" sz="1200" b="1" dirty="0" smtClean="0"/>
              <a:t>Para a gente não escorregar, disponibiliza para os seus funcionários um curso na intranet. Percebeu agora </a:t>
            </a:r>
            <a:r>
              <a:rPr lang="pt-BR" sz="1200" b="1" dirty="0" smtClean="0">
                <a:solidFill>
                  <a:srgbClr val="0070C0"/>
                </a:solidFill>
              </a:rPr>
              <a:t>por que </a:t>
            </a:r>
            <a:r>
              <a:rPr lang="pt-BR" sz="1200" b="1" dirty="0" smtClean="0"/>
              <a:t>fico tão tensa nessa hora? Se errar, sai de baixo! É bronca na certa,  </a:t>
            </a:r>
            <a:r>
              <a:rPr lang="pt-BR" sz="1200" b="1" dirty="0" smtClean="0">
                <a:solidFill>
                  <a:srgbClr val="0070C0"/>
                </a:solidFill>
              </a:rPr>
              <a:t>porque</a:t>
            </a:r>
            <a:r>
              <a:rPr lang="pt-BR" sz="1200" b="1" dirty="0" smtClean="0"/>
              <a:t> o homem não é brinquedo não!</a:t>
            </a:r>
            <a:endParaRPr lang="pt-BR" dirty="0"/>
          </a:p>
        </p:txBody>
      </p:sp>
      <p:sp>
        <p:nvSpPr>
          <p:cNvPr id="4" name="Elipse 3"/>
          <p:cNvSpPr/>
          <p:nvPr/>
        </p:nvSpPr>
        <p:spPr>
          <a:xfrm>
            <a:off x="571472" y="1428736"/>
            <a:ext cx="2428892" cy="857256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Leia essa história que eu trouxe  para contar.</a:t>
            </a:r>
            <a:endParaRPr lang="pt-BR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92" y="2714620"/>
            <a:ext cx="1947860" cy="16741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214678" y="35716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1472" y="4929198"/>
            <a:ext cx="4143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 é a fala de uma secretária cuidadosa, responsável, preocupada em  não cometer gafes ao escrever um relatório. Ela tem toda  razão, </a:t>
            </a:r>
            <a:r>
              <a:rPr lang="pt-BR" sz="1200" b="1" dirty="0" smtClean="0"/>
              <a:t>porque a Língua que você fala ,  merece ou não merece destaque?! Por isso comece falando e escrevendo certo.Em </a:t>
            </a:r>
            <a:r>
              <a:rPr lang="pt-BR" sz="1200" b="1" dirty="0" smtClean="0">
                <a:solidFill>
                  <a:schemeClr val="folHlink"/>
                </a:solidFill>
              </a:rPr>
              <a:t>BOM PORTUGUÊS!</a:t>
            </a:r>
            <a:endParaRPr lang="pt-BR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285852" y="1357298"/>
            <a:ext cx="67866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Não entendo o </a:t>
            </a:r>
            <a:r>
              <a:rPr lang="pt-BR" sz="16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porquê</a:t>
            </a: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deste escândalo todo!</a:t>
            </a:r>
          </a:p>
          <a:p>
            <a:pPr marL="457200" indent="-457200">
              <a:buFontTx/>
              <a:buAutoNum type="alphaLcParenR"/>
            </a:pPr>
            <a:endParaRPr lang="pt-B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FontTx/>
              <a:buAutoNum type="alphaLcParenR"/>
            </a:pP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Ela chegou cheia de </a:t>
            </a:r>
            <a:r>
              <a:rPr lang="pt-BR" sz="16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porquês</a:t>
            </a: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...</a:t>
            </a:r>
          </a:p>
          <a:p>
            <a:pPr marL="457200" indent="-457200">
              <a:buFontTx/>
              <a:buAutoNum type="alphaLcParenR"/>
            </a:pPr>
            <a:endParaRPr lang="pt-B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>
              <a:buFontTx/>
              <a:buAutoNum type="alphaLcParenR"/>
            </a:pP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 </a:t>
            </a:r>
            <a:r>
              <a:rPr lang="pt-BR" sz="16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porquê</a:t>
            </a: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de toda essa briga, só eles dois conhecem.</a:t>
            </a:r>
          </a:p>
        </p:txBody>
      </p:sp>
      <p:sp>
        <p:nvSpPr>
          <p:cNvPr id="4" name="Retângulo 3"/>
          <p:cNvSpPr/>
          <p:nvPr/>
        </p:nvSpPr>
        <p:spPr>
          <a:xfrm rot="20497913">
            <a:off x="219350" y="692527"/>
            <a:ext cx="2656496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Agora Estas</a:t>
            </a:r>
            <a:endParaRPr lang="pt-BR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>
          <a:xfrm>
            <a:off x="857224" y="2857496"/>
            <a:ext cx="2000264" cy="857256"/>
          </a:xfrm>
          <a:prstGeom prst="wedgeRoundRectCallout">
            <a:avLst>
              <a:gd name="adj1" fmla="val 80881"/>
              <a:gd name="adj2" fmla="val 823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Bem...</a:t>
            </a:r>
          </a:p>
          <a:p>
            <a:pPr algn="ctr"/>
            <a:r>
              <a:rPr lang="pt-BR" b="1" dirty="0" smtClean="0"/>
              <a:t>Aqui é muito fácil.</a:t>
            </a:r>
            <a:endParaRPr lang="pt-BR" b="1" dirty="0"/>
          </a:p>
        </p:txBody>
      </p:sp>
      <p:pic>
        <p:nvPicPr>
          <p:cNvPr id="6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214686"/>
            <a:ext cx="157466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 explicativo retangular com cantos arredondados 6"/>
          <p:cNvSpPr/>
          <p:nvPr/>
        </p:nvSpPr>
        <p:spPr>
          <a:xfrm>
            <a:off x="5214942" y="2857496"/>
            <a:ext cx="2500330" cy="1000132"/>
          </a:xfrm>
          <a:prstGeom prst="wedgeRoundRectCallout">
            <a:avLst>
              <a:gd name="adj1" fmla="val -56261"/>
              <a:gd name="adj2" fmla="val 94499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Este </a:t>
            </a:r>
            <a:r>
              <a:rPr lang="pt-BR" b="1" dirty="0" smtClean="0">
                <a:solidFill>
                  <a:schemeClr val="tx1"/>
                </a:solidFill>
              </a:rPr>
              <a:t>porquê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r>
              <a:rPr lang="pt-BR" b="1" dirty="0" smtClean="0"/>
              <a:t>vira substantivo.</a:t>
            </a:r>
          </a:p>
          <a:p>
            <a:pPr algn="ctr"/>
            <a:r>
              <a:rPr lang="pt-BR" b="1" dirty="0" smtClean="0"/>
              <a:t>Tem até plural!</a:t>
            </a:r>
            <a:endParaRPr lang="pt-BR" b="1" dirty="0"/>
          </a:p>
        </p:txBody>
      </p:sp>
      <p:sp>
        <p:nvSpPr>
          <p:cNvPr id="8" name="Retângulo 7"/>
          <p:cNvSpPr/>
          <p:nvPr/>
        </p:nvSpPr>
        <p:spPr>
          <a:xfrm>
            <a:off x="2214546" y="5429264"/>
            <a:ext cx="4572000" cy="7848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/>
              <a:t>            Está no lugar de</a:t>
            </a:r>
          </a:p>
          <a:p>
            <a:pPr>
              <a:spcBef>
                <a:spcPct val="50000"/>
              </a:spcBef>
            </a:pPr>
            <a:r>
              <a:rPr lang="pt-BR" b="1" dirty="0" smtClean="0">
                <a:solidFill>
                  <a:srgbClr val="FF0066"/>
                </a:solidFill>
              </a:rPr>
              <a:t>                                 motivo</a:t>
            </a:r>
            <a:r>
              <a:rPr lang="pt-BR" b="1" dirty="0" smtClean="0"/>
              <a:t>, </a:t>
            </a:r>
            <a:r>
              <a:rPr lang="pt-BR" b="1" dirty="0" smtClean="0">
                <a:solidFill>
                  <a:srgbClr val="FF0066"/>
                </a:solidFill>
              </a:rPr>
              <a:t>razão </a:t>
            </a:r>
            <a:r>
              <a:rPr lang="pt-BR" b="1" dirty="0" smtClean="0"/>
              <a:t>...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 explicativo retangular com cantos arredondados 9"/>
          <p:cNvSpPr/>
          <p:nvPr/>
        </p:nvSpPr>
        <p:spPr>
          <a:xfrm>
            <a:off x="1571604" y="2928934"/>
            <a:ext cx="2428892" cy="1143008"/>
          </a:xfrm>
          <a:prstGeom prst="wedgeRoundRectCallout">
            <a:avLst>
              <a:gd name="adj1" fmla="val -52990"/>
              <a:gd name="adj2" fmla="val 62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428596" y="500042"/>
            <a:ext cx="385765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Guarde mais esta em sua memória.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214546" y="1142984"/>
            <a:ext cx="4286280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</a:t>
            </a:r>
            <a:r>
              <a:rPr lang="pt-BR" sz="1600" b="1" dirty="0" smtClean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porquê </a:t>
            </a:r>
            <a:r>
              <a:rPr lang="pt-BR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junto e com acento você usa no lugar de razão, motivo.</a:t>
            </a:r>
          </a:p>
          <a:p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Repare que ele é um nome.</a:t>
            </a:r>
          </a:p>
          <a:p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Pode até ir para a forma plural.</a:t>
            </a:r>
            <a:endParaRPr lang="pt-B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eta para baixo 2"/>
          <p:cNvSpPr/>
          <p:nvPr/>
        </p:nvSpPr>
        <p:spPr>
          <a:xfrm>
            <a:off x="3643306" y="857232"/>
            <a:ext cx="50006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1643042" y="2928934"/>
            <a:ext cx="2500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 smtClean="0">
                <a:solidFill>
                  <a:schemeClr val="bg1"/>
                </a:solidFill>
              </a:rPr>
              <a:t>Outros exemplos</a:t>
            </a:r>
          </a:p>
          <a:p>
            <a:pPr>
              <a:spcBef>
                <a:spcPct val="50000"/>
              </a:spcBef>
            </a:pPr>
            <a:r>
              <a:rPr lang="pt-BR" b="1" dirty="0" smtClean="0">
                <a:solidFill>
                  <a:schemeClr val="bg1"/>
                </a:solidFill>
              </a:rPr>
              <a:t>cairiam bem aqui?</a:t>
            </a:r>
          </a:p>
          <a:p>
            <a:pPr>
              <a:spcBef>
                <a:spcPct val="50000"/>
              </a:spcBef>
            </a:pPr>
            <a:r>
              <a:rPr lang="pt-BR" b="1" dirty="0" smtClean="0">
                <a:solidFill>
                  <a:schemeClr val="bg1"/>
                </a:solidFill>
              </a:rPr>
              <a:t>Veja estes: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857488" y="4357694"/>
            <a:ext cx="457200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buClr>
                <a:srgbClr val="FF0066"/>
              </a:buClr>
              <a:buFont typeface="Wingdings" pitchFamily="2" charset="2"/>
              <a:buChar char="§"/>
            </a:pPr>
            <a:r>
              <a:rPr lang="pt-BR" dirty="0" smtClean="0"/>
              <a:t> Um  </a:t>
            </a:r>
            <a:r>
              <a:rPr lang="pt-BR" b="1" dirty="0" smtClean="0">
                <a:solidFill>
                  <a:srgbClr val="FF0066"/>
                </a:solidFill>
              </a:rPr>
              <a:t>porquê</a:t>
            </a:r>
            <a:r>
              <a:rPr lang="pt-BR" dirty="0" smtClean="0"/>
              <a:t>  estava por de trás </a:t>
            </a:r>
          </a:p>
          <a:p>
            <a:r>
              <a:rPr lang="pt-BR" dirty="0" smtClean="0"/>
              <a:t>daquele olhar.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4286248" y="5357826"/>
            <a:ext cx="4572000" cy="7848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0066"/>
              </a:buClr>
              <a:buFont typeface="Wingdings" pitchFamily="2" charset="2"/>
              <a:buChar char="§"/>
            </a:pPr>
            <a:r>
              <a:rPr lang="pt-BR" dirty="0" smtClean="0"/>
              <a:t> Há muitos  </a:t>
            </a:r>
            <a:r>
              <a:rPr lang="pt-BR" b="1" dirty="0" smtClean="0">
                <a:solidFill>
                  <a:srgbClr val="FF0066"/>
                </a:solidFill>
              </a:rPr>
              <a:t>porquês  </a:t>
            </a:r>
            <a:r>
              <a:rPr lang="pt-BR" b="1" dirty="0" smtClean="0"/>
              <a:t>na decisão</a:t>
            </a:r>
          </a:p>
          <a:p>
            <a:pPr>
              <a:spcBef>
                <a:spcPct val="50000"/>
              </a:spcBef>
            </a:pPr>
            <a:r>
              <a:rPr lang="pt-BR" b="1" dirty="0" smtClean="0"/>
              <a:t>tomada por ele.</a:t>
            </a:r>
            <a:endParaRPr lang="pt-BR" b="1" dirty="0"/>
          </a:p>
        </p:txBody>
      </p:sp>
      <p:pic>
        <p:nvPicPr>
          <p:cNvPr id="9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429000"/>
            <a:ext cx="157466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428992" y="50004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TAREFAS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57158" y="1285860"/>
            <a:ext cx="85011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1)Pesquise na internet textos da literatura brasileira em que se observe o uso dos diferentes  porquês que acaba de estudar.</a:t>
            </a:r>
          </a:p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Exemplifique cada porquê ou seja:por quê ; porque ; por que; porquê.</a:t>
            </a:r>
          </a:p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Os autores podem ser contemporâneos ou de  períodos mais remotos,como José de Alencar,Alberto de Campos,Machado de Assis...Você escolhe.</a:t>
            </a:r>
          </a:p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Cite o autor, o nome do livro ou crônica ou artigo e destaque a frase  que contenha o porquê..</a:t>
            </a:r>
          </a:p>
          <a:p>
            <a:endParaRPr lang="pt-BR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–Em seguida  consulte  este  livro  virtual.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 confira .</a:t>
            </a:r>
          </a:p>
          <a:p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635896" y="4653136"/>
            <a:ext cx="3384376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>
                    <a:lumMod val="95000"/>
                  </a:schemeClr>
                </a:solidFill>
              </a:rPr>
              <a:t>Se achar desnecessária esta </a:t>
            </a:r>
            <a:r>
              <a:rPr lang="pt-BR" dirty="0" err="1" smtClean="0">
                <a:solidFill>
                  <a:schemeClr val="bg1">
                    <a:lumMod val="95000"/>
                  </a:schemeClr>
                </a:solidFill>
              </a:rPr>
              <a:t>atividade,prossiga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7158" y="1142984"/>
            <a:ext cx="847728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AGORA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A ESCOLHA É  SUA! DISTRIBUA OS PORQUÊS PELOS ESPAÇOS EM BRANCO, LEMBRANDO O QUE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ESTUDOU: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pt-BR" sz="2000" b="1" dirty="0">
              <a:solidFill>
                <a:srgbClr val="FF0066"/>
              </a:solidFill>
            </a:endParaRPr>
          </a:p>
          <a:p>
            <a:r>
              <a:rPr lang="pt-BR" sz="2000" b="1" dirty="0">
                <a:solidFill>
                  <a:srgbClr val="FF0066"/>
                </a:solidFill>
              </a:rPr>
              <a:t>            </a:t>
            </a:r>
            <a:r>
              <a:rPr lang="pt-BR" sz="2000" b="1" dirty="0" smtClean="0">
                <a:solidFill>
                  <a:srgbClr val="FF0066"/>
                </a:solidFill>
              </a:rPr>
              <a:t>  </a:t>
            </a:r>
            <a:r>
              <a:rPr lang="pt-BR" sz="2000" b="1" dirty="0">
                <a:solidFill>
                  <a:srgbClr val="FF0066"/>
                </a:solidFill>
              </a:rPr>
              <a:t>POR  QUE </a:t>
            </a:r>
            <a:r>
              <a:rPr lang="pt-BR" sz="2000" dirty="0"/>
              <a:t>;</a:t>
            </a:r>
            <a:r>
              <a:rPr lang="pt-BR" sz="2000" dirty="0">
                <a:solidFill>
                  <a:schemeClr val="tx2"/>
                </a:solidFill>
              </a:rPr>
              <a:t> </a:t>
            </a:r>
            <a:r>
              <a:rPr lang="pt-BR" sz="2000" b="1" dirty="0">
                <a:solidFill>
                  <a:schemeClr val="tx2"/>
                </a:solidFill>
              </a:rPr>
              <a:t>PORQUE</a:t>
            </a:r>
            <a:r>
              <a:rPr lang="pt-BR" sz="2000" b="1" dirty="0"/>
              <a:t>; </a:t>
            </a:r>
            <a:r>
              <a:rPr lang="pt-BR" sz="2000" b="1" dirty="0">
                <a:solidFill>
                  <a:srgbClr val="9966FF"/>
                </a:solidFill>
              </a:rPr>
              <a:t>POR  QUÊ</a:t>
            </a:r>
            <a:r>
              <a:rPr lang="pt-BR" sz="2000" b="1" dirty="0"/>
              <a:t>  OU  </a:t>
            </a:r>
            <a:r>
              <a:rPr lang="pt-BR" sz="2000" b="1" dirty="0">
                <a:solidFill>
                  <a:schemeClr val="folHlink"/>
                </a:solidFill>
              </a:rPr>
              <a:t>PORQUÊ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28596" y="2500306"/>
            <a:ext cx="7712075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Tx/>
              <a:buAutoNum type="alphaLcParenR"/>
            </a:pPr>
            <a:r>
              <a:rPr lang="pt-BR" dirty="0"/>
              <a:t>Ontem eles a procuraram </a:t>
            </a:r>
            <a:r>
              <a:rPr lang="pt-BR" dirty="0" smtClean="0"/>
              <a:t>,..................?</a:t>
            </a:r>
            <a:endParaRPr lang="pt-BR" dirty="0"/>
          </a:p>
          <a:p>
            <a:pPr marL="457200" indent="-457200">
              <a:buFontTx/>
              <a:buAutoNum type="alphaLcParenR"/>
            </a:pPr>
            <a:r>
              <a:rPr lang="pt-BR" dirty="0"/>
              <a:t>Não desanime </a:t>
            </a:r>
            <a:r>
              <a:rPr lang="pt-BR" dirty="0" smtClean="0"/>
              <a:t>,................</a:t>
            </a:r>
            <a:r>
              <a:rPr lang="pt-BR" dirty="0"/>
              <a:t>será pior.</a:t>
            </a:r>
          </a:p>
          <a:p>
            <a:pPr marL="457200" indent="-457200">
              <a:buFontTx/>
              <a:buAutoNum type="alphaLcParenR"/>
            </a:pPr>
            <a:r>
              <a:rPr lang="pt-BR" dirty="0"/>
              <a:t>Não compreendi as razões .............. a criança chorava.</a:t>
            </a:r>
          </a:p>
          <a:p>
            <a:pPr marL="457200" indent="-457200">
              <a:buFontTx/>
              <a:buAutoNum type="alphaLcParenR"/>
            </a:pPr>
            <a:r>
              <a:rPr lang="pt-BR" dirty="0"/>
              <a:t>Você entenderá facilmente o .................da vitória deles.</a:t>
            </a:r>
          </a:p>
          <a:p>
            <a:pPr marL="457200" indent="-457200">
              <a:buFontTx/>
              <a:buAutoNum type="alphaLcParenR"/>
            </a:pPr>
            <a:r>
              <a:rPr lang="pt-BR" dirty="0"/>
              <a:t>Quem sabe o .........desse engarrafamento?</a:t>
            </a:r>
          </a:p>
          <a:p>
            <a:pPr marL="457200" indent="-457200">
              <a:buFontTx/>
              <a:buAutoNum type="alphaLcParenR"/>
            </a:pPr>
            <a:r>
              <a:rPr lang="pt-BR" dirty="0"/>
              <a:t>Talvez escreva mal ............lê pouco.</a:t>
            </a:r>
          </a:p>
          <a:p>
            <a:pPr marL="457200" indent="-457200">
              <a:buFontTx/>
              <a:buAutoNum type="alphaLcParenR"/>
            </a:pPr>
            <a:r>
              <a:rPr lang="pt-BR" dirty="0"/>
              <a:t>....................aconteceu essa bagunça toda?</a:t>
            </a:r>
          </a:p>
          <a:p>
            <a:pPr marL="457200" indent="-457200">
              <a:buFontTx/>
              <a:buAutoNum type="alphaLcParenR"/>
            </a:pPr>
            <a:r>
              <a:rPr lang="pt-BR" dirty="0"/>
              <a:t>O </a:t>
            </a:r>
            <a:r>
              <a:rPr lang="pt-BR" dirty="0" smtClean="0"/>
              <a:t>trânsito </a:t>
            </a:r>
            <a:r>
              <a:rPr lang="pt-BR" dirty="0"/>
              <a:t>parou ..................houve uma batida entre 2 carros.</a:t>
            </a:r>
          </a:p>
          <a:p>
            <a:pPr marL="457200" indent="-457200">
              <a:buFontTx/>
              <a:buAutoNum type="alphaLcParenR"/>
            </a:pPr>
            <a:r>
              <a:rPr lang="pt-BR" dirty="0"/>
              <a:t>Li todo o </a:t>
            </a:r>
            <a:r>
              <a:rPr lang="pt-BR" dirty="0" smtClean="0"/>
              <a:t>livro, </a:t>
            </a:r>
            <a:r>
              <a:rPr lang="pt-BR" dirty="0"/>
              <a:t>.................me era útil.</a:t>
            </a:r>
          </a:p>
          <a:p>
            <a:pPr marL="457200" indent="-457200">
              <a:buFontTx/>
              <a:buAutoNum type="alphaLcParenR"/>
            </a:pPr>
            <a:r>
              <a:rPr lang="pt-BR" dirty="0"/>
              <a:t>Português é uma língua </a:t>
            </a:r>
            <a:r>
              <a:rPr lang="pt-BR" dirty="0" smtClean="0"/>
              <a:t>difícil, </a:t>
            </a:r>
            <a:r>
              <a:rPr lang="pt-BR" dirty="0"/>
              <a:t>..................é cheia de exceções!</a:t>
            </a:r>
          </a:p>
          <a:p>
            <a:pPr marL="457200" indent="-457200"/>
            <a:r>
              <a:rPr lang="pt-BR" dirty="0" smtClean="0"/>
              <a:t>                                      Terminou? Envie </a:t>
            </a:r>
            <a:r>
              <a:rPr lang="pt-BR" dirty="0"/>
              <a:t>ao seu tutor e aguarde a correção </a:t>
            </a:r>
            <a:r>
              <a:rPr lang="pt-BR" dirty="0" smtClean="0"/>
              <a:t>.</a:t>
            </a:r>
          </a:p>
          <a:p>
            <a:pPr marL="457200" indent="-457200"/>
            <a:r>
              <a:rPr lang="pt-BR" dirty="0" smtClean="0"/>
              <a:t>Tenho quase certeza de que não errou uma!!!</a:t>
            </a:r>
          </a:p>
          <a:p>
            <a:pPr marL="457200" indent="-457200"/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928794" y="357166"/>
            <a:ext cx="5429288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Este exercício você vai enviar ao seu tutor para, que ele corrija.Faz parte da sua avaliação.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1357298"/>
            <a:ext cx="2431921" cy="3199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2571736" y="500042"/>
            <a:ext cx="321471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t-BR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Parabéns!</a:t>
            </a:r>
            <a:endParaRPr lang="pt-BR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o explicativo retangular com cantos arredondados 4"/>
          <p:cNvSpPr/>
          <p:nvPr/>
        </p:nvSpPr>
        <p:spPr>
          <a:xfrm>
            <a:off x="5072066" y="1500174"/>
            <a:ext cx="3286148" cy="1571636"/>
          </a:xfrm>
          <a:prstGeom prst="wedgeRoundRectCallout">
            <a:avLst>
              <a:gd name="adj1" fmla="val -51488"/>
              <a:gd name="adj2" fmla="val 716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Aposto que chegou com sucesso ao final do estudo dos porquês!</a:t>
            </a:r>
          </a:p>
          <a:p>
            <a:pPr algn="ctr"/>
            <a:r>
              <a:rPr lang="pt-BR" b="1" dirty="0" smtClean="0"/>
              <a:t>Então eu pergunto:ficou por dentro?</a:t>
            </a:r>
            <a:endParaRPr lang="pt-BR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928662" y="5072074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 Tópico 2 aguarda você para estudar uma outra artimanha da nossa língua: os HOMÔNIMOS  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28728" y="35716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TÓPICO 2  </a:t>
            </a:r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HOMÔNIMOS, ÀS VEZES, CONFUNDEM A GENTE</a:t>
            </a:r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143240" y="1071546"/>
            <a:ext cx="221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INTRODUÇÃO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28596" y="1571612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 conversando que a gente se entende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357158" y="4000504"/>
            <a:ext cx="84296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Chegando ao final deste curso terá maior facilidade para utilizar as palavras homônimas em textos escritos.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CaixaDeTexto 3"/>
          <p:cNvSpPr txBox="1">
            <a:spLocks noChangeArrowheads="1"/>
          </p:cNvSpPr>
          <p:nvPr/>
        </p:nvSpPr>
        <p:spPr bwMode="auto">
          <a:xfrm>
            <a:off x="357158" y="4714884"/>
            <a:ext cx="828680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Então...</a:t>
            </a:r>
          </a:p>
          <a:p>
            <a:pPr algn="l"/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Ficará bem  mais seguro escrevendo bilhetes 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digitando e 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mails, opinando nos 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sites de relacionamento, 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montando o seu blog, escrevendo textos 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acadêmicos, enfim...sempre que quiser se comunicar com alguém por escrito.</a:t>
            </a:r>
          </a:p>
        </p:txBody>
      </p:sp>
      <p:sp>
        <p:nvSpPr>
          <p:cNvPr id="16" name="Texto explicativo retangular 15"/>
          <p:cNvSpPr/>
          <p:nvPr/>
        </p:nvSpPr>
        <p:spPr>
          <a:xfrm>
            <a:off x="500034" y="2214554"/>
            <a:ext cx="1428760" cy="571504"/>
          </a:xfrm>
          <a:prstGeom prst="wedgeRectCallout">
            <a:avLst>
              <a:gd name="adj1" fmla="val 100538"/>
              <a:gd name="adj2" fmla="val 807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Esteja certo .</a:t>
            </a:r>
            <a:endParaRPr lang="pt-BR" b="1" dirty="0"/>
          </a:p>
        </p:txBody>
      </p:sp>
      <p:pic>
        <p:nvPicPr>
          <p:cNvPr id="17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071678"/>
            <a:ext cx="1503227" cy="1977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CaixaDeTexto 4"/>
          <p:cNvSpPr txBox="1">
            <a:spLocks noChangeArrowheads="1"/>
          </p:cNvSpPr>
          <p:nvPr/>
        </p:nvSpPr>
        <p:spPr bwMode="auto">
          <a:xfrm>
            <a:off x="7143768" y="5786454"/>
            <a:ext cx="1714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latin typeface="Bodoni MT Black" pitchFamily="18" charset="0"/>
              </a:rPr>
              <a:t>Que tal?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Meus documentos\olho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071546"/>
            <a:ext cx="7000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1142976" y="1357298"/>
            <a:ext cx="32861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Olho vivo no vou dizer agora.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285720" y="2071678"/>
            <a:ext cx="8610600" cy="533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pt-BR" sz="1600" b="1" dirty="0">
                <a:solidFill>
                  <a:schemeClr val="bg1"/>
                </a:solidFill>
              </a:rPr>
              <a:t>PROCURO UM  </a:t>
            </a:r>
            <a:r>
              <a:rPr lang="pt-BR" sz="1600" b="1" dirty="0"/>
              <a:t>CASO</a:t>
            </a:r>
            <a:r>
              <a:rPr lang="pt-BR" sz="1600" b="1" dirty="0" smtClean="0">
                <a:solidFill>
                  <a:schemeClr val="bg1"/>
                </a:solidFill>
              </a:rPr>
              <a:t>... E </a:t>
            </a:r>
            <a:r>
              <a:rPr lang="pt-BR" sz="1600" b="1" dirty="0"/>
              <a:t>CASO</a:t>
            </a:r>
            <a:r>
              <a:rPr lang="pt-BR" sz="1600" b="1" dirty="0">
                <a:solidFill>
                  <a:schemeClr val="bg1"/>
                </a:solidFill>
              </a:rPr>
              <a:t> EU ENCONTRE , COM CERTEZA  ME </a:t>
            </a:r>
            <a:r>
              <a:rPr lang="pt-BR" sz="1600" b="1" dirty="0"/>
              <a:t>CASO</a:t>
            </a:r>
            <a:r>
              <a:rPr lang="pt-BR" sz="16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57158" y="3000372"/>
            <a:ext cx="7215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Você que muito esperto percebeu: a palavra </a:t>
            </a:r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CASO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aparece na frase  com diferentes significados. Será que são  palavras homônimas?</a:t>
            </a:r>
          </a:p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Você decide!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57158" y="4643446"/>
            <a:ext cx="1785950" cy="7016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2000" b="1" dirty="0">
                <a:latin typeface="Arial" charset="0"/>
              </a:rPr>
              <a:t>Proposta </a:t>
            </a:r>
          </a:p>
          <a:p>
            <a:pPr algn="l"/>
            <a:r>
              <a:rPr lang="pt-BR" sz="2000" b="1" dirty="0">
                <a:latin typeface="Arial" charset="0"/>
              </a:rPr>
              <a:t>Desafiante: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928926" y="4929198"/>
            <a:ext cx="2428892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Diga em voz alta para você mesmo ouvir.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Seta para a direita 8"/>
          <p:cNvSpPr/>
          <p:nvPr/>
        </p:nvSpPr>
        <p:spPr>
          <a:xfrm rot="1274175">
            <a:off x="2357422" y="4857760"/>
            <a:ext cx="42862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928926" y="5500702"/>
            <a:ext cx="5786463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endParaRPr lang="pt-BR" sz="1800" b="1" dirty="0">
              <a:latin typeface="Arial" charset="0"/>
            </a:endParaRPr>
          </a:p>
          <a:p>
            <a:pPr algn="l">
              <a:defRPr/>
            </a:pP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Tente substituir os homônimos por outras palavras, mas sem alterar o sentido da mensagem.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2857488" y="428604"/>
            <a:ext cx="24000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Verdana" pitchFamily="34" charset="0"/>
                <a:ea typeface="Verdana" pitchFamily="34" charset="0"/>
                <a:cs typeface="Verdana" pitchFamily="34" charset="0"/>
              </a:rPr>
              <a:t>Mãos à obra</a:t>
            </a:r>
            <a:r>
              <a:rPr lang="pt-B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  <a:endParaRPr lang="pt-BR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7" grpId="0" animBg="1" autoUpdateAnimBg="0"/>
      <p:bldP spid="1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0"/>
          <p:cNvSpPr>
            <a:spLocks noChangeArrowheads="1"/>
          </p:cNvSpPr>
          <p:nvPr/>
        </p:nvSpPr>
        <p:spPr bwMode="auto">
          <a:xfrm rot="20419067">
            <a:off x="285720" y="642918"/>
            <a:ext cx="2514600" cy="6858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 tal  uma </a:t>
            </a:r>
          </a:p>
          <a:p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Ajudinha?!</a:t>
            </a:r>
          </a:p>
        </p:txBody>
      </p:sp>
      <p:sp>
        <p:nvSpPr>
          <p:cNvPr id="3" name="Seta em curva para cima 2"/>
          <p:cNvSpPr/>
          <p:nvPr/>
        </p:nvSpPr>
        <p:spPr>
          <a:xfrm>
            <a:off x="1714480" y="1428736"/>
            <a:ext cx="2786082" cy="1000132"/>
          </a:xfrm>
          <a:prstGeom prst="curvedUpArrow">
            <a:avLst>
              <a:gd name="adj1" fmla="val 25000"/>
              <a:gd name="adj2" fmla="val 90032"/>
              <a:gd name="adj3" fmla="val 2500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00298" y="1000108"/>
            <a:ext cx="6429420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Vou colaborar sugerindo palavras para a substituição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4429124" y="2000240"/>
            <a:ext cx="40719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“SE”    </a:t>
            </a:r>
            <a:r>
              <a:rPr lang="pt-BR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“ AMARRO ”  “ ALGUÉM </a:t>
            </a:r>
            <a:r>
              <a:rPr lang="pt-BR" sz="16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714348" y="2928934"/>
            <a:ext cx="7643866" cy="33855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Agora diga a frase em voz alta já fazendo as substituições.</a:t>
            </a:r>
            <a:endParaRPr lang="pt-BR" sz="1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tângulo de cantos arredondados 6">
            <a:hlinkClick r:id="rId2" action="ppaction://hlinksldjump"/>
          </p:cNvPr>
          <p:cNvSpPr/>
          <p:nvPr/>
        </p:nvSpPr>
        <p:spPr>
          <a:xfrm>
            <a:off x="857224" y="3857628"/>
            <a:ext cx="264320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Para conferir, dê um clique aqui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785786" y="857232"/>
            <a:ext cx="5181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b="1" dirty="0">
                <a:latin typeface="Arial" charset="0"/>
              </a:rPr>
              <a:t>Imagino que você, sempre atento, </a:t>
            </a:r>
          </a:p>
          <a:p>
            <a:pPr algn="l"/>
            <a:r>
              <a:rPr lang="pt-BR" b="1" dirty="0">
                <a:latin typeface="Arial" charset="0"/>
              </a:rPr>
              <a:t>realizou as trocas assim:</a:t>
            </a: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143108" y="1785926"/>
            <a:ext cx="678661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dirty="0"/>
              <a:t>Procuro  </a:t>
            </a:r>
            <a:r>
              <a:rPr lang="pt-BR" b="1" dirty="0">
                <a:solidFill>
                  <a:schemeClr val="accent1"/>
                </a:solidFill>
              </a:rPr>
              <a:t>alguém</a:t>
            </a:r>
            <a:r>
              <a:rPr lang="pt-BR" b="1" dirty="0">
                <a:solidFill>
                  <a:srgbClr val="FF3399"/>
                </a:solidFill>
              </a:rPr>
              <a:t> </a:t>
            </a:r>
            <a:r>
              <a:rPr lang="pt-BR" dirty="0"/>
              <a:t> e   </a:t>
            </a:r>
            <a:r>
              <a:rPr lang="pt-BR" b="1" dirty="0">
                <a:solidFill>
                  <a:schemeClr val="accent1"/>
                </a:solidFill>
              </a:rPr>
              <a:t>se</a:t>
            </a:r>
            <a:r>
              <a:rPr lang="pt-BR" dirty="0">
                <a:solidFill>
                  <a:schemeClr val="accent1"/>
                </a:solidFill>
              </a:rPr>
              <a:t> </a:t>
            </a:r>
            <a:r>
              <a:rPr lang="pt-BR" dirty="0"/>
              <a:t> eu encontrar com certeza me   </a:t>
            </a:r>
            <a:r>
              <a:rPr lang="pt-BR" b="1" dirty="0">
                <a:solidFill>
                  <a:schemeClr val="accent1"/>
                </a:solidFill>
              </a:rPr>
              <a:t>amarro</a:t>
            </a:r>
            <a:r>
              <a:rPr lang="pt-BR" dirty="0">
                <a:solidFill>
                  <a:schemeClr val="accent1"/>
                </a:solidFill>
              </a:rPr>
              <a:t> </a:t>
            </a:r>
            <a:r>
              <a:rPr lang="pt-BR" dirty="0"/>
              <a:t>.</a:t>
            </a:r>
          </a:p>
        </p:txBody>
      </p:sp>
      <p:sp>
        <p:nvSpPr>
          <p:cNvPr id="4" name="Texto explicativo em elipse 3"/>
          <p:cNvSpPr/>
          <p:nvPr/>
        </p:nvSpPr>
        <p:spPr>
          <a:xfrm>
            <a:off x="2428860" y="2428868"/>
            <a:ext cx="2786063" cy="1143000"/>
          </a:xfrm>
          <a:prstGeom prst="wedgeEllipseCallout">
            <a:avLst>
              <a:gd name="adj1" fmla="val -56012"/>
              <a:gd name="adj2" fmla="val 922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571736" y="2643182"/>
            <a:ext cx="25003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2000" b="1" dirty="0">
                <a:solidFill>
                  <a:schemeClr val="bg1"/>
                </a:solidFill>
                <a:latin typeface="Arial" charset="0"/>
              </a:rPr>
              <a:t>E então?Venceu o desafio?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786188" y="4643438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b="1" dirty="0">
                <a:latin typeface="Arial" charset="0"/>
              </a:rPr>
              <a:t>Se venceu, aceite meus elogios!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3929063" y="5357813"/>
            <a:ext cx="411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b="1" dirty="0">
                <a:latin typeface="Arial" charset="0"/>
              </a:rPr>
              <a:t>Não conseguiu?Não faz mal...continue estudando.</a:t>
            </a:r>
          </a:p>
        </p:txBody>
      </p:sp>
      <p:pic>
        <p:nvPicPr>
          <p:cNvPr id="8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571876"/>
            <a:ext cx="157466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3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800"/>
                            </p:stCondLst>
                            <p:childTnLst>
                              <p:par>
                                <p:cTn id="15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8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nimBg="1"/>
      <p:bldP spid="5" grpId="0" autoUpdateAnimBg="0"/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357166"/>
            <a:ext cx="6248827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Verdana" pitchFamily="34" charset="0"/>
                <a:ea typeface="Verdana" pitchFamily="34" charset="0"/>
                <a:cs typeface="Verdana" pitchFamily="34" charset="0"/>
              </a:rPr>
              <a:t>Afinal, o que são homônimos?</a:t>
            </a:r>
          </a:p>
        </p:txBody>
      </p:sp>
      <p:sp>
        <p:nvSpPr>
          <p:cNvPr id="3" name="Retângulo 2"/>
          <p:cNvSpPr/>
          <p:nvPr/>
        </p:nvSpPr>
        <p:spPr>
          <a:xfrm>
            <a:off x="857224" y="1071546"/>
            <a:ext cx="814678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Você sabe exatamente do que se trata?</a:t>
            </a:r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2643174" y="1928802"/>
            <a:ext cx="3733800" cy="1524000"/>
          </a:xfrm>
          <a:prstGeom prst="wedgeRoundRectCallout">
            <a:avLst>
              <a:gd name="adj1" fmla="val -66708"/>
              <a:gd name="adj2" fmla="val 33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786050" y="2000240"/>
            <a:ext cx="35719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t-BR" sz="2000" b="1" dirty="0">
                <a:solidFill>
                  <a:schemeClr val="bg1"/>
                </a:solidFill>
                <a:latin typeface="Arial" charset="0"/>
              </a:rPr>
              <a:t>Pelo sim ...pelo não...</a:t>
            </a:r>
          </a:p>
          <a:p>
            <a:pPr algn="l"/>
            <a:r>
              <a:rPr lang="pt-BR" sz="2000" b="1" dirty="0" smtClean="0">
                <a:solidFill>
                  <a:schemeClr val="bg1"/>
                </a:solidFill>
                <a:latin typeface="Arial" charset="0"/>
              </a:rPr>
              <a:t>Anote,no seu mural, </a:t>
            </a:r>
            <a:r>
              <a:rPr lang="pt-BR" sz="2000" b="1" dirty="0">
                <a:solidFill>
                  <a:schemeClr val="bg1"/>
                </a:solidFill>
                <a:latin typeface="Arial" charset="0"/>
              </a:rPr>
              <a:t>todas as opções que considerar verdadeiras.</a:t>
            </a:r>
          </a:p>
        </p:txBody>
      </p:sp>
      <p:pic>
        <p:nvPicPr>
          <p:cNvPr id="6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785926"/>
            <a:ext cx="157466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714348" y="4214818"/>
            <a:ext cx="2438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 dirty="0"/>
              <a:t>Homônimos são palavras que</a:t>
            </a:r>
            <a:r>
              <a:rPr lang="pt-BR" dirty="0"/>
              <a:t>: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00063" y="4857750"/>
            <a:ext cx="2571750" cy="132397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(1)Têm sons iguais</a:t>
            </a:r>
          </a:p>
          <a:p>
            <a:pPr algn="l"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e significados </a:t>
            </a:r>
          </a:p>
          <a:p>
            <a:pPr algn="l"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diferentes.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286116" y="4071942"/>
            <a:ext cx="2509838" cy="17240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(2)Têm sons e grafias iguais</a:t>
            </a:r>
          </a:p>
          <a:p>
            <a:pPr algn="l"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e significados</a:t>
            </a:r>
          </a:p>
          <a:p>
            <a:pPr algn="l"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diferentes</a:t>
            </a:r>
            <a:r>
              <a:rPr lang="pt-BR" sz="2000">
                <a:latin typeface="Arial" charset="0"/>
              </a:rPr>
              <a:t> .</a:t>
            </a:r>
            <a:r>
              <a:rPr lang="pt-BR"/>
              <a:t> 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6000750" y="4357688"/>
            <a:ext cx="2895600" cy="17843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(3)Que apresentam sons e grafias parecidas e</a:t>
            </a:r>
          </a:p>
          <a:p>
            <a:pPr algn="l">
              <a:spcBef>
                <a:spcPct val="50000"/>
              </a:spcBef>
            </a:pPr>
            <a:r>
              <a:rPr lang="pt-BR" sz="2000" b="1">
                <a:latin typeface="Arial" charset="0"/>
              </a:rPr>
              <a:t>significados bem diferentes.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nimBg="1" autoUpdateAnimBg="0"/>
      <p:bldP spid="9" grpId="0" animBg="1" autoUpdateAnimBg="0"/>
      <p:bldP spid="1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534400" cy="758952"/>
          </a:xfrm>
        </p:spPr>
        <p:txBody>
          <a:bodyPr>
            <a:normAutofit/>
          </a:bodyPr>
          <a:lstStyle/>
          <a:p>
            <a:r>
              <a:rPr lang="pt-BR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começar, conheça de perto os objetivos  de aprendizagem</a:t>
            </a:r>
            <a:r>
              <a:rPr lang="pt-BR" sz="2000" dirty="0" smtClean="0"/>
              <a:t>.</a:t>
            </a:r>
            <a:endParaRPr lang="pt-BR" sz="2000" dirty="0"/>
          </a:p>
        </p:txBody>
      </p:sp>
      <p:sp>
        <p:nvSpPr>
          <p:cNvPr id="7" name="Retângulo 6"/>
          <p:cNvSpPr/>
          <p:nvPr/>
        </p:nvSpPr>
        <p:spPr>
          <a:xfrm>
            <a:off x="1928794" y="2214554"/>
            <a:ext cx="5929354" cy="249299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pt-BR" sz="1200" b="1" dirty="0" smtClean="0">
              <a:latin typeface="+mj-lt"/>
            </a:endParaRPr>
          </a:p>
          <a:p>
            <a:pPr>
              <a:spcBef>
                <a:spcPct val="50000"/>
              </a:spcBef>
            </a:pPr>
            <a:r>
              <a:rPr lang="pt-BR" sz="1400" dirty="0" smtClean="0">
                <a:latin typeface="+mj-lt"/>
              </a:rPr>
              <a:t>Aonde você quer chegar?</a:t>
            </a:r>
          </a:p>
          <a:p>
            <a:pPr>
              <a:spcBef>
                <a:spcPct val="50000"/>
              </a:spcBef>
            </a:pPr>
            <a:r>
              <a:rPr lang="pt-BR" sz="1400" dirty="0" smtClean="0">
                <a:latin typeface="+mj-lt"/>
              </a:rPr>
              <a:t>Os pontos de chegada indicam claramente tudo o que você será capaz de demonstrar, ao término do seu estudo.</a:t>
            </a:r>
          </a:p>
          <a:p>
            <a:pPr>
              <a:spcBef>
                <a:spcPct val="50000"/>
              </a:spcBef>
            </a:pPr>
            <a:r>
              <a:rPr lang="pt-BR" sz="1400" dirty="0" smtClean="0">
                <a:latin typeface="+mj-lt"/>
              </a:rPr>
              <a:t>Em que mudará  o seu comportamento?O que você saberá fazer, que antes não sabia?Então...Cada ponto de chegada é um objetivo de aprendizagem  a atingir.</a:t>
            </a:r>
          </a:p>
          <a:p>
            <a:pPr>
              <a:spcBef>
                <a:spcPct val="50000"/>
              </a:spcBef>
            </a:pPr>
            <a:r>
              <a:rPr lang="pt-BR" sz="1400" dirty="0" smtClean="0">
                <a:latin typeface="+mj-lt"/>
              </a:rPr>
              <a:t>Por isso não os perca de vista.</a:t>
            </a:r>
          </a:p>
          <a:p>
            <a:pPr>
              <a:spcBef>
                <a:spcPct val="50000"/>
              </a:spcBef>
            </a:pPr>
            <a:endParaRPr lang="pt-BR" sz="1200" dirty="0">
              <a:latin typeface="+mj-lt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928794" y="1714488"/>
            <a:ext cx="3231975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pt-BR" sz="1600" dirty="0" smtClean="0"/>
              <a:t>Objetivos são pontos de chegada. </a:t>
            </a:r>
            <a:endParaRPr lang="pt-BR" sz="1600" dirty="0"/>
          </a:p>
        </p:txBody>
      </p:sp>
      <p:sp>
        <p:nvSpPr>
          <p:cNvPr id="10" name="Elipse 9"/>
          <p:cNvSpPr/>
          <p:nvPr/>
        </p:nvSpPr>
        <p:spPr>
          <a:xfrm rot="21069201">
            <a:off x="4362853" y="3882305"/>
            <a:ext cx="1864393" cy="785818"/>
          </a:xfrm>
          <a:prstGeom prst="ellipse">
            <a:avLst/>
          </a:prstGeom>
          <a:ln w="28575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/>
              <a:t>Neste curso seus pontos de chegada são</a:t>
            </a:r>
            <a:endParaRPr lang="pt-BR" sz="1000" b="1" dirty="0"/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500034" y="2409192"/>
          <a:ext cx="1071570" cy="3694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Clip" r:id="rId3" imgW="847843" imgH="2924583" progId="">
                  <p:embed/>
                </p:oleObj>
              </mc:Choice>
              <mc:Fallback>
                <p:oleObj name="Clip" r:id="rId3" imgW="847843" imgH="2924583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409192"/>
                        <a:ext cx="1071570" cy="36942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tângulo 8"/>
          <p:cNvSpPr/>
          <p:nvPr/>
        </p:nvSpPr>
        <p:spPr>
          <a:xfrm>
            <a:off x="2714612" y="642939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100" dirty="0" smtClean="0"/>
              <a:t>EM BOM PORTUGUÊS</a:t>
            </a:r>
          </a:p>
        </p:txBody>
      </p:sp>
      <p:sp>
        <p:nvSpPr>
          <p:cNvPr id="12" name="Seta para a direita listrada 11"/>
          <p:cNvSpPr/>
          <p:nvPr/>
        </p:nvSpPr>
        <p:spPr>
          <a:xfrm>
            <a:off x="5857884" y="6000768"/>
            <a:ext cx="2857520" cy="35719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/>
              <a:t>O Tópico 1 espera por você</a:t>
            </a:r>
            <a:endParaRPr lang="pt-BR" sz="1400" b="1" dirty="0"/>
          </a:p>
        </p:txBody>
      </p:sp>
      <p:sp>
        <p:nvSpPr>
          <p:cNvPr id="5" name="Seta para baixo 4"/>
          <p:cNvSpPr/>
          <p:nvPr/>
        </p:nvSpPr>
        <p:spPr>
          <a:xfrm rot="19915168">
            <a:off x="4988014" y="1912055"/>
            <a:ext cx="1285884" cy="571504"/>
          </a:xfrm>
          <a:prstGeom prst="downArrow">
            <a:avLst>
              <a:gd name="adj1" fmla="val 61852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Veja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500166" y="5000636"/>
            <a:ext cx="7358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5"/>
              </a:buBlip>
            </a:pPr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Blip>
                <a:blip r:embed="rId6"/>
              </a:buBlip>
            </a:pP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Empregar  as  </a:t>
            </a: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palavras homônimas 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oralmente e  por escrito com correção de linguagem.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500166" y="4786322"/>
            <a:ext cx="72866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Blip>
                <a:blip r:embed="rId5"/>
              </a:buBlip>
              <a:defRPr/>
            </a:pP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Grafar adequadamente o </a:t>
            </a:r>
            <a:r>
              <a:rPr lang="pt-BR" sz="1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porquê 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 suas múltiplas funções gramaticais. 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7158" y="571480"/>
            <a:ext cx="7696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CONFERINDO AGORA MESMO PARA NÃO ESCORREGAR MAIS ADIANTE.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928794" y="1357298"/>
            <a:ext cx="454819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b="1" dirty="0">
                <a:latin typeface="Arial" charset="0"/>
              </a:rPr>
              <a:t>Muito bem se você anotou as 3 opções.</a:t>
            </a:r>
          </a:p>
          <a:p>
            <a:pPr algn="l">
              <a:spcBef>
                <a:spcPct val="50000"/>
              </a:spcBef>
            </a:pPr>
            <a:r>
              <a:rPr lang="pt-BR" b="1" dirty="0">
                <a:latin typeface="Arial" charset="0"/>
              </a:rPr>
              <a:t>Todas elas são verdadeiras.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857488" y="2571744"/>
            <a:ext cx="5862654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b="1" dirty="0">
                <a:latin typeface="Arial" charset="0"/>
              </a:rPr>
              <a:t>Mas....</a:t>
            </a:r>
            <a:r>
              <a:rPr lang="pt-BR" b="1" dirty="0">
                <a:solidFill>
                  <a:srgbClr val="FF3399"/>
                </a:solidFill>
                <a:latin typeface="Arial" charset="0"/>
              </a:rPr>
              <a:t>se não acertou tudo...</a:t>
            </a:r>
            <a:r>
              <a:rPr lang="pt-BR" b="1" dirty="0">
                <a:latin typeface="Arial" charset="0"/>
              </a:rPr>
              <a:t>não desanime</a:t>
            </a:r>
            <a:r>
              <a:rPr lang="pt-BR" b="1" dirty="0" smtClean="0">
                <a:latin typeface="Arial" charset="0"/>
              </a:rPr>
              <a:t>.</a:t>
            </a:r>
          </a:p>
          <a:p>
            <a:pPr algn="l">
              <a:spcBef>
                <a:spcPct val="50000"/>
              </a:spcBef>
            </a:pPr>
            <a:r>
              <a:rPr lang="pt-BR" b="1" dirty="0" smtClean="0">
                <a:latin typeface="Arial" charset="0"/>
              </a:rPr>
              <a:t>Você </a:t>
            </a:r>
            <a:r>
              <a:rPr lang="pt-BR" b="1" dirty="0">
                <a:latin typeface="Arial" charset="0"/>
              </a:rPr>
              <a:t>está </a:t>
            </a:r>
            <a:r>
              <a:rPr lang="pt-BR" b="1" dirty="0" err="1">
                <a:latin typeface="Arial" charset="0"/>
              </a:rPr>
              <a:t>es-tu-dan-do</a:t>
            </a:r>
            <a:r>
              <a:rPr lang="pt-BR" b="1" dirty="0">
                <a:latin typeface="Arial" charset="0"/>
              </a:rPr>
              <a:t>.Siga aprendendo mais!</a:t>
            </a:r>
          </a:p>
        </p:txBody>
      </p:sp>
      <p:pic>
        <p:nvPicPr>
          <p:cNvPr id="5" name="Picture 7" descr="C:\Arquivos de programas\Arquivos comuns\Microsoft Shared\Clipart\cagcat50\BD07304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3857628"/>
            <a:ext cx="1600200" cy="159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715008" y="4572008"/>
            <a:ext cx="30718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SINAL VERDE PARA VOCÊ</a:t>
            </a:r>
            <a:r>
              <a:rPr lang="pt-BR" dirty="0"/>
              <a:t>!</a:t>
            </a:r>
          </a:p>
        </p:txBody>
      </p:sp>
      <p:pic>
        <p:nvPicPr>
          <p:cNvPr id="7" name="Picture 7" descr="Dúvida04_Branco"/>
          <p:cNvPicPr>
            <a:picLocks noChangeAspect="1" noChangeArrowheads="1"/>
          </p:cNvPicPr>
          <p:nvPr/>
        </p:nvPicPr>
        <p:blipFill>
          <a:blip r:embed="rId3" cstate="print"/>
          <a:srcRect l="14211" r="14211"/>
          <a:stretch>
            <a:fillRect/>
          </a:stretch>
        </p:blipFill>
        <p:spPr bwMode="auto">
          <a:xfrm>
            <a:off x="7286644" y="857232"/>
            <a:ext cx="1338724" cy="1363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ta para baixo 1"/>
          <p:cNvSpPr/>
          <p:nvPr/>
        </p:nvSpPr>
        <p:spPr>
          <a:xfrm>
            <a:off x="214282" y="285728"/>
            <a:ext cx="8786842" cy="1071570"/>
          </a:xfrm>
          <a:prstGeom prst="downArrow">
            <a:avLst>
              <a:gd name="adj1" fmla="val 49645"/>
              <a:gd name="adj2" fmla="val 411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Agora visite outros homônimos</a:t>
            </a:r>
            <a:endParaRPr lang="pt-B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aixaDeTexto 16"/>
          <p:cNvSpPr txBox="1">
            <a:spLocks noChangeArrowheads="1"/>
          </p:cNvSpPr>
          <p:nvPr/>
        </p:nvSpPr>
        <p:spPr bwMode="auto">
          <a:xfrm>
            <a:off x="571472" y="1571612"/>
            <a:ext cx="45005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Mesmo som e mesma </a:t>
            </a:r>
            <a:r>
              <a:rPr lang="pt-BR" sz="16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grafia.</a:t>
            </a:r>
            <a:endParaRPr lang="pt-BR" sz="1600" b="1" dirty="0">
              <a:solidFill>
                <a:schemeClr val="accen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500034" y="2428868"/>
            <a:ext cx="2971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Maria Betânia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cantava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assim: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4000496" y="2428868"/>
            <a:ext cx="3929090" cy="40011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SÃO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TANTAS COISINHAS MIÚDAS . . </a:t>
            </a:r>
            <a:r>
              <a:rPr lang="pt-BR" sz="2000" dirty="0"/>
              <a:t>. 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500034" y="3857628"/>
            <a:ext cx="27860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E na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lagoa de </a:t>
            </a:r>
            <a:r>
              <a:rPr lang="pt-BR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Araruama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dia 29 de junho...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000496" y="3929066"/>
            <a:ext cx="3786214" cy="52322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BARCOS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SAÍRAM  EM  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PROCISSÃO   FESTEJANDO  </a:t>
            </a: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SÃO</a:t>
            </a:r>
            <a:r>
              <a:rPr lang="pt-BR" sz="1400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PEDRO.</a:t>
            </a: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642910" y="5143512"/>
            <a:ext cx="2362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Agora essa:  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4071934" y="5214950"/>
            <a:ext cx="3929090" cy="61555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DORMIAM LADO A LADO.UM ERA </a:t>
            </a: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SÃO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O OUTRO,ESTAVA SEMPRE DOENTINHO</a:t>
            </a:r>
            <a:r>
              <a:rPr lang="pt-BR" sz="2000" dirty="0"/>
              <a:t>.</a:t>
            </a:r>
          </a:p>
        </p:txBody>
      </p:sp>
      <p:pic>
        <p:nvPicPr>
          <p:cNvPr id="10" name="Picture 1027" descr="C:\WINDOWS\Application Data\Microsoft\Media Catalog\Downloaded Clips\cl1f\j007876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1142984"/>
            <a:ext cx="1928826" cy="132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9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3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2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nimBg="1" autoUpdateAnimBg="0"/>
      <p:bldP spid="6" grpId="0" autoUpdateAnimBg="0"/>
      <p:bldP spid="7" grpId="0" animBg="1" autoUpdateAnimBg="0"/>
      <p:bldP spid="8" grpId="0" autoUpdateAnimBg="0"/>
      <p:bldP spid="9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57158" y="428604"/>
            <a:ext cx="8572560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pt-BR" b="1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Sons e grafias idênticas, correto? Mas ... E o significado ???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85720" y="1071546"/>
            <a:ext cx="8077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Quase ouço você dizer: </a:t>
            </a:r>
          </a:p>
          <a:p>
            <a:pPr algn="l">
              <a:spcBef>
                <a:spcPct val="50000"/>
              </a:spcBef>
            </a:pP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__ C</a:t>
            </a:r>
            <a:r>
              <a:rPr lang="pt-BR" sz="16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ompletamente diferentes!</a:t>
            </a:r>
          </a:p>
        </p:txBody>
      </p:sp>
      <p:sp>
        <p:nvSpPr>
          <p:cNvPr id="4" name="WordArt 69"/>
          <p:cNvSpPr>
            <a:spLocks noChangeArrowheads="1" noChangeShapeType="1" noTextEdit="1"/>
          </p:cNvSpPr>
          <p:nvPr/>
        </p:nvSpPr>
        <p:spPr bwMode="auto">
          <a:xfrm>
            <a:off x="500034" y="1857364"/>
            <a:ext cx="1714512" cy="121919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r>
              <a:rPr lang="pt-BR" sz="1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E </a:t>
            </a:r>
            <a:r>
              <a:rPr lang="pt-BR" sz="1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por quê</a:t>
            </a:r>
            <a:r>
              <a:rPr lang="pt-BR" sz="1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?</a:t>
            </a:r>
          </a:p>
          <a:p>
            <a:r>
              <a:rPr lang="pt-BR" sz="1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Pode me explicar?</a:t>
            </a:r>
          </a:p>
        </p:txBody>
      </p:sp>
      <p:sp>
        <p:nvSpPr>
          <p:cNvPr id="5" name="Text Box 70"/>
          <p:cNvSpPr txBox="1">
            <a:spLocks noChangeArrowheads="1"/>
          </p:cNvSpPr>
          <p:nvPr/>
        </p:nvSpPr>
        <p:spPr bwMode="auto">
          <a:xfrm>
            <a:off x="1857357" y="2571745"/>
            <a:ext cx="50006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Explique respondendo baixinho só para você:</a:t>
            </a:r>
          </a:p>
        </p:txBody>
      </p:sp>
      <p:sp>
        <p:nvSpPr>
          <p:cNvPr id="6" name="Text Box 71"/>
          <p:cNvSpPr txBox="1">
            <a:spLocks noChangeArrowheads="1"/>
          </p:cNvSpPr>
          <p:nvPr/>
        </p:nvSpPr>
        <p:spPr bwMode="auto">
          <a:xfrm>
            <a:off x="1928794" y="3071810"/>
            <a:ext cx="48577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O 1º “</a:t>
            </a:r>
            <a:r>
              <a:rPr lang="pt-BR" sz="1400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SÃO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” é do verbo    ....................</a:t>
            </a:r>
          </a:p>
          <a:p>
            <a:pPr algn="l"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O 2º (</a:t>
            </a:r>
            <a:r>
              <a:rPr lang="pt-BR" sz="1400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São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Pedro  ) é o mesmo que....................</a:t>
            </a:r>
          </a:p>
          <a:p>
            <a:pPr algn="l"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O 3º significa  (contrário de doente) ............... 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             </a:t>
            </a:r>
          </a:p>
        </p:txBody>
      </p:sp>
      <p:sp>
        <p:nvSpPr>
          <p:cNvPr id="7" name="CaixaDeTexto 77"/>
          <p:cNvSpPr txBox="1">
            <a:spLocks noChangeArrowheads="1"/>
          </p:cNvSpPr>
          <p:nvPr/>
        </p:nvSpPr>
        <p:spPr bwMode="auto">
          <a:xfrm>
            <a:off x="428596" y="4572008"/>
            <a:ext cx="3500462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800" b="1" dirty="0" smtClean="0">
                <a:solidFill>
                  <a:srgbClr val="0070C0"/>
                </a:solidFill>
                <a:latin typeface="Georgia" pitchFamily="18" charset="0"/>
              </a:rPr>
              <a:t>Dê um clique </a:t>
            </a:r>
            <a:r>
              <a:rPr lang="pt-BR" sz="1800" b="1" dirty="0">
                <a:solidFill>
                  <a:srgbClr val="0070C0"/>
                </a:solidFill>
                <a:latin typeface="Georgia" pitchFamily="18" charset="0"/>
              </a:rPr>
              <a:t>para conferir</a:t>
            </a:r>
            <a:r>
              <a:rPr lang="pt-BR" sz="1800" b="1" dirty="0">
                <a:solidFill>
                  <a:schemeClr val="tx2"/>
                </a:solidFill>
                <a:latin typeface="Georgia" pitchFamily="18" charset="0"/>
              </a:rPr>
              <a:t>:</a:t>
            </a:r>
          </a:p>
        </p:txBody>
      </p:sp>
      <p:sp>
        <p:nvSpPr>
          <p:cNvPr id="8" name="Text Box 73"/>
          <p:cNvSpPr txBox="1">
            <a:spLocks noChangeArrowheads="1"/>
          </p:cNvSpPr>
          <p:nvPr/>
        </p:nvSpPr>
        <p:spPr bwMode="auto">
          <a:xfrm>
            <a:off x="2071670" y="5143512"/>
            <a:ext cx="3124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400" b="1" dirty="0" smtClean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Ser;  Santo;  Sadio.</a:t>
            </a:r>
            <a:endParaRPr lang="pt-BR" sz="1400" b="1" dirty="0">
              <a:solidFill>
                <a:schemeClr val="folHlin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 Box 76"/>
          <p:cNvSpPr txBox="1">
            <a:spLocks noChangeArrowheads="1"/>
          </p:cNvSpPr>
          <p:nvPr/>
        </p:nvSpPr>
        <p:spPr bwMode="auto">
          <a:xfrm>
            <a:off x="2071670" y="5715016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Fala a verdade! Essa foi fácil!</a:t>
            </a:r>
          </a:p>
        </p:txBody>
      </p:sp>
      <p:pic>
        <p:nvPicPr>
          <p:cNvPr id="10" name="Picture 14" descr="j00787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4572008"/>
            <a:ext cx="1000132" cy="1835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8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1285852" y="428604"/>
            <a:ext cx="6553200" cy="2095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1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Saiba um pouco mais !</a:t>
            </a: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1000100" y="1000108"/>
            <a:ext cx="4929222" cy="1571636"/>
          </a:xfrm>
          <a:prstGeom prst="wedgeEllipseCallout">
            <a:avLst>
              <a:gd name="adj1" fmla="val 63889"/>
              <a:gd name="adj2" fmla="val 627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pt-BR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00166" y="1285860"/>
            <a:ext cx="412805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Penso que </a:t>
            </a:r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tudo isso faz parte</a:t>
            </a:r>
          </a:p>
          <a:p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dos seus saberes, mas já que está</a:t>
            </a:r>
          </a:p>
          <a:p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estudando o assunto...</a:t>
            </a:r>
          </a:p>
          <a:p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 tal recordar mais um pouco ?</a:t>
            </a:r>
          </a:p>
        </p:txBody>
      </p:sp>
      <p:pic>
        <p:nvPicPr>
          <p:cNvPr id="5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714356"/>
            <a:ext cx="157466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>
            <a:off x="285720" y="3214686"/>
            <a:ext cx="8643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Há palavras homônimas, muito usadas por nós,  que apresentam grafias bem parecidas e, às vezes, trazem pequenas dificuldades na hora de escrever.</a:t>
            </a:r>
            <a:endParaRPr lang="pt-BR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28596" y="3857628"/>
            <a:ext cx="14285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Vê se você </a:t>
            </a:r>
          </a:p>
          <a:p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se lembra ...</a:t>
            </a: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auto">
          <a:xfrm>
            <a:off x="4714876" y="5643578"/>
            <a:ext cx="3857652" cy="2381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MAU  OU  MAL  </a:t>
            </a:r>
            <a:r>
              <a:rPr lang="pt-BR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/>
                </a:solidFill>
                <a:latin typeface="Arial Black"/>
              </a:rPr>
              <a:t>?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4333142"/>
            <a:ext cx="928694" cy="185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" name="Texto explicativo retangular com cantos arredondados 12"/>
          <p:cNvSpPr/>
          <p:nvPr/>
        </p:nvSpPr>
        <p:spPr>
          <a:xfrm>
            <a:off x="500034" y="4572008"/>
            <a:ext cx="2428892" cy="785818"/>
          </a:xfrm>
          <a:prstGeom prst="wedgeRoundRectCallout">
            <a:avLst>
              <a:gd name="adj1" fmla="val 48424"/>
              <a:gd name="adj2" fmla="val 7191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err="1" smtClean="0">
                <a:solidFill>
                  <a:schemeClr val="tx1"/>
                </a:solidFill>
              </a:rPr>
              <a:t>Pucha</a:t>
            </a:r>
            <a:r>
              <a:rPr lang="pt-BR" b="1" dirty="0" smtClean="0">
                <a:solidFill>
                  <a:schemeClr val="tx1"/>
                </a:solidFill>
              </a:rPr>
              <a:t>...Eu tenho uma dúvida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WINDOWS\Application Data\Microsoft\Media Catalog\clipe006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428604"/>
            <a:ext cx="1785950" cy="1556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2643174" y="71435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Observe bem este primeiro par</a:t>
            </a:r>
            <a:r>
              <a:rPr lang="pt-BR" dirty="0" smtClean="0"/>
              <a:t>: </a:t>
            </a:r>
            <a:r>
              <a:rPr lang="pt-BR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mal  ou mal</a:t>
            </a:r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786050" y="1214423"/>
            <a:ext cx="2214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Analise comigo: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643174" y="1643050"/>
            <a:ext cx="57150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O cartão estava</a:t>
            </a:r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bem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escrito, portanto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 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bom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português.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643174" y="2643182"/>
            <a:ext cx="57864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O cartão estava </a:t>
            </a:r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mal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escrito, portanto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 </a:t>
            </a:r>
            <a:r>
              <a:rPr lang="pt-BR" sz="1400" b="1" dirty="0" smtClean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mau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português.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488" y="2214554"/>
            <a:ext cx="2143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Agora compare: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928926" y="3071810"/>
            <a:ext cx="27146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 o m p a r o u ? ? ?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643174" y="3429000"/>
            <a:ext cx="3929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Diga em voz alta o que descobriu.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000364" y="3929066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Vale uma ajudinha?</a:t>
            </a:r>
            <a:endParaRPr lang="pt-BR" dirty="0">
              <a:solidFill>
                <a:schemeClr val="accen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786050" y="4500570"/>
            <a:ext cx="47863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Então complete as frases: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786050" y="5072074"/>
            <a:ext cx="25003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MAL é o oposto de ....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5357818" y="5143512"/>
            <a:ext cx="321471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MAU é o oposto de  .....</a:t>
            </a:r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3857620" y="5572140"/>
            <a:ext cx="9906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BEM</a:t>
            </a:r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7215206" y="5572140"/>
            <a:ext cx="990600" cy="75722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BOM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8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6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91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4" grpId="0" animBg="1" autoUpdateAnimBg="0"/>
      <p:bldP spid="15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928926" y="57148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Conclua comigo.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57158" y="1214422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uso correto de Mal ou Mau se concretiza pela substituição dessas palavras por.......... ou  ...........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Oval 12"/>
          <p:cNvSpPr>
            <a:spLocks noChangeArrowheads="1"/>
          </p:cNvSpPr>
          <p:nvPr/>
        </p:nvSpPr>
        <p:spPr bwMode="auto">
          <a:xfrm>
            <a:off x="500034" y="2143116"/>
            <a:ext cx="785818" cy="7667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bem</a:t>
            </a:r>
          </a:p>
        </p:txBody>
      </p:sp>
      <p:sp>
        <p:nvSpPr>
          <p:cNvPr id="5" name="Oval 13"/>
          <p:cNvSpPr>
            <a:spLocks noChangeArrowheads="1"/>
          </p:cNvSpPr>
          <p:nvPr/>
        </p:nvSpPr>
        <p:spPr bwMode="auto">
          <a:xfrm>
            <a:off x="2357422" y="2143116"/>
            <a:ext cx="714380" cy="77152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bom</a:t>
            </a: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357158" y="4333876"/>
            <a:ext cx="5929354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Está pronto? Se está, ponha a mão na massa e decida :</a:t>
            </a:r>
          </a:p>
          <a:p>
            <a:pPr>
              <a:spcBef>
                <a:spcPct val="50000"/>
              </a:spcBef>
            </a:pPr>
            <a:r>
              <a:rPr lang="pt-BR" dirty="0"/>
              <a:t> </a:t>
            </a:r>
            <a:r>
              <a:rPr lang="pt-BR" b="1" dirty="0">
                <a:solidFill>
                  <a:schemeClr val="folHlink"/>
                </a:solidFill>
              </a:rPr>
              <a:t>mal</a:t>
            </a:r>
            <a:r>
              <a:rPr lang="pt-BR" dirty="0"/>
              <a:t> ou</a:t>
            </a:r>
            <a:r>
              <a:rPr lang="pt-BR" b="1" dirty="0">
                <a:solidFill>
                  <a:schemeClr val="folHlink"/>
                </a:solidFill>
              </a:rPr>
              <a:t> mau</a:t>
            </a:r>
            <a:r>
              <a:rPr lang="pt-BR" dirty="0"/>
              <a:t>?</a:t>
            </a:r>
          </a:p>
        </p:txBody>
      </p:sp>
      <p:pic>
        <p:nvPicPr>
          <p:cNvPr id="8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3214686"/>
            <a:ext cx="157466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7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7"/>
          <p:cNvSpPr>
            <a:spLocks noChangeArrowheads="1" noChangeShapeType="1" noTextEdit="1"/>
          </p:cNvSpPr>
          <p:nvPr/>
        </p:nvSpPr>
        <p:spPr bwMode="auto">
          <a:xfrm>
            <a:off x="428596" y="357166"/>
            <a:ext cx="1714512" cy="104298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pt-BR" sz="1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EM </a:t>
            </a:r>
          </a:p>
          <a:p>
            <a:pPr algn="ctr"/>
            <a:r>
              <a:rPr lang="pt-BR" sz="1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TEMPO: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071670" y="1142984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Será que esgotamos todos os casos de Mal e Mau</a:t>
            </a:r>
            <a:r>
              <a:rPr lang="pt-BR" dirty="0" smtClean="0"/>
              <a:t>?</a:t>
            </a:r>
            <a:endParaRPr lang="pt-BR" dirty="0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071670" y="1714488"/>
            <a:ext cx="5929354" cy="121920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Blip>
                <a:blip r:embed="rId2"/>
              </a:buBlip>
            </a:pPr>
            <a:r>
              <a:rPr lang="pt-BR" b="1" dirty="0" smtClean="0">
                <a:solidFill>
                  <a:schemeClr val="bg1"/>
                </a:solidFill>
              </a:rPr>
              <a:t> Mal </a:t>
            </a:r>
            <a:r>
              <a:rPr lang="pt-BR" b="1" dirty="0"/>
              <a:t>cheguei, fui logo aplaudido!</a:t>
            </a:r>
          </a:p>
          <a:p>
            <a:endParaRPr lang="pt-BR" b="1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Blip>
                <a:blip r:embed="rId2"/>
              </a:buBlip>
            </a:pPr>
            <a:r>
              <a:rPr lang="pt-BR" b="1" dirty="0" smtClean="0">
                <a:solidFill>
                  <a:schemeClr val="bg1">
                    <a:lumMod val="95000"/>
                  </a:schemeClr>
                </a:solidFill>
              </a:rPr>
              <a:t> Mal</a:t>
            </a:r>
            <a:r>
              <a:rPr lang="pt-BR" b="1" dirty="0" smtClean="0"/>
              <a:t> virei  </a:t>
            </a:r>
            <a:r>
              <a:rPr lang="pt-BR" b="1" dirty="0"/>
              <a:t>a esquina, dei de </a:t>
            </a:r>
            <a:r>
              <a:rPr lang="pt-BR" b="1" dirty="0" smtClean="0"/>
              <a:t>cara </a:t>
            </a:r>
            <a:r>
              <a:rPr lang="pt-BR" b="1" dirty="0"/>
              <a:t>com ele.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14282" y="3214686"/>
            <a:ext cx="876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Repare bem!Este </a:t>
            </a:r>
            <a:r>
              <a:rPr lang="pt-BR" b="1" dirty="0">
                <a:solidFill>
                  <a:schemeClr val="accent1"/>
                </a:solidFill>
              </a:rPr>
              <a:t>mal</a:t>
            </a:r>
            <a:r>
              <a:rPr lang="pt-BR" dirty="0">
                <a:solidFill>
                  <a:schemeClr val="accent1"/>
                </a:solidFill>
              </a:rPr>
              <a:t> </a:t>
            </a:r>
            <a:r>
              <a:rPr lang="pt-BR" dirty="0"/>
              <a:t>é diferente do outro que você já </a:t>
            </a:r>
            <a:r>
              <a:rPr lang="pt-BR" dirty="0" smtClean="0"/>
              <a:t>viu ...</a:t>
            </a:r>
            <a:endParaRPr lang="pt-BR" dirty="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00034" y="4500570"/>
            <a:ext cx="2071702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É como se você</a:t>
            </a:r>
          </a:p>
          <a:p>
            <a:pPr>
              <a:spcBef>
                <a:spcPct val="50000"/>
              </a:spcBef>
            </a:pPr>
            <a:r>
              <a:rPr lang="pt-BR" dirty="0"/>
              <a:t> dissesse assim: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1643042" y="5429264"/>
            <a:ext cx="2286000" cy="381000"/>
          </a:xfrm>
          <a:prstGeom prst="curvedUpArrow">
            <a:avLst>
              <a:gd name="adj1" fmla="val 120000"/>
              <a:gd name="adj2" fmla="val 2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857488" y="4214818"/>
            <a:ext cx="207170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Logo que...</a:t>
            </a:r>
          </a:p>
          <a:p>
            <a:pPr>
              <a:spcBef>
                <a:spcPct val="50000"/>
              </a:spcBef>
              <a:defRPr/>
            </a:pPr>
            <a:r>
              <a:rPr lang="pt-B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Assim que...</a:t>
            </a:r>
          </a:p>
          <a:p>
            <a:pPr>
              <a:spcBef>
                <a:spcPct val="50000"/>
              </a:spcBef>
              <a:defRPr/>
            </a:pPr>
            <a:r>
              <a:rPr lang="pt-BR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Nem bem...</a:t>
            </a:r>
          </a:p>
        </p:txBody>
      </p:sp>
      <p:sp>
        <p:nvSpPr>
          <p:cNvPr id="11" name="Retângulo de cantos arredondados 10"/>
          <p:cNvSpPr/>
          <p:nvPr/>
        </p:nvSpPr>
        <p:spPr>
          <a:xfrm rot="20403211">
            <a:off x="5247002" y="4562093"/>
            <a:ext cx="2643206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Experimente </a:t>
            </a:r>
          </a:p>
          <a:p>
            <a:pPr algn="ctr"/>
            <a:endParaRPr lang="pt-BR" b="1" dirty="0" smtClean="0"/>
          </a:p>
          <a:p>
            <a:pPr algn="ctr"/>
            <a:r>
              <a:rPr lang="pt-BR" b="1" dirty="0" smtClean="0"/>
              <a:t>Substitua</a:t>
            </a:r>
          </a:p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3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400"/>
                            </p:stCondLst>
                            <p:childTnLst>
                              <p:par>
                                <p:cTn id="9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9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nimBg="1"/>
      <p:bldP spid="10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xograma: Fita perfurada 4"/>
          <p:cNvSpPr/>
          <p:nvPr/>
        </p:nvSpPr>
        <p:spPr>
          <a:xfrm>
            <a:off x="214282" y="2500306"/>
            <a:ext cx="1857388" cy="35719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exto explicativo retangular com cantos arredondados 3"/>
          <p:cNvSpPr/>
          <p:nvPr/>
        </p:nvSpPr>
        <p:spPr>
          <a:xfrm>
            <a:off x="2285984" y="285728"/>
            <a:ext cx="2286016" cy="714380"/>
          </a:xfrm>
          <a:prstGeom prst="wedgeRoundRectCallout">
            <a:avLst>
              <a:gd name="adj1" fmla="val -61976"/>
              <a:gd name="adj2" fmla="val 643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Que tal praticar um pouco agora?</a:t>
            </a:r>
            <a:endParaRPr lang="pt-BR" dirty="0"/>
          </a:p>
        </p:txBody>
      </p:sp>
      <p:pic>
        <p:nvPicPr>
          <p:cNvPr id="2" name="Picture 5" descr="C:\WINDOWS\Application Data\Microsoft\Media Catalog\clipe001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1938326" cy="2484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luxograma: Cartão 5"/>
          <p:cNvSpPr/>
          <p:nvPr/>
        </p:nvSpPr>
        <p:spPr>
          <a:xfrm>
            <a:off x="2285984" y="1214422"/>
            <a:ext cx="6429420" cy="1285884"/>
          </a:xfrm>
          <a:prstGeom prst="flowChartPunchedCa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 smtClean="0"/>
              <a:t>Primeiro leia todas as frases.Complete em voz alta cada uma delas :mal </a:t>
            </a:r>
            <a:r>
              <a:rPr lang="pt-BR" dirty="0" err="1" smtClean="0"/>
              <a:t>mau.Em</a:t>
            </a:r>
            <a:r>
              <a:rPr lang="pt-BR" dirty="0" smtClean="0"/>
              <a:t> seguida ,</a:t>
            </a:r>
            <a:r>
              <a:rPr lang="pt-BR" dirty="0" err="1" smtClean="0"/>
              <a:t>confira.Veja</a:t>
            </a:r>
            <a:r>
              <a:rPr lang="pt-BR" dirty="0" smtClean="0"/>
              <a:t> se acertou.</a:t>
            </a:r>
            <a:endParaRPr lang="pt-BR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000232" y="2643182"/>
            <a:ext cx="69294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1-Desde pequeno ele era um garoto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.........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batia nos colegas.Fazia fofocas!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00034" y="3000372"/>
            <a:ext cx="58017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2- O ......... tempo impediu a decolagem do avião no horário 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28596" y="3357562"/>
            <a:ext cx="78962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 smtClean="0"/>
              <a:t> 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3- Ele passou ........depois de comer aquela melancia inteira!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500034" y="3786190"/>
            <a:ext cx="53174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4- Ele toca sax divinamente, mas ela canta muito ...... !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500034" y="4214818"/>
            <a:ext cx="6858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5- Aquela mulher está sempre de ........humor.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571472" y="4572008"/>
            <a:ext cx="7924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6- Todos sabem que ele é mesmo um .........caráter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 – Na hora da prova sentiu-se ...........Estava  muito nervosa.</a:t>
            </a:r>
          </a:p>
          <a:p>
            <a:pPr>
              <a:spcBef>
                <a:spcPct val="50000"/>
              </a:spcBef>
            </a:pP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8 -  Senti uma sensação de ........estar ao mergulhar nas águas geladas do mar.</a:t>
            </a:r>
          </a:p>
          <a:p>
            <a:pPr>
              <a:spcBef>
                <a:spcPct val="50000"/>
              </a:spcBef>
            </a:pP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9 -  Desculpe o ........jeito, eu não queria magoar ninguém.</a:t>
            </a:r>
          </a:p>
          <a:p>
            <a:pPr>
              <a:spcBef>
                <a:spcPct val="50000"/>
              </a:spcBef>
            </a:pP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 – ........ a alma o pai seguia ao encontro do Altíssimo,os filhos recorreram ao doleiro,  ávidos por saber se a madrasta  viúva  também tinha direito aos dólares. 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úvida04_Branco"/>
          <p:cNvPicPr>
            <a:picLocks noChangeAspect="1" noChangeArrowheads="1"/>
          </p:cNvPicPr>
          <p:nvPr/>
        </p:nvPicPr>
        <p:blipFill>
          <a:blip r:embed="rId2" cstate="print"/>
          <a:srcRect l="14211" r="14211"/>
          <a:stretch>
            <a:fillRect/>
          </a:stretch>
        </p:blipFill>
        <p:spPr bwMode="auto">
          <a:xfrm>
            <a:off x="2791312" y="116632"/>
            <a:ext cx="2109152" cy="2148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e 2"/>
          <p:cNvSpPr/>
          <p:nvPr/>
        </p:nvSpPr>
        <p:spPr>
          <a:xfrm rot="19990321">
            <a:off x="130948" y="906583"/>
            <a:ext cx="286636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CONFERINDO</a:t>
            </a:r>
            <a:endParaRPr lang="pt-B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1259632" y="2636912"/>
            <a:ext cx="1531680" cy="286232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1- mau</a:t>
            </a:r>
          </a:p>
          <a:p>
            <a:r>
              <a:rPr lang="pt-BR" dirty="0" smtClean="0"/>
              <a:t>2- mal</a:t>
            </a:r>
          </a:p>
          <a:p>
            <a:r>
              <a:rPr lang="pt-BR" dirty="0" smtClean="0"/>
              <a:t>3- mal</a:t>
            </a:r>
          </a:p>
          <a:p>
            <a:r>
              <a:rPr lang="pt-BR" dirty="0" smtClean="0"/>
              <a:t>4- mal</a:t>
            </a:r>
          </a:p>
          <a:p>
            <a:r>
              <a:rPr lang="pt-BR" dirty="0" smtClean="0"/>
              <a:t>5- mau</a:t>
            </a:r>
          </a:p>
          <a:p>
            <a:r>
              <a:rPr lang="pt-BR" dirty="0" smtClean="0"/>
              <a:t>6- mau</a:t>
            </a:r>
          </a:p>
          <a:p>
            <a:r>
              <a:rPr lang="pt-BR" dirty="0" smtClean="0"/>
              <a:t>7- mal</a:t>
            </a:r>
          </a:p>
          <a:p>
            <a:r>
              <a:rPr lang="pt-BR" dirty="0" smtClean="0"/>
              <a:t>8- mal</a:t>
            </a:r>
          </a:p>
          <a:p>
            <a:r>
              <a:rPr lang="pt-BR" dirty="0" smtClean="0"/>
              <a:t>9- mau</a:t>
            </a:r>
          </a:p>
          <a:p>
            <a:r>
              <a:rPr lang="pt-BR" dirty="0" smtClean="0"/>
              <a:t>10- mal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499992" y="4089650"/>
            <a:ext cx="4644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Estou certa de que acertou TUDO!!!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499992" y="4852903"/>
            <a:ext cx="4414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Sinal verde!</a:t>
            </a:r>
          </a:p>
          <a:p>
            <a:r>
              <a:rPr lang="pt-BR" dirty="0" smtClean="0"/>
              <a:t>Siga em frente para novas aprendizagens.</a:t>
            </a:r>
            <a:endParaRPr lang="pt-BR" dirty="0"/>
          </a:p>
        </p:txBody>
      </p:sp>
      <p:pic>
        <p:nvPicPr>
          <p:cNvPr id="8" name="Picture 15" descr="14998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4270" y="3645024"/>
            <a:ext cx="157466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558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ipse 10"/>
          <p:cNvSpPr/>
          <p:nvPr/>
        </p:nvSpPr>
        <p:spPr>
          <a:xfrm>
            <a:off x="2714612" y="785794"/>
            <a:ext cx="2428892" cy="71438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71472" y="428604"/>
            <a:ext cx="88582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AGORA EXAMINE COM OLHOS DE </a:t>
            </a:r>
            <a:r>
              <a:rPr lang="pt-BR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DETETIVE, O </a:t>
            </a:r>
            <a:r>
              <a:rPr lang="pt-BR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2º PAR DESTA DANÇA :</a:t>
            </a:r>
          </a:p>
        </p:txBody>
      </p:sp>
      <p:sp>
        <p:nvSpPr>
          <p:cNvPr id="3" name="Retângulo 2"/>
          <p:cNvSpPr/>
          <p:nvPr/>
        </p:nvSpPr>
        <p:spPr>
          <a:xfrm>
            <a:off x="2000232" y="857232"/>
            <a:ext cx="414340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  ou  HÁ ?</a:t>
            </a:r>
            <a:endParaRPr lang="pt-BR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85720" y="1643050"/>
            <a:ext cx="3624258" cy="70788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Você pode estar se perguntando: </a:t>
            </a:r>
          </a:p>
          <a:p>
            <a:pPr>
              <a:spcBef>
                <a:spcPct val="50000"/>
              </a:spcBef>
            </a:pP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São homônimos também ?</a:t>
            </a:r>
          </a:p>
        </p:txBody>
      </p:sp>
      <p:sp>
        <p:nvSpPr>
          <p:cNvPr id="5" name="Seta para a direita 4"/>
          <p:cNvSpPr/>
          <p:nvPr/>
        </p:nvSpPr>
        <p:spPr>
          <a:xfrm rot="2559057">
            <a:off x="3786182" y="1857364"/>
            <a:ext cx="571504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5357818" y="2786058"/>
            <a:ext cx="2786082" cy="771524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rgbClr val="FFFF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CLARO  </a:t>
            </a:r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 </a:t>
            </a:r>
            <a:r>
              <a:rPr lang="pt-BR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SÃO</a:t>
            </a:r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</a:p>
          <a:p>
            <a:pPr algn="ctr"/>
            <a:r>
              <a:rPr lang="pt-BR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SONS  </a:t>
            </a:r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IGUAIS...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29124" y="1928802"/>
            <a:ext cx="42148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Ora...ora... Se possuem sons iguais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responda 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você 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mesmo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._________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071802" y="4357694"/>
            <a:ext cx="5576894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Exemplos são ótimos para ilustrar </a:t>
            </a:r>
            <a:r>
              <a:rPr lang="pt-BR" dirty="0" smtClean="0"/>
              <a:t>conceitos</a:t>
            </a:r>
          </a:p>
          <a:p>
            <a:pPr>
              <a:spcBef>
                <a:spcPct val="50000"/>
              </a:spcBef>
            </a:pPr>
            <a:r>
              <a:rPr lang="pt-BR" dirty="0" smtClean="0"/>
              <a:t>Veja estes agora.</a:t>
            </a:r>
            <a:endParaRPr lang="pt-BR" dirty="0"/>
          </a:p>
        </p:txBody>
      </p:sp>
      <p:sp>
        <p:nvSpPr>
          <p:cNvPr id="9" name="Seta em curva para cima 8"/>
          <p:cNvSpPr/>
          <p:nvPr/>
        </p:nvSpPr>
        <p:spPr>
          <a:xfrm>
            <a:off x="6072198" y="5572140"/>
            <a:ext cx="2643206" cy="571504"/>
          </a:xfrm>
          <a:prstGeom prst="curvedUpArrow">
            <a:avLst>
              <a:gd name="adj1" fmla="val 25000"/>
              <a:gd name="adj2" fmla="val 75344"/>
              <a:gd name="adj3" fmla="val 158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857628"/>
            <a:ext cx="2016068" cy="2554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utoUpdateAnimBg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500174"/>
            <a:ext cx="184615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ergaminho vertical 2"/>
          <p:cNvSpPr/>
          <p:nvPr/>
        </p:nvSpPr>
        <p:spPr>
          <a:xfrm>
            <a:off x="285720" y="642918"/>
            <a:ext cx="5572132" cy="5214974"/>
          </a:xfrm>
          <a:prstGeom prst="verticalScroll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TÓPICO 1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olho na realidade dos porquês.</a:t>
            </a:r>
          </a:p>
          <a:p>
            <a:pPr algn="ctr"/>
            <a:endParaRPr lang="pt-BR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pt-BR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TÓPICO 2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Homônimos, às vezes, </a:t>
            </a:r>
          </a:p>
          <a:p>
            <a:pPr algn="ctr"/>
            <a:r>
              <a:rPr lang="pt-BR" sz="1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confundem a gente.</a:t>
            </a:r>
            <a:endParaRPr lang="pt-BR" sz="16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o explicativo retangular com cantos arredondados 3"/>
          <p:cNvSpPr/>
          <p:nvPr/>
        </p:nvSpPr>
        <p:spPr>
          <a:xfrm>
            <a:off x="6215074" y="642918"/>
            <a:ext cx="1714512" cy="785818"/>
          </a:xfrm>
          <a:prstGeom prst="wedgeRoundRectCallout">
            <a:avLst>
              <a:gd name="adj1" fmla="val 59929"/>
              <a:gd name="adj2" fmla="val 757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Estes são os seus tópicos de estudo.</a:t>
            </a:r>
            <a:endParaRPr lang="pt-BR" b="1" dirty="0"/>
          </a:p>
        </p:txBody>
      </p:sp>
      <p:sp>
        <p:nvSpPr>
          <p:cNvPr id="5" name="Pentágono 4"/>
          <p:cNvSpPr/>
          <p:nvPr/>
        </p:nvSpPr>
        <p:spPr>
          <a:xfrm>
            <a:off x="6000760" y="4500570"/>
            <a:ext cx="2928958" cy="135732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Grafe sem gafes, não dando oportunidade  a duvidas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14282" y="500042"/>
            <a:ext cx="378621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Espero boas novas </a:t>
            </a:r>
            <a:r>
              <a:rPr lang="pt-BR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há</a:t>
            </a:r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anos.</a:t>
            </a:r>
            <a:endParaRPr lang="pt-B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14678" y="114298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Compare:</a:t>
            </a:r>
            <a:endParaRPr lang="pt-B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000496" y="1643050"/>
            <a:ext cx="3429024" cy="646331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Daqui</a:t>
            </a:r>
            <a:r>
              <a:rPr lang="pt-BR" b="1" dirty="0">
                <a:solidFill>
                  <a:srgbClr val="FF99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pt-BR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anos ainda estarei </a:t>
            </a: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trabalhando.</a:t>
            </a:r>
            <a:r>
              <a:rPr lang="pt-BR" b="1" dirty="0" smtClean="0">
                <a:solidFill>
                  <a:srgbClr val="FF99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pt-BR" b="1" dirty="0">
              <a:solidFill>
                <a:srgbClr val="FF993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57158" y="2786058"/>
            <a:ext cx="7143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/>
              <a:t>Qual dos dois dá idéia de passado</a:t>
            </a:r>
            <a:r>
              <a:rPr lang="pt-BR" b="1" dirty="0" smtClean="0"/>
              <a:t>? Há ou a?</a:t>
            </a:r>
            <a:endParaRPr lang="pt-BR" b="1" dirty="0"/>
          </a:p>
        </p:txBody>
      </p:sp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3571868" y="4000504"/>
            <a:ext cx="1500198" cy="1419220"/>
            <a:chOff x="-289" y="1464"/>
            <a:chExt cx="552" cy="474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-289" y="1464"/>
              <a:ext cx="552" cy="4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9" name="Freeform 14"/>
            <p:cNvSpPr>
              <a:spLocks/>
            </p:cNvSpPr>
            <p:nvPr/>
          </p:nvSpPr>
          <p:spPr bwMode="auto">
            <a:xfrm>
              <a:off x="-271" y="1789"/>
              <a:ext cx="155" cy="44"/>
            </a:xfrm>
            <a:custGeom>
              <a:avLst/>
              <a:gdLst>
                <a:gd name="T0" fmla="*/ 22 w 6191"/>
                <a:gd name="T1" fmla="*/ 0 h 1780"/>
                <a:gd name="T2" fmla="*/ 22 w 6191"/>
                <a:gd name="T3" fmla="*/ 5 h 1780"/>
                <a:gd name="T4" fmla="*/ 21 w 6191"/>
                <a:gd name="T5" fmla="*/ 9 h 1780"/>
                <a:gd name="T6" fmla="*/ 16 w 6191"/>
                <a:gd name="T7" fmla="*/ 16 h 1780"/>
                <a:gd name="T8" fmla="*/ 13 w 6191"/>
                <a:gd name="T9" fmla="*/ 19 h 1780"/>
                <a:gd name="T10" fmla="*/ 10 w 6191"/>
                <a:gd name="T11" fmla="*/ 24 h 1780"/>
                <a:gd name="T12" fmla="*/ 6 w 6191"/>
                <a:gd name="T13" fmla="*/ 28 h 1780"/>
                <a:gd name="T14" fmla="*/ 0 w 6191"/>
                <a:gd name="T15" fmla="*/ 39 h 1780"/>
                <a:gd name="T16" fmla="*/ 50 w 6191"/>
                <a:gd name="T17" fmla="*/ 42 h 1780"/>
                <a:gd name="T18" fmla="*/ 70 w 6191"/>
                <a:gd name="T19" fmla="*/ 44 h 1780"/>
                <a:gd name="T20" fmla="*/ 91 w 6191"/>
                <a:gd name="T21" fmla="*/ 42 h 1780"/>
                <a:gd name="T22" fmla="*/ 107 w 6191"/>
                <a:gd name="T23" fmla="*/ 42 h 1780"/>
                <a:gd name="T24" fmla="*/ 118 w 6191"/>
                <a:gd name="T25" fmla="*/ 44 h 1780"/>
                <a:gd name="T26" fmla="*/ 125 w 6191"/>
                <a:gd name="T27" fmla="*/ 44 h 1780"/>
                <a:gd name="T28" fmla="*/ 134 w 6191"/>
                <a:gd name="T29" fmla="*/ 44 h 1780"/>
                <a:gd name="T30" fmla="*/ 142 w 6191"/>
                <a:gd name="T31" fmla="*/ 42 h 1780"/>
                <a:gd name="T32" fmla="*/ 149 w 6191"/>
                <a:gd name="T33" fmla="*/ 41 h 1780"/>
                <a:gd name="T34" fmla="*/ 152 w 6191"/>
                <a:gd name="T35" fmla="*/ 41 h 1780"/>
                <a:gd name="T36" fmla="*/ 155 w 6191"/>
                <a:gd name="T37" fmla="*/ 31 h 1780"/>
                <a:gd name="T38" fmla="*/ 147 w 6191"/>
                <a:gd name="T39" fmla="*/ 19 h 1780"/>
                <a:gd name="T40" fmla="*/ 141 w 6191"/>
                <a:gd name="T41" fmla="*/ 8 h 1780"/>
                <a:gd name="T42" fmla="*/ 22 w 6191"/>
                <a:gd name="T43" fmla="*/ 0 h 178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191"/>
                <a:gd name="T67" fmla="*/ 0 h 1780"/>
                <a:gd name="T68" fmla="*/ 6191 w 6191"/>
                <a:gd name="T69" fmla="*/ 1780 h 178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191" h="1780">
                  <a:moveTo>
                    <a:pt x="893" y="0"/>
                  </a:moveTo>
                  <a:lnTo>
                    <a:pt x="893" y="190"/>
                  </a:lnTo>
                  <a:lnTo>
                    <a:pt x="830" y="380"/>
                  </a:lnTo>
                  <a:lnTo>
                    <a:pt x="636" y="636"/>
                  </a:lnTo>
                  <a:lnTo>
                    <a:pt x="509" y="761"/>
                  </a:lnTo>
                  <a:lnTo>
                    <a:pt x="380" y="954"/>
                  </a:lnTo>
                  <a:lnTo>
                    <a:pt x="253" y="1144"/>
                  </a:lnTo>
                  <a:lnTo>
                    <a:pt x="0" y="1586"/>
                  </a:lnTo>
                  <a:lnTo>
                    <a:pt x="1979" y="1714"/>
                  </a:lnTo>
                  <a:lnTo>
                    <a:pt x="2807" y="1780"/>
                  </a:lnTo>
                  <a:lnTo>
                    <a:pt x="3637" y="1714"/>
                  </a:lnTo>
                  <a:lnTo>
                    <a:pt x="4277" y="1714"/>
                  </a:lnTo>
                  <a:lnTo>
                    <a:pt x="4723" y="1780"/>
                  </a:lnTo>
                  <a:lnTo>
                    <a:pt x="4980" y="1780"/>
                  </a:lnTo>
                  <a:lnTo>
                    <a:pt x="5365" y="1780"/>
                  </a:lnTo>
                  <a:lnTo>
                    <a:pt x="5682" y="1714"/>
                  </a:lnTo>
                  <a:lnTo>
                    <a:pt x="5939" y="1652"/>
                  </a:lnTo>
                  <a:lnTo>
                    <a:pt x="6064" y="1652"/>
                  </a:lnTo>
                  <a:lnTo>
                    <a:pt x="6191" y="1269"/>
                  </a:lnTo>
                  <a:lnTo>
                    <a:pt x="5873" y="761"/>
                  </a:lnTo>
                  <a:lnTo>
                    <a:pt x="5616" y="318"/>
                  </a:lnTo>
                  <a:lnTo>
                    <a:pt x="893" y="0"/>
                  </a:lnTo>
                  <a:close/>
                </a:path>
              </a:pathLst>
            </a:custGeom>
            <a:solidFill>
              <a:srgbClr val="00A18F"/>
            </a:solidFill>
            <a:ln w="0">
              <a:solidFill>
                <a:srgbClr val="00A18F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10" name="Freeform 15"/>
            <p:cNvSpPr>
              <a:spLocks/>
            </p:cNvSpPr>
            <p:nvPr/>
          </p:nvSpPr>
          <p:spPr bwMode="auto">
            <a:xfrm>
              <a:off x="-279" y="1678"/>
              <a:ext cx="508" cy="149"/>
            </a:xfrm>
            <a:custGeom>
              <a:avLst/>
              <a:gdLst>
                <a:gd name="T0" fmla="*/ 91 w 20308"/>
                <a:gd name="T1" fmla="*/ 13 h 5971"/>
                <a:gd name="T2" fmla="*/ 62 w 20308"/>
                <a:gd name="T3" fmla="*/ 19 h 5971"/>
                <a:gd name="T4" fmla="*/ 37 w 20308"/>
                <a:gd name="T5" fmla="*/ 33 h 5971"/>
                <a:gd name="T6" fmla="*/ 21 w 20308"/>
                <a:gd name="T7" fmla="*/ 43 h 5971"/>
                <a:gd name="T8" fmla="*/ 11 w 20308"/>
                <a:gd name="T9" fmla="*/ 54 h 5971"/>
                <a:gd name="T10" fmla="*/ 2 w 20308"/>
                <a:gd name="T11" fmla="*/ 68 h 5971"/>
                <a:gd name="T12" fmla="*/ 0 w 20308"/>
                <a:gd name="T13" fmla="*/ 78 h 5971"/>
                <a:gd name="T14" fmla="*/ 2 w 20308"/>
                <a:gd name="T15" fmla="*/ 89 h 5971"/>
                <a:gd name="T16" fmla="*/ 6 w 20308"/>
                <a:gd name="T17" fmla="*/ 100 h 5971"/>
                <a:gd name="T18" fmla="*/ 13 w 20308"/>
                <a:gd name="T19" fmla="*/ 108 h 5971"/>
                <a:gd name="T20" fmla="*/ 32 w 20308"/>
                <a:gd name="T21" fmla="*/ 116 h 5971"/>
                <a:gd name="T22" fmla="*/ 90 w 20308"/>
                <a:gd name="T23" fmla="*/ 127 h 5971"/>
                <a:gd name="T24" fmla="*/ 121 w 20308"/>
                <a:gd name="T25" fmla="*/ 128 h 5971"/>
                <a:gd name="T26" fmla="*/ 152 w 20308"/>
                <a:gd name="T27" fmla="*/ 97 h 5971"/>
                <a:gd name="T28" fmla="*/ 270 w 20308"/>
                <a:gd name="T29" fmla="*/ 127 h 5971"/>
                <a:gd name="T30" fmla="*/ 321 w 20308"/>
                <a:gd name="T31" fmla="*/ 149 h 5971"/>
                <a:gd name="T32" fmla="*/ 343 w 20308"/>
                <a:gd name="T33" fmla="*/ 149 h 5971"/>
                <a:gd name="T34" fmla="*/ 399 w 20308"/>
                <a:gd name="T35" fmla="*/ 146 h 5971"/>
                <a:gd name="T36" fmla="*/ 417 w 20308"/>
                <a:gd name="T37" fmla="*/ 146 h 5971"/>
                <a:gd name="T38" fmla="*/ 430 w 20308"/>
                <a:gd name="T39" fmla="*/ 147 h 5971"/>
                <a:gd name="T40" fmla="*/ 450 w 20308"/>
                <a:gd name="T41" fmla="*/ 146 h 5971"/>
                <a:gd name="T42" fmla="*/ 471 w 20308"/>
                <a:gd name="T43" fmla="*/ 146 h 5971"/>
                <a:gd name="T44" fmla="*/ 494 w 20308"/>
                <a:gd name="T45" fmla="*/ 146 h 5971"/>
                <a:gd name="T46" fmla="*/ 508 w 20308"/>
                <a:gd name="T47" fmla="*/ 125 h 5971"/>
                <a:gd name="T48" fmla="*/ 506 w 20308"/>
                <a:gd name="T49" fmla="*/ 97 h 5971"/>
                <a:gd name="T50" fmla="*/ 502 w 20308"/>
                <a:gd name="T51" fmla="*/ 71 h 5971"/>
                <a:gd name="T52" fmla="*/ 495 w 20308"/>
                <a:gd name="T53" fmla="*/ 51 h 5971"/>
                <a:gd name="T54" fmla="*/ 486 w 20308"/>
                <a:gd name="T55" fmla="*/ 33 h 5971"/>
                <a:gd name="T56" fmla="*/ 474 w 20308"/>
                <a:gd name="T57" fmla="*/ 21 h 5971"/>
                <a:gd name="T58" fmla="*/ 460 w 20308"/>
                <a:gd name="T59" fmla="*/ 11 h 5971"/>
                <a:gd name="T60" fmla="*/ 449 w 20308"/>
                <a:gd name="T61" fmla="*/ 5 h 5971"/>
                <a:gd name="T62" fmla="*/ 436 w 20308"/>
                <a:gd name="T63" fmla="*/ 0 h 597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0308"/>
                <a:gd name="T97" fmla="*/ 0 h 5971"/>
                <a:gd name="T98" fmla="*/ 20308 w 20308"/>
                <a:gd name="T99" fmla="*/ 5971 h 597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0308" h="5971">
                  <a:moveTo>
                    <a:pt x="4281" y="380"/>
                  </a:moveTo>
                  <a:lnTo>
                    <a:pt x="3640" y="508"/>
                  </a:lnTo>
                  <a:lnTo>
                    <a:pt x="3129" y="570"/>
                  </a:lnTo>
                  <a:lnTo>
                    <a:pt x="2491" y="760"/>
                  </a:lnTo>
                  <a:lnTo>
                    <a:pt x="1980" y="1077"/>
                  </a:lnTo>
                  <a:lnTo>
                    <a:pt x="1471" y="1333"/>
                  </a:lnTo>
                  <a:lnTo>
                    <a:pt x="1087" y="1585"/>
                  </a:lnTo>
                  <a:lnTo>
                    <a:pt x="831" y="1713"/>
                  </a:lnTo>
                  <a:lnTo>
                    <a:pt x="702" y="1903"/>
                  </a:lnTo>
                  <a:lnTo>
                    <a:pt x="449" y="2158"/>
                  </a:lnTo>
                  <a:lnTo>
                    <a:pt x="193" y="2539"/>
                  </a:lnTo>
                  <a:lnTo>
                    <a:pt x="66" y="2729"/>
                  </a:lnTo>
                  <a:lnTo>
                    <a:pt x="0" y="2923"/>
                  </a:lnTo>
                  <a:lnTo>
                    <a:pt x="0" y="3113"/>
                  </a:lnTo>
                  <a:lnTo>
                    <a:pt x="0" y="3431"/>
                  </a:lnTo>
                  <a:lnTo>
                    <a:pt x="66" y="3555"/>
                  </a:lnTo>
                  <a:lnTo>
                    <a:pt x="128" y="3811"/>
                  </a:lnTo>
                  <a:lnTo>
                    <a:pt x="256" y="4001"/>
                  </a:lnTo>
                  <a:lnTo>
                    <a:pt x="384" y="4192"/>
                  </a:lnTo>
                  <a:lnTo>
                    <a:pt x="512" y="4319"/>
                  </a:lnTo>
                  <a:lnTo>
                    <a:pt x="768" y="4447"/>
                  </a:lnTo>
                  <a:lnTo>
                    <a:pt x="1277" y="4637"/>
                  </a:lnTo>
                  <a:lnTo>
                    <a:pt x="2301" y="4827"/>
                  </a:lnTo>
                  <a:lnTo>
                    <a:pt x="3579" y="5083"/>
                  </a:lnTo>
                  <a:lnTo>
                    <a:pt x="4534" y="5145"/>
                  </a:lnTo>
                  <a:lnTo>
                    <a:pt x="4855" y="5145"/>
                  </a:lnTo>
                  <a:lnTo>
                    <a:pt x="5045" y="5083"/>
                  </a:lnTo>
                  <a:lnTo>
                    <a:pt x="6067" y="3873"/>
                  </a:lnTo>
                  <a:lnTo>
                    <a:pt x="7856" y="4129"/>
                  </a:lnTo>
                  <a:lnTo>
                    <a:pt x="10793" y="5083"/>
                  </a:lnTo>
                  <a:lnTo>
                    <a:pt x="11877" y="5909"/>
                  </a:lnTo>
                  <a:lnTo>
                    <a:pt x="12836" y="5971"/>
                  </a:lnTo>
                  <a:lnTo>
                    <a:pt x="13347" y="5909"/>
                  </a:lnTo>
                  <a:lnTo>
                    <a:pt x="13729" y="5971"/>
                  </a:lnTo>
                  <a:lnTo>
                    <a:pt x="15328" y="5843"/>
                  </a:lnTo>
                  <a:lnTo>
                    <a:pt x="15964" y="5843"/>
                  </a:lnTo>
                  <a:lnTo>
                    <a:pt x="16411" y="5843"/>
                  </a:lnTo>
                  <a:lnTo>
                    <a:pt x="16667" y="5843"/>
                  </a:lnTo>
                  <a:lnTo>
                    <a:pt x="17051" y="5909"/>
                  </a:lnTo>
                  <a:lnTo>
                    <a:pt x="17179" y="5909"/>
                  </a:lnTo>
                  <a:lnTo>
                    <a:pt x="17432" y="5843"/>
                  </a:lnTo>
                  <a:lnTo>
                    <a:pt x="18009" y="5843"/>
                  </a:lnTo>
                  <a:lnTo>
                    <a:pt x="18456" y="5843"/>
                  </a:lnTo>
                  <a:lnTo>
                    <a:pt x="18836" y="5843"/>
                  </a:lnTo>
                  <a:lnTo>
                    <a:pt x="19411" y="5909"/>
                  </a:lnTo>
                  <a:lnTo>
                    <a:pt x="19734" y="5843"/>
                  </a:lnTo>
                  <a:lnTo>
                    <a:pt x="20308" y="5843"/>
                  </a:lnTo>
                  <a:lnTo>
                    <a:pt x="20308" y="5017"/>
                  </a:lnTo>
                  <a:lnTo>
                    <a:pt x="20242" y="4447"/>
                  </a:lnTo>
                  <a:lnTo>
                    <a:pt x="20242" y="3873"/>
                  </a:lnTo>
                  <a:lnTo>
                    <a:pt x="20114" y="3431"/>
                  </a:lnTo>
                  <a:lnTo>
                    <a:pt x="20051" y="2857"/>
                  </a:lnTo>
                  <a:lnTo>
                    <a:pt x="19861" y="2411"/>
                  </a:lnTo>
                  <a:lnTo>
                    <a:pt x="19795" y="2031"/>
                  </a:lnTo>
                  <a:lnTo>
                    <a:pt x="19605" y="1650"/>
                  </a:lnTo>
                  <a:lnTo>
                    <a:pt x="19411" y="1333"/>
                  </a:lnTo>
                  <a:lnTo>
                    <a:pt x="19159" y="1015"/>
                  </a:lnTo>
                  <a:lnTo>
                    <a:pt x="18965" y="826"/>
                  </a:lnTo>
                  <a:lnTo>
                    <a:pt x="18712" y="635"/>
                  </a:lnTo>
                  <a:lnTo>
                    <a:pt x="18390" y="442"/>
                  </a:lnTo>
                  <a:lnTo>
                    <a:pt x="18200" y="318"/>
                  </a:lnTo>
                  <a:lnTo>
                    <a:pt x="17943" y="190"/>
                  </a:lnTo>
                  <a:lnTo>
                    <a:pt x="17687" y="127"/>
                  </a:lnTo>
                  <a:lnTo>
                    <a:pt x="17432" y="0"/>
                  </a:lnTo>
                  <a:lnTo>
                    <a:pt x="4281" y="380"/>
                  </a:lnTo>
                  <a:close/>
                </a:path>
              </a:pathLst>
            </a:custGeom>
            <a:solidFill>
              <a:srgbClr val="00A18F"/>
            </a:solidFill>
            <a:ln w="0">
              <a:solidFill>
                <a:srgbClr val="00A18F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11" name="Freeform 16"/>
            <p:cNvSpPr>
              <a:spLocks/>
            </p:cNvSpPr>
            <p:nvPr/>
          </p:nvSpPr>
          <p:spPr bwMode="auto">
            <a:xfrm>
              <a:off x="-188" y="1476"/>
              <a:ext cx="374" cy="283"/>
            </a:xfrm>
            <a:custGeom>
              <a:avLst/>
              <a:gdLst>
                <a:gd name="T0" fmla="*/ 67 w 14944"/>
                <a:gd name="T1" fmla="*/ 56 h 11308"/>
                <a:gd name="T2" fmla="*/ 62 w 14944"/>
                <a:gd name="T3" fmla="*/ 57 h 11308"/>
                <a:gd name="T4" fmla="*/ 58 w 14944"/>
                <a:gd name="T5" fmla="*/ 64 h 11308"/>
                <a:gd name="T6" fmla="*/ 56 w 14944"/>
                <a:gd name="T7" fmla="*/ 75 h 11308"/>
                <a:gd name="T8" fmla="*/ 59 w 14944"/>
                <a:gd name="T9" fmla="*/ 80 h 11308"/>
                <a:gd name="T10" fmla="*/ 64 w 14944"/>
                <a:gd name="T11" fmla="*/ 83 h 11308"/>
                <a:gd name="T12" fmla="*/ 42 w 14944"/>
                <a:gd name="T13" fmla="*/ 99 h 11308"/>
                <a:gd name="T14" fmla="*/ 30 w 14944"/>
                <a:gd name="T15" fmla="*/ 110 h 11308"/>
                <a:gd name="T16" fmla="*/ 13 w 14944"/>
                <a:gd name="T17" fmla="*/ 134 h 11308"/>
                <a:gd name="T18" fmla="*/ 0 w 14944"/>
                <a:gd name="T19" fmla="*/ 165 h 11308"/>
                <a:gd name="T20" fmla="*/ 0 w 14944"/>
                <a:gd name="T21" fmla="*/ 185 h 11308"/>
                <a:gd name="T22" fmla="*/ 3 w 14944"/>
                <a:gd name="T23" fmla="*/ 199 h 11308"/>
                <a:gd name="T24" fmla="*/ 11 w 14944"/>
                <a:gd name="T25" fmla="*/ 215 h 11308"/>
                <a:gd name="T26" fmla="*/ 18 w 14944"/>
                <a:gd name="T27" fmla="*/ 224 h 11308"/>
                <a:gd name="T28" fmla="*/ 32 w 14944"/>
                <a:gd name="T29" fmla="*/ 237 h 11308"/>
                <a:gd name="T30" fmla="*/ 48 w 14944"/>
                <a:gd name="T31" fmla="*/ 250 h 11308"/>
                <a:gd name="T32" fmla="*/ 66 w 14944"/>
                <a:gd name="T33" fmla="*/ 258 h 11308"/>
                <a:gd name="T34" fmla="*/ 85 w 14944"/>
                <a:gd name="T35" fmla="*/ 261 h 11308"/>
                <a:gd name="T36" fmla="*/ 98 w 14944"/>
                <a:gd name="T37" fmla="*/ 261 h 11308"/>
                <a:gd name="T38" fmla="*/ 107 w 14944"/>
                <a:gd name="T39" fmla="*/ 267 h 11308"/>
                <a:gd name="T40" fmla="*/ 130 w 14944"/>
                <a:gd name="T41" fmla="*/ 275 h 11308"/>
                <a:gd name="T42" fmla="*/ 184 w 14944"/>
                <a:gd name="T43" fmla="*/ 283 h 11308"/>
                <a:gd name="T44" fmla="*/ 227 w 14944"/>
                <a:gd name="T45" fmla="*/ 283 h 11308"/>
                <a:gd name="T46" fmla="*/ 241 w 14944"/>
                <a:gd name="T47" fmla="*/ 280 h 11308"/>
                <a:gd name="T48" fmla="*/ 254 w 14944"/>
                <a:gd name="T49" fmla="*/ 275 h 11308"/>
                <a:gd name="T50" fmla="*/ 264 w 14944"/>
                <a:gd name="T51" fmla="*/ 269 h 11308"/>
                <a:gd name="T52" fmla="*/ 278 w 14944"/>
                <a:gd name="T53" fmla="*/ 262 h 11308"/>
                <a:gd name="T54" fmla="*/ 302 w 14944"/>
                <a:gd name="T55" fmla="*/ 253 h 11308"/>
                <a:gd name="T56" fmla="*/ 326 w 14944"/>
                <a:gd name="T57" fmla="*/ 239 h 11308"/>
                <a:gd name="T58" fmla="*/ 348 w 14944"/>
                <a:gd name="T59" fmla="*/ 215 h 11308"/>
                <a:gd name="T60" fmla="*/ 364 w 14944"/>
                <a:gd name="T61" fmla="*/ 183 h 11308"/>
                <a:gd name="T62" fmla="*/ 371 w 14944"/>
                <a:gd name="T63" fmla="*/ 164 h 11308"/>
                <a:gd name="T64" fmla="*/ 374 w 14944"/>
                <a:gd name="T65" fmla="*/ 137 h 11308"/>
                <a:gd name="T66" fmla="*/ 368 w 14944"/>
                <a:gd name="T67" fmla="*/ 116 h 11308"/>
                <a:gd name="T68" fmla="*/ 355 w 14944"/>
                <a:gd name="T69" fmla="*/ 100 h 11308"/>
                <a:gd name="T70" fmla="*/ 345 w 14944"/>
                <a:gd name="T71" fmla="*/ 91 h 11308"/>
                <a:gd name="T72" fmla="*/ 345 w 14944"/>
                <a:gd name="T73" fmla="*/ 81 h 11308"/>
                <a:gd name="T74" fmla="*/ 348 w 14944"/>
                <a:gd name="T75" fmla="*/ 73 h 11308"/>
                <a:gd name="T76" fmla="*/ 347 w 14944"/>
                <a:gd name="T77" fmla="*/ 67 h 11308"/>
                <a:gd name="T78" fmla="*/ 334 w 14944"/>
                <a:gd name="T79" fmla="*/ 59 h 11308"/>
                <a:gd name="T80" fmla="*/ 318 w 14944"/>
                <a:gd name="T81" fmla="*/ 59 h 11308"/>
                <a:gd name="T82" fmla="*/ 307 w 14944"/>
                <a:gd name="T83" fmla="*/ 60 h 11308"/>
                <a:gd name="T84" fmla="*/ 302 w 14944"/>
                <a:gd name="T85" fmla="*/ 40 h 11308"/>
                <a:gd name="T86" fmla="*/ 291 w 14944"/>
                <a:gd name="T87" fmla="*/ 29 h 11308"/>
                <a:gd name="T88" fmla="*/ 269 w 14944"/>
                <a:gd name="T89" fmla="*/ 16 h 11308"/>
                <a:gd name="T90" fmla="*/ 229 w 14944"/>
                <a:gd name="T91" fmla="*/ 5 h 11308"/>
                <a:gd name="T92" fmla="*/ 193 w 14944"/>
                <a:gd name="T93" fmla="*/ 3 h 11308"/>
                <a:gd name="T94" fmla="*/ 150 w 14944"/>
                <a:gd name="T95" fmla="*/ 14 h 11308"/>
                <a:gd name="T96" fmla="*/ 125 w 14944"/>
                <a:gd name="T97" fmla="*/ 29 h 11308"/>
                <a:gd name="T98" fmla="*/ 99 w 14944"/>
                <a:gd name="T99" fmla="*/ 37 h 11308"/>
                <a:gd name="T100" fmla="*/ 88 w 14944"/>
                <a:gd name="T101" fmla="*/ 45 h 11308"/>
                <a:gd name="T102" fmla="*/ 77 w 14944"/>
                <a:gd name="T103" fmla="*/ 53 h 1130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4944"/>
                <a:gd name="T157" fmla="*/ 0 h 11308"/>
                <a:gd name="T158" fmla="*/ 14944 w 14944"/>
                <a:gd name="T159" fmla="*/ 11308 h 1130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4944" h="11308">
                  <a:moveTo>
                    <a:pt x="2939" y="2223"/>
                  </a:moveTo>
                  <a:lnTo>
                    <a:pt x="2683" y="2223"/>
                  </a:lnTo>
                  <a:lnTo>
                    <a:pt x="2621" y="2288"/>
                  </a:lnTo>
                  <a:lnTo>
                    <a:pt x="2493" y="2288"/>
                  </a:lnTo>
                  <a:lnTo>
                    <a:pt x="2364" y="2417"/>
                  </a:lnTo>
                  <a:lnTo>
                    <a:pt x="2298" y="2541"/>
                  </a:lnTo>
                  <a:lnTo>
                    <a:pt x="2237" y="2731"/>
                  </a:lnTo>
                  <a:lnTo>
                    <a:pt x="2237" y="2986"/>
                  </a:lnTo>
                  <a:lnTo>
                    <a:pt x="2298" y="3049"/>
                  </a:lnTo>
                  <a:lnTo>
                    <a:pt x="2364" y="3177"/>
                  </a:lnTo>
                  <a:lnTo>
                    <a:pt x="2427" y="3177"/>
                  </a:lnTo>
                  <a:lnTo>
                    <a:pt x="2555" y="3304"/>
                  </a:lnTo>
                  <a:lnTo>
                    <a:pt x="2108" y="3685"/>
                  </a:lnTo>
                  <a:lnTo>
                    <a:pt x="1662" y="3941"/>
                  </a:lnTo>
                  <a:lnTo>
                    <a:pt x="1344" y="4193"/>
                  </a:lnTo>
                  <a:lnTo>
                    <a:pt x="1215" y="4383"/>
                  </a:lnTo>
                  <a:lnTo>
                    <a:pt x="894" y="4639"/>
                  </a:lnTo>
                  <a:lnTo>
                    <a:pt x="513" y="5337"/>
                  </a:lnTo>
                  <a:lnTo>
                    <a:pt x="129" y="6100"/>
                  </a:lnTo>
                  <a:lnTo>
                    <a:pt x="0" y="6608"/>
                  </a:lnTo>
                  <a:lnTo>
                    <a:pt x="0" y="6989"/>
                  </a:lnTo>
                  <a:lnTo>
                    <a:pt x="0" y="7373"/>
                  </a:lnTo>
                  <a:lnTo>
                    <a:pt x="66" y="7753"/>
                  </a:lnTo>
                  <a:lnTo>
                    <a:pt x="129" y="7943"/>
                  </a:lnTo>
                  <a:lnTo>
                    <a:pt x="256" y="8198"/>
                  </a:lnTo>
                  <a:lnTo>
                    <a:pt x="447" y="8579"/>
                  </a:lnTo>
                  <a:lnTo>
                    <a:pt x="575" y="8769"/>
                  </a:lnTo>
                  <a:lnTo>
                    <a:pt x="703" y="8958"/>
                  </a:lnTo>
                  <a:lnTo>
                    <a:pt x="894" y="9148"/>
                  </a:lnTo>
                  <a:lnTo>
                    <a:pt x="1278" y="9466"/>
                  </a:lnTo>
                  <a:lnTo>
                    <a:pt x="1468" y="9594"/>
                  </a:lnTo>
                  <a:lnTo>
                    <a:pt x="1918" y="9974"/>
                  </a:lnTo>
                  <a:lnTo>
                    <a:pt x="2108" y="10040"/>
                  </a:lnTo>
                  <a:lnTo>
                    <a:pt x="2621" y="10292"/>
                  </a:lnTo>
                  <a:lnTo>
                    <a:pt x="3001" y="10358"/>
                  </a:lnTo>
                  <a:lnTo>
                    <a:pt x="3386" y="10420"/>
                  </a:lnTo>
                  <a:lnTo>
                    <a:pt x="3704" y="10420"/>
                  </a:lnTo>
                  <a:lnTo>
                    <a:pt x="3898" y="10420"/>
                  </a:lnTo>
                  <a:lnTo>
                    <a:pt x="4026" y="10420"/>
                  </a:lnTo>
                  <a:lnTo>
                    <a:pt x="4279" y="10676"/>
                  </a:lnTo>
                  <a:lnTo>
                    <a:pt x="4725" y="10800"/>
                  </a:lnTo>
                  <a:lnTo>
                    <a:pt x="5175" y="10994"/>
                  </a:lnTo>
                  <a:lnTo>
                    <a:pt x="5683" y="11118"/>
                  </a:lnTo>
                  <a:lnTo>
                    <a:pt x="7344" y="11308"/>
                  </a:lnTo>
                  <a:lnTo>
                    <a:pt x="8621" y="11308"/>
                  </a:lnTo>
                  <a:lnTo>
                    <a:pt x="9067" y="11308"/>
                  </a:lnTo>
                  <a:lnTo>
                    <a:pt x="9451" y="11308"/>
                  </a:lnTo>
                  <a:lnTo>
                    <a:pt x="9642" y="11184"/>
                  </a:lnTo>
                  <a:lnTo>
                    <a:pt x="9960" y="11056"/>
                  </a:lnTo>
                  <a:lnTo>
                    <a:pt x="10154" y="10994"/>
                  </a:lnTo>
                  <a:lnTo>
                    <a:pt x="10410" y="10866"/>
                  </a:lnTo>
                  <a:lnTo>
                    <a:pt x="10535" y="10738"/>
                  </a:lnTo>
                  <a:lnTo>
                    <a:pt x="10600" y="10610"/>
                  </a:lnTo>
                  <a:lnTo>
                    <a:pt x="11113" y="10482"/>
                  </a:lnTo>
                  <a:lnTo>
                    <a:pt x="11559" y="10358"/>
                  </a:lnTo>
                  <a:lnTo>
                    <a:pt x="12068" y="10102"/>
                  </a:lnTo>
                  <a:lnTo>
                    <a:pt x="12514" y="9912"/>
                  </a:lnTo>
                  <a:lnTo>
                    <a:pt x="13027" y="9531"/>
                  </a:lnTo>
                  <a:lnTo>
                    <a:pt x="13473" y="9023"/>
                  </a:lnTo>
                  <a:lnTo>
                    <a:pt x="13920" y="8579"/>
                  </a:lnTo>
                  <a:lnTo>
                    <a:pt x="14242" y="7943"/>
                  </a:lnTo>
                  <a:lnTo>
                    <a:pt x="14560" y="7307"/>
                  </a:lnTo>
                  <a:lnTo>
                    <a:pt x="14750" y="6861"/>
                  </a:lnTo>
                  <a:lnTo>
                    <a:pt x="14816" y="6547"/>
                  </a:lnTo>
                  <a:lnTo>
                    <a:pt x="14878" y="5973"/>
                  </a:lnTo>
                  <a:lnTo>
                    <a:pt x="14944" y="5465"/>
                  </a:lnTo>
                  <a:lnTo>
                    <a:pt x="14816" y="4957"/>
                  </a:lnTo>
                  <a:lnTo>
                    <a:pt x="14688" y="4639"/>
                  </a:lnTo>
                  <a:lnTo>
                    <a:pt x="14495" y="4320"/>
                  </a:lnTo>
                  <a:lnTo>
                    <a:pt x="14176" y="4002"/>
                  </a:lnTo>
                  <a:lnTo>
                    <a:pt x="13986" y="3875"/>
                  </a:lnTo>
                  <a:lnTo>
                    <a:pt x="13792" y="3623"/>
                  </a:lnTo>
                  <a:lnTo>
                    <a:pt x="13473" y="3367"/>
                  </a:lnTo>
                  <a:lnTo>
                    <a:pt x="13792" y="3243"/>
                  </a:lnTo>
                  <a:lnTo>
                    <a:pt x="13857" y="3114"/>
                  </a:lnTo>
                  <a:lnTo>
                    <a:pt x="13920" y="2925"/>
                  </a:lnTo>
                  <a:lnTo>
                    <a:pt x="13920" y="2796"/>
                  </a:lnTo>
                  <a:lnTo>
                    <a:pt x="13857" y="2669"/>
                  </a:lnTo>
                  <a:lnTo>
                    <a:pt x="13601" y="2478"/>
                  </a:lnTo>
                  <a:lnTo>
                    <a:pt x="13346" y="2351"/>
                  </a:lnTo>
                  <a:lnTo>
                    <a:pt x="13093" y="2351"/>
                  </a:lnTo>
                  <a:lnTo>
                    <a:pt x="12708" y="2351"/>
                  </a:lnTo>
                  <a:lnTo>
                    <a:pt x="12452" y="2417"/>
                  </a:lnTo>
                  <a:lnTo>
                    <a:pt x="12262" y="2417"/>
                  </a:lnTo>
                  <a:lnTo>
                    <a:pt x="12324" y="2033"/>
                  </a:lnTo>
                  <a:lnTo>
                    <a:pt x="12068" y="1590"/>
                  </a:lnTo>
                  <a:lnTo>
                    <a:pt x="11815" y="1272"/>
                  </a:lnTo>
                  <a:lnTo>
                    <a:pt x="11622" y="1145"/>
                  </a:lnTo>
                  <a:lnTo>
                    <a:pt x="11365" y="954"/>
                  </a:lnTo>
                  <a:lnTo>
                    <a:pt x="10729" y="637"/>
                  </a:lnTo>
                  <a:lnTo>
                    <a:pt x="9960" y="508"/>
                  </a:lnTo>
                  <a:lnTo>
                    <a:pt x="9133" y="190"/>
                  </a:lnTo>
                  <a:lnTo>
                    <a:pt x="8621" y="0"/>
                  </a:lnTo>
                  <a:lnTo>
                    <a:pt x="7728" y="129"/>
                  </a:lnTo>
                  <a:lnTo>
                    <a:pt x="6703" y="319"/>
                  </a:lnTo>
                  <a:lnTo>
                    <a:pt x="6001" y="571"/>
                  </a:lnTo>
                  <a:lnTo>
                    <a:pt x="5555" y="888"/>
                  </a:lnTo>
                  <a:lnTo>
                    <a:pt x="4981" y="1145"/>
                  </a:lnTo>
                  <a:lnTo>
                    <a:pt x="4345" y="1335"/>
                  </a:lnTo>
                  <a:lnTo>
                    <a:pt x="3960" y="1462"/>
                  </a:lnTo>
                  <a:lnTo>
                    <a:pt x="3704" y="1653"/>
                  </a:lnTo>
                  <a:lnTo>
                    <a:pt x="3513" y="1780"/>
                  </a:lnTo>
                  <a:lnTo>
                    <a:pt x="3323" y="1904"/>
                  </a:lnTo>
                  <a:lnTo>
                    <a:pt x="3067" y="2098"/>
                  </a:lnTo>
                  <a:lnTo>
                    <a:pt x="2939" y="2223"/>
                  </a:lnTo>
                  <a:close/>
                </a:path>
              </a:pathLst>
            </a:custGeom>
            <a:solidFill>
              <a:srgbClr val="FFB58F"/>
            </a:solidFill>
            <a:ln w="0">
              <a:solidFill>
                <a:srgbClr val="FFB58F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12" name="Freeform 17"/>
            <p:cNvSpPr>
              <a:spLocks/>
            </p:cNvSpPr>
            <p:nvPr/>
          </p:nvSpPr>
          <p:spPr bwMode="auto">
            <a:xfrm>
              <a:off x="-101" y="1654"/>
              <a:ext cx="187" cy="53"/>
            </a:xfrm>
            <a:custGeom>
              <a:avLst/>
              <a:gdLst>
                <a:gd name="T0" fmla="*/ 42 w 7481"/>
                <a:gd name="T1" fmla="*/ 32 h 2132"/>
                <a:gd name="T2" fmla="*/ 52 w 7481"/>
                <a:gd name="T3" fmla="*/ 43 h 2132"/>
                <a:gd name="T4" fmla="*/ 62 w 7481"/>
                <a:gd name="T5" fmla="*/ 47 h 2132"/>
                <a:gd name="T6" fmla="*/ 75 w 7481"/>
                <a:gd name="T7" fmla="*/ 51 h 2132"/>
                <a:gd name="T8" fmla="*/ 86 w 7481"/>
                <a:gd name="T9" fmla="*/ 53 h 2132"/>
                <a:gd name="T10" fmla="*/ 95 w 7481"/>
                <a:gd name="T11" fmla="*/ 52 h 2132"/>
                <a:gd name="T12" fmla="*/ 108 w 7481"/>
                <a:gd name="T13" fmla="*/ 50 h 2132"/>
                <a:gd name="T14" fmla="*/ 119 w 7481"/>
                <a:gd name="T15" fmla="*/ 48 h 2132"/>
                <a:gd name="T16" fmla="*/ 127 w 7481"/>
                <a:gd name="T17" fmla="*/ 46 h 2132"/>
                <a:gd name="T18" fmla="*/ 135 w 7481"/>
                <a:gd name="T19" fmla="*/ 43 h 2132"/>
                <a:gd name="T20" fmla="*/ 143 w 7481"/>
                <a:gd name="T21" fmla="*/ 38 h 2132"/>
                <a:gd name="T22" fmla="*/ 151 w 7481"/>
                <a:gd name="T23" fmla="*/ 32 h 2132"/>
                <a:gd name="T24" fmla="*/ 163 w 7481"/>
                <a:gd name="T25" fmla="*/ 22 h 2132"/>
                <a:gd name="T26" fmla="*/ 170 w 7481"/>
                <a:gd name="T27" fmla="*/ 15 h 2132"/>
                <a:gd name="T28" fmla="*/ 174 w 7481"/>
                <a:gd name="T29" fmla="*/ 10 h 2132"/>
                <a:gd name="T30" fmla="*/ 184 w 7481"/>
                <a:gd name="T31" fmla="*/ 9 h 2132"/>
                <a:gd name="T32" fmla="*/ 187 w 7481"/>
                <a:gd name="T33" fmla="*/ 6 h 2132"/>
                <a:gd name="T34" fmla="*/ 185 w 7481"/>
                <a:gd name="T35" fmla="*/ 6 h 2132"/>
                <a:gd name="T36" fmla="*/ 178 w 7481"/>
                <a:gd name="T37" fmla="*/ 9 h 2132"/>
                <a:gd name="T38" fmla="*/ 172 w 7481"/>
                <a:gd name="T39" fmla="*/ 6 h 2132"/>
                <a:gd name="T40" fmla="*/ 168 w 7481"/>
                <a:gd name="T41" fmla="*/ 2 h 2132"/>
                <a:gd name="T42" fmla="*/ 165 w 7481"/>
                <a:gd name="T43" fmla="*/ 0 h 2132"/>
                <a:gd name="T44" fmla="*/ 168 w 7481"/>
                <a:gd name="T45" fmla="*/ 6 h 2132"/>
                <a:gd name="T46" fmla="*/ 172 w 7481"/>
                <a:gd name="T47" fmla="*/ 9 h 2132"/>
                <a:gd name="T48" fmla="*/ 165 w 7481"/>
                <a:gd name="T49" fmla="*/ 17 h 2132"/>
                <a:gd name="T50" fmla="*/ 156 w 7481"/>
                <a:gd name="T51" fmla="*/ 24 h 2132"/>
                <a:gd name="T52" fmla="*/ 140 w 7481"/>
                <a:gd name="T53" fmla="*/ 25 h 2132"/>
                <a:gd name="T54" fmla="*/ 98 w 7481"/>
                <a:gd name="T55" fmla="*/ 29 h 2132"/>
                <a:gd name="T56" fmla="*/ 55 w 7481"/>
                <a:gd name="T57" fmla="*/ 24 h 2132"/>
                <a:gd name="T58" fmla="*/ 49 w 7481"/>
                <a:gd name="T59" fmla="*/ 25 h 2132"/>
                <a:gd name="T60" fmla="*/ 38 w 7481"/>
                <a:gd name="T61" fmla="*/ 24 h 2132"/>
                <a:gd name="T62" fmla="*/ 15 w 7481"/>
                <a:gd name="T63" fmla="*/ 13 h 2132"/>
                <a:gd name="T64" fmla="*/ 0 w 7481"/>
                <a:gd name="T65" fmla="*/ 2 h 2132"/>
                <a:gd name="T66" fmla="*/ 6 w 7481"/>
                <a:gd name="T67" fmla="*/ 9 h 2132"/>
                <a:gd name="T68" fmla="*/ 19 w 7481"/>
                <a:gd name="T69" fmla="*/ 17 h 2132"/>
                <a:gd name="T70" fmla="*/ 27 w 7481"/>
                <a:gd name="T71" fmla="*/ 21 h 2132"/>
                <a:gd name="T72" fmla="*/ 34 w 7481"/>
                <a:gd name="T73" fmla="*/ 25 h 2132"/>
                <a:gd name="T74" fmla="*/ 39 w 7481"/>
                <a:gd name="T75" fmla="*/ 29 h 213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481"/>
                <a:gd name="T115" fmla="*/ 0 h 2132"/>
                <a:gd name="T116" fmla="*/ 7481 w 7481"/>
                <a:gd name="T117" fmla="*/ 2132 h 213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481" h="2132">
                  <a:moveTo>
                    <a:pt x="1616" y="1217"/>
                  </a:moveTo>
                  <a:lnTo>
                    <a:pt x="1678" y="1279"/>
                  </a:lnTo>
                  <a:lnTo>
                    <a:pt x="1838" y="1483"/>
                  </a:lnTo>
                  <a:lnTo>
                    <a:pt x="2086" y="1718"/>
                  </a:lnTo>
                  <a:lnTo>
                    <a:pt x="2283" y="1832"/>
                  </a:lnTo>
                  <a:lnTo>
                    <a:pt x="2470" y="1910"/>
                  </a:lnTo>
                  <a:lnTo>
                    <a:pt x="2726" y="2004"/>
                  </a:lnTo>
                  <a:lnTo>
                    <a:pt x="2996" y="2066"/>
                  </a:lnTo>
                  <a:lnTo>
                    <a:pt x="3234" y="2100"/>
                  </a:lnTo>
                  <a:lnTo>
                    <a:pt x="3421" y="2114"/>
                  </a:lnTo>
                  <a:lnTo>
                    <a:pt x="3550" y="2132"/>
                  </a:lnTo>
                  <a:lnTo>
                    <a:pt x="3809" y="2100"/>
                  </a:lnTo>
                  <a:lnTo>
                    <a:pt x="4072" y="2053"/>
                  </a:lnTo>
                  <a:lnTo>
                    <a:pt x="4325" y="2004"/>
                  </a:lnTo>
                  <a:lnTo>
                    <a:pt x="4515" y="1973"/>
                  </a:lnTo>
                  <a:lnTo>
                    <a:pt x="4771" y="1925"/>
                  </a:lnTo>
                  <a:lnTo>
                    <a:pt x="4896" y="1910"/>
                  </a:lnTo>
                  <a:lnTo>
                    <a:pt x="5089" y="1845"/>
                  </a:lnTo>
                  <a:lnTo>
                    <a:pt x="5276" y="1784"/>
                  </a:lnTo>
                  <a:lnTo>
                    <a:pt x="5408" y="1718"/>
                  </a:lnTo>
                  <a:lnTo>
                    <a:pt x="5595" y="1611"/>
                  </a:lnTo>
                  <a:lnTo>
                    <a:pt x="5727" y="1528"/>
                  </a:lnTo>
                  <a:lnTo>
                    <a:pt x="5878" y="1407"/>
                  </a:lnTo>
                  <a:lnTo>
                    <a:pt x="6038" y="1279"/>
                  </a:lnTo>
                  <a:lnTo>
                    <a:pt x="6166" y="1155"/>
                  </a:lnTo>
                  <a:lnTo>
                    <a:pt x="6515" y="885"/>
                  </a:lnTo>
                  <a:lnTo>
                    <a:pt x="6640" y="775"/>
                  </a:lnTo>
                  <a:lnTo>
                    <a:pt x="6817" y="601"/>
                  </a:lnTo>
                  <a:lnTo>
                    <a:pt x="6910" y="505"/>
                  </a:lnTo>
                  <a:lnTo>
                    <a:pt x="6973" y="411"/>
                  </a:lnTo>
                  <a:lnTo>
                    <a:pt x="7163" y="429"/>
                  </a:lnTo>
                  <a:lnTo>
                    <a:pt x="7353" y="380"/>
                  </a:lnTo>
                  <a:lnTo>
                    <a:pt x="7433" y="319"/>
                  </a:lnTo>
                  <a:lnTo>
                    <a:pt x="7481" y="253"/>
                  </a:lnTo>
                  <a:lnTo>
                    <a:pt x="7450" y="194"/>
                  </a:lnTo>
                  <a:lnTo>
                    <a:pt x="7387" y="260"/>
                  </a:lnTo>
                  <a:lnTo>
                    <a:pt x="7273" y="333"/>
                  </a:lnTo>
                  <a:lnTo>
                    <a:pt x="7131" y="350"/>
                  </a:lnTo>
                  <a:lnTo>
                    <a:pt x="7007" y="319"/>
                  </a:lnTo>
                  <a:lnTo>
                    <a:pt x="6861" y="253"/>
                  </a:lnTo>
                  <a:lnTo>
                    <a:pt x="6817" y="190"/>
                  </a:lnTo>
                  <a:lnTo>
                    <a:pt x="6720" y="66"/>
                  </a:lnTo>
                  <a:lnTo>
                    <a:pt x="6671" y="0"/>
                  </a:lnTo>
                  <a:lnTo>
                    <a:pt x="6620" y="3"/>
                  </a:lnTo>
                  <a:lnTo>
                    <a:pt x="6688" y="142"/>
                  </a:lnTo>
                  <a:lnTo>
                    <a:pt x="6737" y="222"/>
                  </a:lnTo>
                  <a:lnTo>
                    <a:pt x="6817" y="319"/>
                  </a:lnTo>
                  <a:lnTo>
                    <a:pt x="6896" y="363"/>
                  </a:lnTo>
                  <a:lnTo>
                    <a:pt x="6800" y="505"/>
                  </a:lnTo>
                  <a:lnTo>
                    <a:pt x="6595" y="695"/>
                  </a:lnTo>
                  <a:lnTo>
                    <a:pt x="6301" y="892"/>
                  </a:lnTo>
                  <a:lnTo>
                    <a:pt x="6238" y="958"/>
                  </a:lnTo>
                  <a:lnTo>
                    <a:pt x="5982" y="958"/>
                  </a:lnTo>
                  <a:lnTo>
                    <a:pt x="5598" y="1019"/>
                  </a:lnTo>
                  <a:lnTo>
                    <a:pt x="5536" y="958"/>
                  </a:lnTo>
                  <a:lnTo>
                    <a:pt x="3937" y="1148"/>
                  </a:lnTo>
                  <a:lnTo>
                    <a:pt x="2532" y="1085"/>
                  </a:lnTo>
                  <a:lnTo>
                    <a:pt x="2214" y="958"/>
                  </a:lnTo>
                  <a:lnTo>
                    <a:pt x="2093" y="996"/>
                  </a:lnTo>
                  <a:lnTo>
                    <a:pt x="1959" y="1019"/>
                  </a:lnTo>
                  <a:lnTo>
                    <a:pt x="1713" y="996"/>
                  </a:lnTo>
                  <a:lnTo>
                    <a:pt x="1505" y="948"/>
                  </a:lnTo>
                  <a:lnTo>
                    <a:pt x="996" y="712"/>
                  </a:lnTo>
                  <a:lnTo>
                    <a:pt x="584" y="505"/>
                  </a:lnTo>
                  <a:lnTo>
                    <a:pt x="283" y="319"/>
                  </a:lnTo>
                  <a:lnTo>
                    <a:pt x="14" y="80"/>
                  </a:lnTo>
                  <a:lnTo>
                    <a:pt x="0" y="129"/>
                  </a:lnTo>
                  <a:lnTo>
                    <a:pt x="253" y="380"/>
                  </a:lnTo>
                  <a:lnTo>
                    <a:pt x="553" y="584"/>
                  </a:lnTo>
                  <a:lnTo>
                    <a:pt x="744" y="664"/>
                  </a:lnTo>
                  <a:lnTo>
                    <a:pt x="937" y="768"/>
                  </a:lnTo>
                  <a:lnTo>
                    <a:pt x="1062" y="837"/>
                  </a:lnTo>
                  <a:lnTo>
                    <a:pt x="1253" y="934"/>
                  </a:lnTo>
                  <a:lnTo>
                    <a:pt x="1377" y="996"/>
                  </a:lnTo>
                  <a:lnTo>
                    <a:pt x="1488" y="1089"/>
                  </a:lnTo>
                  <a:lnTo>
                    <a:pt x="1567" y="1155"/>
                  </a:lnTo>
                  <a:lnTo>
                    <a:pt x="1616" y="121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13" name="Freeform 18"/>
            <p:cNvSpPr>
              <a:spLocks/>
            </p:cNvSpPr>
            <p:nvPr/>
          </p:nvSpPr>
          <p:spPr bwMode="auto">
            <a:xfrm>
              <a:off x="-6" y="1740"/>
              <a:ext cx="35" cy="36"/>
            </a:xfrm>
            <a:custGeom>
              <a:avLst/>
              <a:gdLst>
                <a:gd name="T0" fmla="*/ 13 w 1405"/>
                <a:gd name="T1" fmla="*/ 0 h 1462"/>
                <a:gd name="T2" fmla="*/ 21 w 1405"/>
                <a:gd name="T3" fmla="*/ 2 h 1462"/>
                <a:gd name="T4" fmla="*/ 26 w 1405"/>
                <a:gd name="T5" fmla="*/ 3 h 1462"/>
                <a:gd name="T6" fmla="*/ 30 w 1405"/>
                <a:gd name="T7" fmla="*/ 6 h 1462"/>
                <a:gd name="T8" fmla="*/ 32 w 1405"/>
                <a:gd name="T9" fmla="*/ 8 h 1462"/>
                <a:gd name="T10" fmla="*/ 33 w 1405"/>
                <a:gd name="T11" fmla="*/ 9 h 1462"/>
                <a:gd name="T12" fmla="*/ 33 w 1405"/>
                <a:gd name="T13" fmla="*/ 13 h 1462"/>
                <a:gd name="T14" fmla="*/ 35 w 1405"/>
                <a:gd name="T15" fmla="*/ 14 h 1462"/>
                <a:gd name="T16" fmla="*/ 35 w 1405"/>
                <a:gd name="T17" fmla="*/ 17 h 1462"/>
                <a:gd name="T18" fmla="*/ 35 w 1405"/>
                <a:gd name="T19" fmla="*/ 20 h 1462"/>
                <a:gd name="T20" fmla="*/ 33 w 1405"/>
                <a:gd name="T21" fmla="*/ 23 h 1462"/>
                <a:gd name="T22" fmla="*/ 33 w 1405"/>
                <a:gd name="T23" fmla="*/ 25 h 1462"/>
                <a:gd name="T24" fmla="*/ 32 w 1405"/>
                <a:gd name="T25" fmla="*/ 28 h 1462"/>
                <a:gd name="T26" fmla="*/ 29 w 1405"/>
                <a:gd name="T27" fmla="*/ 31 h 1462"/>
                <a:gd name="T28" fmla="*/ 22 w 1405"/>
                <a:gd name="T29" fmla="*/ 34 h 1462"/>
                <a:gd name="T30" fmla="*/ 14 w 1405"/>
                <a:gd name="T31" fmla="*/ 36 h 1462"/>
                <a:gd name="T32" fmla="*/ 5 w 1405"/>
                <a:gd name="T33" fmla="*/ 33 h 1462"/>
                <a:gd name="T34" fmla="*/ 0 w 1405"/>
                <a:gd name="T35" fmla="*/ 28 h 1462"/>
                <a:gd name="T36" fmla="*/ 2 w 1405"/>
                <a:gd name="T37" fmla="*/ 17 h 1462"/>
                <a:gd name="T38" fmla="*/ 3 w 1405"/>
                <a:gd name="T39" fmla="*/ 9 h 1462"/>
                <a:gd name="T40" fmla="*/ 13 w 1405"/>
                <a:gd name="T41" fmla="*/ 0 h 146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05"/>
                <a:gd name="T64" fmla="*/ 0 h 1462"/>
                <a:gd name="T65" fmla="*/ 1405 w 1405"/>
                <a:gd name="T66" fmla="*/ 1462 h 146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05" h="1462">
                  <a:moveTo>
                    <a:pt x="513" y="0"/>
                  </a:moveTo>
                  <a:lnTo>
                    <a:pt x="830" y="62"/>
                  </a:lnTo>
                  <a:lnTo>
                    <a:pt x="1024" y="128"/>
                  </a:lnTo>
                  <a:lnTo>
                    <a:pt x="1215" y="252"/>
                  </a:lnTo>
                  <a:lnTo>
                    <a:pt x="1280" y="318"/>
                  </a:lnTo>
                  <a:lnTo>
                    <a:pt x="1343" y="380"/>
                  </a:lnTo>
                  <a:lnTo>
                    <a:pt x="1343" y="508"/>
                  </a:lnTo>
                  <a:lnTo>
                    <a:pt x="1405" y="570"/>
                  </a:lnTo>
                  <a:lnTo>
                    <a:pt x="1405" y="699"/>
                  </a:lnTo>
                  <a:lnTo>
                    <a:pt x="1405" y="826"/>
                  </a:lnTo>
                  <a:lnTo>
                    <a:pt x="1343" y="954"/>
                  </a:lnTo>
                  <a:lnTo>
                    <a:pt x="1343" y="1016"/>
                  </a:lnTo>
                  <a:lnTo>
                    <a:pt x="1280" y="1144"/>
                  </a:lnTo>
                  <a:lnTo>
                    <a:pt x="1153" y="1272"/>
                  </a:lnTo>
                  <a:lnTo>
                    <a:pt x="896" y="1396"/>
                  </a:lnTo>
                  <a:lnTo>
                    <a:pt x="578" y="1462"/>
                  </a:lnTo>
                  <a:lnTo>
                    <a:pt x="194" y="1334"/>
                  </a:lnTo>
                  <a:lnTo>
                    <a:pt x="0" y="1144"/>
                  </a:lnTo>
                  <a:lnTo>
                    <a:pt x="66" y="699"/>
                  </a:lnTo>
                  <a:lnTo>
                    <a:pt x="128" y="380"/>
                  </a:lnTo>
                  <a:lnTo>
                    <a:pt x="513" y="0"/>
                  </a:lnTo>
                  <a:close/>
                </a:path>
              </a:pathLst>
            </a:custGeom>
            <a:solidFill>
              <a:srgbClr val="FF9975"/>
            </a:solidFill>
            <a:ln w="0">
              <a:solidFill>
                <a:srgbClr val="FF9975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14" name="Freeform 19"/>
            <p:cNvSpPr>
              <a:spLocks/>
            </p:cNvSpPr>
            <p:nvPr/>
          </p:nvSpPr>
          <p:spPr bwMode="auto">
            <a:xfrm>
              <a:off x="-14" y="1681"/>
              <a:ext cx="35" cy="74"/>
            </a:xfrm>
            <a:custGeom>
              <a:avLst/>
              <a:gdLst>
                <a:gd name="T0" fmla="*/ 0 w 1406"/>
                <a:gd name="T1" fmla="*/ 64 h 2986"/>
                <a:gd name="T2" fmla="*/ 6 w 1406"/>
                <a:gd name="T3" fmla="*/ 2 h 2986"/>
                <a:gd name="T4" fmla="*/ 27 w 1406"/>
                <a:gd name="T5" fmla="*/ 0 h 2986"/>
                <a:gd name="T6" fmla="*/ 35 w 1406"/>
                <a:gd name="T7" fmla="*/ 2 h 2986"/>
                <a:gd name="T8" fmla="*/ 30 w 1406"/>
                <a:gd name="T9" fmla="*/ 36 h 2986"/>
                <a:gd name="T10" fmla="*/ 27 w 1406"/>
                <a:gd name="T11" fmla="*/ 58 h 2986"/>
                <a:gd name="T12" fmla="*/ 25 w 1406"/>
                <a:gd name="T13" fmla="*/ 74 h 2986"/>
                <a:gd name="T14" fmla="*/ 0 w 1406"/>
                <a:gd name="T15" fmla="*/ 64 h 298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06"/>
                <a:gd name="T25" fmla="*/ 0 h 2986"/>
                <a:gd name="T26" fmla="*/ 1406 w 1406"/>
                <a:gd name="T27" fmla="*/ 2986 h 298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06" h="2986">
                  <a:moveTo>
                    <a:pt x="0" y="2602"/>
                  </a:moveTo>
                  <a:lnTo>
                    <a:pt x="257" y="63"/>
                  </a:lnTo>
                  <a:lnTo>
                    <a:pt x="1088" y="0"/>
                  </a:lnTo>
                  <a:lnTo>
                    <a:pt x="1406" y="63"/>
                  </a:lnTo>
                  <a:lnTo>
                    <a:pt x="1215" y="1458"/>
                  </a:lnTo>
                  <a:lnTo>
                    <a:pt x="1088" y="2350"/>
                  </a:lnTo>
                  <a:lnTo>
                    <a:pt x="1022" y="2986"/>
                  </a:lnTo>
                  <a:lnTo>
                    <a:pt x="0" y="2602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15" name="Freeform 20"/>
            <p:cNvSpPr>
              <a:spLocks/>
            </p:cNvSpPr>
            <p:nvPr/>
          </p:nvSpPr>
          <p:spPr bwMode="auto">
            <a:xfrm>
              <a:off x="-131" y="1728"/>
              <a:ext cx="171" cy="137"/>
            </a:xfrm>
            <a:custGeom>
              <a:avLst/>
              <a:gdLst>
                <a:gd name="T0" fmla="*/ 117 w 6835"/>
                <a:gd name="T1" fmla="*/ 14 h 5465"/>
                <a:gd name="T2" fmla="*/ 136 w 6835"/>
                <a:gd name="T3" fmla="*/ 17 h 5465"/>
                <a:gd name="T4" fmla="*/ 147 w 6835"/>
                <a:gd name="T5" fmla="*/ 32 h 5465"/>
                <a:gd name="T6" fmla="*/ 155 w 6835"/>
                <a:gd name="T7" fmla="*/ 46 h 5465"/>
                <a:gd name="T8" fmla="*/ 158 w 6835"/>
                <a:gd name="T9" fmla="*/ 54 h 5465"/>
                <a:gd name="T10" fmla="*/ 165 w 6835"/>
                <a:gd name="T11" fmla="*/ 57 h 5465"/>
                <a:gd name="T12" fmla="*/ 169 w 6835"/>
                <a:gd name="T13" fmla="*/ 61 h 5465"/>
                <a:gd name="T14" fmla="*/ 171 w 6835"/>
                <a:gd name="T15" fmla="*/ 64 h 5465"/>
                <a:gd name="T16" fmla="*/ 169 w 6835"/>
                <a:gd name="T17" fmla="*/ 72 h 5465"/>
                <a:gd name="T18" fmla="*/ 163 w 6835"/>
                <a:gd name="T19" fmla="*/ 77 h 5465"/>
                <a:gd name="T20" fmla="*/ 157 w 6835"/>
                <a:gd name="T21" fmla="*/ 81 h 5465"/>
                <a:gd name="T22" fmla="*/ 161 w 6835"/>
                <a:gd name="T23" fmla="*/ 91 h 5465"/>
                <a:gd name="T24" fmla="*/ 161 w 6835"/>
                <a:gd name="T25" fmla="*/ 96 h 5465"/>
                <a:gd name="T26" fmla="*/ 157 w 6835"/>
                <a:gd name="T27" fmla="*/ 102 h 5465"/>
                <a:gd name="T28" fmla="*/ 153 w 6835"/>
                <a:gd name="T29" fmla="*/ 105 h 5465"/>
                <a:gd name="T30" fmla="*/ 145 w 6835"/>
                <a:gd name="T31" fmla="*/ 107 h 5465"/>
                <a:gd name="T32" fmla="*/ 145 w 6835"/>
                <a:gd name="T33" fmla="*/ 115 h 5465"/>
                <a:gd name="T34" fmla="*/ 150 w 6835"/>
                <a:gd name="T35" fmla="*/ 121 h 5465"/>
                <a:gd name="T36" fmla="*/ 147 w 6835"/>
                <a:gd name="T37" fmla="*/ 126 h 5465"/>
                <a:gd name="T38" fmla="*/ 137 w 6835"/>
                <a:gd name="T39" fmla="*/ 134 h 5465"/>
                <a:gd name="T40" fmla="*/ 113 w 6835"/>
                <a:gd name="T41" fmla="*/ 137 h 5465"/>
                <a:gd name="T42" fmla="*/ 96 w 6835"/>
                <a:gd name="T43" fmla="*/ 131 h 5465"/>
                <a:gd name="T44" fmla="*/ 81 w 6835"/>
                <a:gd name="T45" fmla="*/ 123 h 5465"/>
                <a:gd name="T46" fmla="*/ 74 w 6835"/>
                <a:gd name="T47" fmla="*/ 116 h 5465"/>
                <a:gd name="T48" fmla="*/ 72 w 6835"/>
                <a:gd name="T49" fmla="*/ 108 h 5465"/>
                <a:gd name="T50" fmla="*/ 53 w 6835"/>
                <a:gd name="T51" fmla="*/ 113 h 5465"/>
                <a:gd name="T52" fmla="*/ 35 w 6835"/>
                <a:gd name="T53" fmla="*/ 112 h 5465"/>
                <a:gd name="T54" fmla="*/ 16 w 6835"/>
                <a:gd name="T55" fmla="*/ 107 h 5465"/>
                <a:gd name="T56" fmla="*/ 8 w 6835"/>
                <a:gd name="T57" fmla="*/ 102 h 5465"/>
                <a:gd name="T58" fmla="*/ 0 w 6835"/>
                <a:gd name="T59" fmla="*/ 84 h 5465"/>
                <a:gd name="T60" fmla="*/ 16 w 6835"/>
                <a:gd name="T61" fmla="*/ 51 h 5465"/>
                <a:gd name="T62" fmla="*/ 35 w 6835"/>
                <a:gd name="T63" fmla="*/ 35 h 5465"/>
                <a:gd name="T64" fmla="*/ 53 w 6835"/>
                <a:gd name="T65" fmla="*/ 27 h 5465"/>
                <a:gd name="T66" fmla="*/ 70 w 6835"/>
                <a:gd name="T67" fmla="*/ 10 h 5465"/>
                <a:gd name="T68" fmla="*/ 85 w 6835"/>
                <a:gd name="T69" fmla="*/ 2 h 5465"/>
                <a:gd name="T70" fmla="*/ 93 w 6835"/>
                <a:gd name="T71" fmla="*/ 0 h 5465"/>
                <a:gd name="T72" fmla="*/ 104 w 6835"/>
                <a:gd name="T73" fmla="*/ 0 h 5465"/>
                <a:gd name="T74" fmla="*/ 109 w 6835"/>
                <a:gd name="T75" fmla="*/ 3 h 546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835"/>
                <a:gd name="T115" fmla="*/ 0 h 5465"/>
                <a:gd name="T116" fmla="*/ 6835 w 6835"/>
                <a:gd name="T117" fmla="*/ 5465 h 546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835" h="5465">
                  <a:moveTo>
                    <a:pt x="4661" y="256"/>
                  </a:moveTo>
                  <a:lnTo>
                    <a:pt x="4661" y="574"/>
                  </a:lnTo>
                  <a:lnTo>
                    <a:pt x="5046" y="636"/>
                  </a:lnTo>
                  <a:lnTo>
                    <a:pt x="5430" y="698"/>
                  </a:lnTo>
                  <a:lnTo>
                    <a:pt x="5620" y="826"/>
                  </a:lnTo>
                  <a:lnTo>
                    <a:pt x="5876" y="1272"/>
                  </a:lnTo>
                  <a:lnTo>
                    <a:pt x="6067" y="1590"/>
                  </a:lnTo>
                  <a:lnTo>
                    <a:pt x="6195" y="1842"/>
                  </a:lnTo>
                  <a:lnTo>
                    <a:pt x="6260" y="2032"/>
                  </a:lnTo>
                  <a:lnTo>
                    <a:pt x="6323" y="2161"/>
                  </a:lnTo>
                  <a:lnTo>
                    <a:pt x="6450" y="2226"/>
                  </a:lnTo>
                  <a:lnTo>
                    <a:pt x="6579" y="2288"/>
                  </a:lnTo>
                  <a:lnTo>
                    <a:pt x="6707" y="2351"/>
                  </a:lnTo>
                  <a:lnTo>
                    <a:pt x="6769" y="2416"/>
                  </a:lnTo>
                  <a:lnTo>
                    <a:pt x="6835" y="2478"/>
                  </a:lnTo>
                  <a:lnTo>
                    <a:pt x="6835" y="2543"/>
                  </a:lnTo>
                  <a:lnTo>
                    <a:pt x="6835" y="2669"/>
                  </a:lnTo>
                  <a:lnTo>
                    <a:pt x="6769" y="2859"/>
                  </a:lnTo>
                  <a:lnTo>
                    <a:pt x="6707" y="2924"/>
                  </a:lnTo>
                  <a:lnTo>
                    <a:pt x="6513" y="3052"/>
                  </a:lnTo>
                  <a:lnTo>
                    <a:pt x="6260" y="3177"/>
                  </a:lnTo>
                  <a:lnTo>
                    <a:pt x="6260" y="3242"/>
                  </a:lnTo>
                  <a:lnTo>
                    <a:pt x="6450" y="3432"/>
                  </a:lnTo>
                  <a:lnTo>
                    <a:pt x="6450" y="3622"/>
                  </a:lnTo>
                  <a:lnTo>
                    <a:pt x="6450" y="3685"/>
                  </a:lnTo>
                  <a:lnTo>
                    <a:pt x="6450" y="3812"/>
                  </a:lnTo>
                  <a:lnTo>
                    <a:pt x="6385" y="3940"/>
                  </a:lnTo>
                  <a:lnTo>
                    <a:pt x="6260" y="4068"/>
                  </a:lnTo>
                  <a:lnTo>
                    <a:pt x="6260" y="4130"/>
                  </a:lnTo>
                  <a:lnTo>
                    <a:pt x="6133" y="4196"/>
                  </a:lnTo>
                  <a:lnTo>
                    <a:pt x="6067" y="4196"/>
                  </a:lnTo>
                  <a:lnTo>
                    <a:pt x="5810" y="4259"/>
                  </a:lnTo>
                  <a:lnTo>
                    <a:pt x="5558" y="4386"/>
                  </a:lnTo>
                  <a:lnTo>
                    <a:pt x="5810" y="4576"/>
                  </a:lnTo>
                  <a:lnTo>
                    <a:pt x="5939" y="4704"/>
                  </a:lnTo>
                  <a:lnTo>
                    <a:pt x="6004" y="4828"/>
                  </a:lnTo>
                  <a:lnTo>
                    <a:pt x="5939" y="4957"/>
                  </a:lnTo>
                  <a:lnTo>
                    <a:pt x="5876" y="5022"/>
                  </a:lnTo>
                  <a:lnTo>
                    <a:pt x="5749" y="5146"/>
                  </a:lnTo>
                  <a:lnTo>
                    <a:pt x="5493" y="5336"/>
                  </a:lnTo>
                  <a:lnTo>
                    <a:pt x="5046" y="5465"/>
                  </a:lnTo>
                  <a:lnTo>
                    <a:pt x="4534" y="5465"/>
                  </a:lnTo>
                  <a:lnTo>
                    <a:pt x="4152" y="5336"/>
                  </a:lnTo>
                  <a:lnTo>
                    <a:pt x="3831" y="5212"/>
                  </a:lnTo>
                  <a:lnTo>
                    <a:pt x="3512" y="5022"/>
                  </a:lnTo>
                  <a:lnTo>
                    <a:pt x="3257" y="4894"/>
                  </a:lnTo>
                  <a:lnTo>
                    <a:pt x="3067" y="4767"/>
                  </a:lnTo>
                  <a:lnTo>
                    <a:pt x="2939" y="4638"/>
                  </a:lnTo>
                  <a:lnTo>
                    <a:pt x="2877" y="4448"/>
                  </a:lnTo>
                  <a:lnTo>
                    <a:pt x="2877" y="4320"/>
                  </a:lnTo>
                  <a:lnTo>
                    <a:pt x="2427" y="4448"/>
                  </a:lnTo>
                  <a:lnTo>
                    <a:pt x="2108" y="4510"/>
                  </a:lnTo>
                  <a:lnTo>
                    <a:pt x="1852" y="4510"/>
                  </a:lnTo>
                  <a:lnTo>
                    <a:pt x="1406" y="4448"/>
                  </a:lnTo>
                  <a:lnTo>
                    <a:pt x="959" y="4386"/>
                  </a:lnTo>
                  <a:lnTo>
                    <a:pt x="641" y="4259"/>
                  </a:lnTo>
                  <a:lnTo>
                    <a:pt x="448" y="4130"/>
                  </a:lnTo>
                  <a:lnTo>
                    <a:pt x="323" y="4068"/>
                  </a:lnTo>
                  <a:lnTo>
                    <a:pt x="0" y="3751"/>
                  </a:lnTo>
                  <a:lnTo>
                    <a:pt x="0" y="3370"/>
                  </a:lnTo>
                  <a:lnTo>
                    <a:pt x="195" y="2796"/>
                  </a:lnTo>
                  <a:lnTo>
                    <a:pt x="641" y="2032"/>
                  </a:lnTo>
                  <a:lnTo>
                    <a:pt x="959" y="1718"/>
                  </a:lnTo>
                  <a:lnTo>
                    <a:pt x="1406" y="1400"/>
                  </a:lnTo>
                  <a:lnTo>
                    <a:pt x="1790" y="1206"/>
                  </a:lnTo>
                  <a:lnTo>
                    <a:pt x="2108" y="1082"/>
                  </a:lnTo>
                  <a:lnTo>
                    <a:pt x="2237" y="1082"/>
                  </a:lnTo>
                  <a:lnTo>
                    <a:pt x="2811" y="380"/>
                  </a:lnTo>
                  <a:lnTo>
                    <a:pt x="3130" y="190"/>
                  </a:lnTo>
                  <a:lnTo>
                    <a:pt x="3385" y="66"/>
                  </a:lnTo>
                  <a:lnTo>
                    <a:pt x="3512" y="0"/>
                  </a:lnTo>
                  <a:lnTo>
                    <a:pt x="3703" y="0"/>
                  </a:lnTo>
                  <a:lnTo>
                    <a:pt x="3959" y="0"/>
                  </a:lnTo>
                  <a:lnTo>
                    <a:pt x="4152" y="0"/>
                  </a:lnTo>
                  <a:lnTo>
                    <a:pt x="4215" y="66"/>
                  </a:lnTo>
                  <a:lnTo>
                    <a:pt x="4344" y="127"/>
                  </a:lnTo>
                  <a:lnTo>
                    <a:pt x="4661" y="256"/>
                  </a:lnTo>
                  <a:close/>
                </a:path>
              </a:pathLst>
            </a:custGeom>
            <a:solidFill>
              <a:srgbClr val="FFB58F"/>
            </a:solidFill>
            <a:ln w="0">
              <a:solidFill>
                <a:srgbClr val="FFB58F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16" name="Freeform 21"/>
            <p:cNvSpPr>
              <a:spLocks/>
            </p:cNvSpPr>
            <p:nvPr/>
          </p:nvSpPr>
          <p:spPr bwMode="auto">
            <a:xfrm>
              <a:off x="-16" y="1678"/>
              <a:ext cx="39" cy="76"/>
            </a:xfrm>
            <a:custGeom>
              <a:avLst/>
              <a:gdLst>
                <a:gd name="T0" fmla="*/ 0 w 1533"/>
                <a:gd name="T1" fmla="*/ 65 h 3047"/>
                <a:gd name="T2" fmla="*/ 6 w 1533"/>
                <a:gd name="T3" fmla="*/ 5 h 3047"/>
                <a:gd name="T4" fmla="*/ 39 w 1533"/>
                <a:gd name="T5" fmla="*/ 0 h 3047"/>
                <a:gd name="T6" fmla="*/ 29 w 1533"/>
                <a:gd name="T7" fmla="*/ 76 h 3047"/>
                <a:gd name="T8" fmla="*/ 26 w 1533"/>
                <a:gd name="T9" fmla="*/ 76 h 3047"/>
                <a:gd name="T10" fmla="*/ 36 w 1533"/>
                <a:gd name="T11" fmla="*/ 5 h 3047"/>
                <a:gd name="T12" fmla="*/ 32 w 1533"/>
                <a:gd name="T13" fmla="*/ 5 h 3047"/>
                <a:gd name="T14" fmla="*/ 23 w 1533"/>
                <a:gd name="T15" fmla="*/ 71 h 3047"/>
                <a:gd name="T16" fmla="*/ 19 w 1533"/>
                <a:gd name="T17" fmla="*/ 70 h 3047"/>
                <a:gd name="T18" fmla="*/ 29 w 1533"/>
                <a:gd name="T19" fmla="*/ 5 h 3047"/>
                <a:gd name="T20" fmla="*/ 21 w 1533"/>
                <a:gd name="T21" fmla="*/ 5 h 3047"/>
                <a:gd name="T22" fmla="*/ 15 w 1533"/>
                <a:gd name="T23" fmla="*/ 67 h 3047"/>
                <a:gd name="T24" fmla="*/ 10 w 1533"/>
                <a:gd name="T25" fmla="*/ 67 h 3047"/>
                <a:gd name="T26" fmla="*/ 19 w 1533"/>
                <a:gd name="T27" fmla="*/ 6 h 3047"/>
                <a:gd name="T28" fmla="*/ 10 w 1533"/>
                <a:gd name="T29" fmla="*/ 8 h 3047"/>
                <a:gd name="T30" fmla="*/ 5 w 1533"/>
                <a:gd name="T31" fmla="*/ 65 h 3047"/>
                <a:gd name="T32" fmla="*/ 0 w 1533"/>
                <a:gd name="T33" fmla="*/ 65 h 304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33"/>
                <a:gd name="T52" fmla="*/ 0 h 3047"/>
                <a:gd name="T53" fmla="*/ 1533 w 1533"/>
                <a:gd name="T54" fmla="*/ 3047 h 304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33" h="3047">
                  <a:moveTo>
                    <a:pt x="0" y="2605"/>
                  </a:moveTo>
                  <a:lnTo>
                    <a:pt x="255" y="190"/>
                  </a:lnTo>
                  <a:lnTo>
                    <a:pt x="1533" y="0"/>
                  </a:lnTo>
                  <a:lnTo>
                    <a:pt x="1149" y="3047"/>
                  </a:lnTo>
                  <a:lnTo>
                    <a:pt x="1020" y="3047"/>
                  </a:lnTo>
                  <a:lnTo>
                    <a:pt x="1404" y="190"/>
                  </a:lnTo>
                  <a:lnTo>
                    <a:pt x="1276" y="190"/>
                  </a:lnTo>
                  <a:lnTo>
                    <a:pt x="893" y="2857"/>
                  </a:lnTo>
                  <a:lnTo>
                    <a:pt x="764" y="2795"/>
                  </a:lnTo>
                  <a:lnTo>
                    <a:pt x="1149" y="190"/>
                  </a:lnTo>
                  <a:lnTo>
                    <a:pt x="830" y="190"/>
                  </a:lnTo>
                  <a:lnTo>
                    <a:pt x="574" y="2667"/>
                  </a:lnTo>
                  <a:lnTo>
                    <a:pt x="380" y="2667"/>
                  </a:lnTo>
                  <a:lnTo>
                    <a:pt x="764" y="252"/>
                  </a:lnTo>
                  <a:lnTo>
                    <a:pt x="380" y="318"/>
                  </a:lnTo>
                  <a:lnTo>
                    <a:pt x="190" y="2605"/>
                  </a:lnTo>
                  <a:lnTo>
                    <a:pt x="0" y="260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17" name="Freeform 22"/>
            <p:cNvSpPr>
              <a:spLocks/>
            </p:cNvSpPr>
            <p:nvPr/>
          </p:nvSpPr>
          <p:spPr bwMode="auto">
            <a:xfrm>
              <a:off x="-49" y="1663"/>
              <a:ext cx="112" cy="24"/>
            </a:xfrm>
            <a:custGeom>
              <a:avLst/>
              <a:gdLst>
                <a:gd name="T0" fmla="*/ 2 w 4471"/>
                <a:gd name="T1" fmla="*/ 16 h 954"/>
                <a:gd name="T2" fmla="*/ 5 w 4471"/>
                <a:gd name="T3" fmla="*/ 22 h 954"/>
                <a:gd name="T4" fmla="*/ 6 w 4471"/>
                <a:gd name="T5" fmla="*/ 24 h 954"/>
                <a:gd name="T6" fmla="*/ 13 w 4471"/>
                <a:gd name="T7" fmla="*/ 24 h 954"/>
                <a:gd name="T8" fmla="*/ 18 w 4471"/>
                <a:gd name="T9" fmla="*/ 24 h 954"/>
                <a:gd name="T10" fmla="*/ 22 w 4471"/>
                <a:gd name="T11" fmla="*/ 22 h 954"/>
                <a:gd name="T12" fmla="*/ 34 w 4471"/>
                <a:gd name="T13" fmla="*/ 22 h 954"/>
                <a:gd name="T14" fmla="*/ 43 w 4471"/>
                <a:gd name="T15" fmla="*/ 22 h 954"/>
                <a:gd name="T16" fmla="*/ 54 w 4471"/>
                <a:gd name="T17" fmla="*/ 21 h 954"/>
                <a:gd name="T18" fmla="*/ 67 w 4471"/>
                <a:gd name="T19" fmla="*/ 21 h 954"/>
                <a:gd name="T20" fmla="*/ 77 w 4471"/>
                <a:gd name="T21" fmla="*/ 21 h 954"/>
                <a:gd name="T22" fmla="*/ 85 w 4471"/>
                <a:gd name="T23" fmla="*/ 21 h 954"/>
                <a:gd name="T24" fmla="*/ 90 w 4471"/>
                <a:gd name="T25" fmla="*/ 21 h 954"/>
                <a:gd name="T26" fmla="*/ 96 w 4471"/>
                <a:gd name="T27" fmla="*/ 21 h 954"/>
                <a:gd name="T28" fmla="*/ 106 w 4471"/>
                <a:gd name="T29" fmla="*/ 14 h 954"/>
                <a:gd name="T30" fmla="*/ 112 w 4471"/>
                <a:gd name="T31" fmla="*/ 10 h 954"/>
                <a:gd name="T32" fmla="*/ 104 w 4471"/>
                <a:gd name="T33" fmla="*/ 10 h 954"/>
                <a:gd name="T34" fmla="*/ 96 w 4471"/>
                <a:gd name="T35" fmla="*/ 10 h 954"/>
                <a:gd name="T36" fmla="*/ 90 w 4471"/>
                <a:gd name="T37" fmla="*/ 6 h 954"/>
                <a:gd name="T38" fmla="*/ 80 w 4471"/>
                <a:gd name="T39" fmla="*/ 3 h 954"/>
                <a:gd name="T40" fmla="*/ 74 w 4471"/>
                <a:gd name="T41" fmla="*/ 2 h 954"/>
                <a:gd name="T42" fmla="*/ 67 w 4471"/>
                <a:gd name="T43" fmla="*/ 0 h 954"/>
                <a:gd name="T44" fmla="*/ 61 w 4471"/>
                <a:gd name="T45" fmla="*/ 2 h 954"/>
                <a:gd name="T46" fmla="*/ 56 w 4471"/>
                <a:gd name="T47" fmla="*/ 5 h 954"/>
                <a:gd name="T48" fmla="*/ 51 w 4471"/>
                <a:gd name="T49" fmla="*/ 8 h 954"/>
                <a:gd name="T50" fmla="*/ 43 w 4471"/>
                <a:gd name="T51" fmla="*/ 10 h 954"/>
                <a:gd name="T52" fmla="*/ 40 w 4471"/>
                <a:gd name="T53" fmla="*/ 10 h 954"/>
                <a:gd name="T54" fmla="*/ 35 w 4471"/>
                <a:gd name="T55" fmla="*/ 8 h 954"/>
                <a:gd name="T56" fmla="*/ 30 w 4471"/>
                <a:gd name="T57" fmla="*/ 8 h 954"/>
                <a:gd name="T58" fmla="*/ 24 w 4471"/>
                <a:gd name="T59" fmla="*/ 8 h 954"/>
                <a:gd name="T60" fmla="*/ 19 w 4471"/>
                <a:gd name="T61" fmla="*/ 8 h 954"/>
                <a:gd name="T62" fmla="*/ 13 w 4471"/>
                <a:gd name="T63" fmla="*/ 10 h 954"/>
                <a:gd name="T64" fmla="*/ 6 w 4471"/>
                <a:gd name="T65" fmla="*/ 13 h 954"/>
                <a:gd name="T66" fmla="*/ 0 w 4471"/>
                <a:gd name="T67" fmla="*/ 16 h 954"/>
                <a:gd name="T68" fmla="*/ 2 w 4471"/>
                <a:gd name="T69" fmla="*/ 16 h 95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471"/>
                <a:gd name="T106" fmla="*/ 0 h 954"/>
                <a:gd name="T107" fmla="*/ 4471 w 4471"/>
                <a:gd name="T108" fmla="*/ 954 h 95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471" h="954">
                  <a:moveTo>
                    <a:pt x="66" y="635"/>
                  </a:moveTo>
                  <a:lnTo>
                    <a:pt x="194" y="892"/>
                  </a:lnTo>
                  <a:lnTo>
                    <a:pt x="255" y="954"/>
                  </a:lnTo>
                  <a:lnTo>
                    <a:pt x="512" y="954"/>
                  </a:lnTo>
                  <a:lnTo>
                    <a:pt x="702" y="954"/>
                  </a:lnTo>
                  <a:lnTo>
                    <a:pt x="895" y="892"/>
                  </a:lnTo>
                  <a:lnTo>
                    <a:pt x="1343" y="892"/>
                  </a:lnTo>
                  <a:lnTo>
                    <a:pt x="1723" y="892"/>
                  </a:lnTo>
                  <a:lnTo>
                    <a:pt x="2173" y="826"/>
                  </a:lnTo>
                  <a:lnTo>
                    <a:pt x="2682" y="826"/>
                  </a:lnTo>
                  <a:lnTo>
                    <a:pt x="3066" y="826"/>
                  </a:lnTo>
                  <a:lnTo>
                    <a:pt x="3385" y="826"/>
                  </a:lnTo>
                  <a:lnTo>
                    <a:pt x="3578" y="826"/>
                  </a:lnTo>
                  <a:lnTo>
                    <a:pt x="3831" y="826"/>
                  </a:lnTo>
                  <a:lnTo>
                    <a:pt x="4215" y="574"/>
                  </a:lnTo>
                  <a:lnTo>
                    <a:pt x="4471" y="384"/>
                  </a:lnTo>
                  <a:lnTo>
                    <a:pt x="4152" y="384"/>
                  </a:lnTo>
                  <a:lnTo>
                    <a:pt x="3831" y="384"/>
                  </a:lnTo>
                  <a:lnTo>
                    <a:pt x="3578" y="256"/>
                  </a:lnTo>
                  <a:lnTo>
                    <a:pt x="3193" y="127"/>
                  </a:lnTo>
                  <a:lnTo>
                    <a:pt x="2938" y="66"/>
                  </a:lnTo>
                  <a:lnTo>
                    <a:pt x="2682" y="0"/>
                  </a:lnTo>
                  <a:lnTo>
                    <a:pt x="2426" y="66"/>
                  </a:lnTo>
                  <a:lnTo>
                    <a:pt x="2236" y="190"/>
                  </a:lnTo>
                  <a:lnTo>
                    <a:pt x="2044" y="318"/>
                  </a:lnTo>
                  <a:lnTo>
                    <a:pt x="1723" y="384"/>
                  </a:lnTo>
                  <a:lnTo>
                    <a:pt x="1598" y="384"/>
                  </a:lnTo>
                  <a:lnTo>
                    <a:pt x="1404" y="318"/>
                  </a:lnTo>
                  <a:lnTo>
                    <a:pt x="1214" y="318"/>
                  </a:lnTo>
                  <a:lnTo>
                    <a:pt x="958" y="318"/>
                  </a:lnTo>
                  <a:lnTo>
                    <a:pt x="768" y="318"/>
                  </a:lnTo>
                  <a:lnTo>
                    <a:pt x="512" y="384"/>
                  </a:lnTo>
                  <a:lnTo>
                    <a:pt x="255" y="508"/>
                  </a:lnTo>
                  <a:lnTo>
                    <a:pt x="0" y="635"/>
                  </a:lnTo>
                  <a:lnTo>
                    <a:pt x="66" y="63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18" name="Freeform 23"/>
            <p:cNvSpPr>
              <a:spLocks/>
            </p:cNvSpPr>
            <p:nvPr/>
          </p:nvSpPr>
          <p:spPr bwMode="auto">
            <a:xfrm>
              <a:off x="-159" y="1741"/>
              <a:ext cx="94" cy="86"/>
            </a:xfrm>
            <a:custGeom>
              <a:avLst/>
              <a:gdLst>
                <a:gd name="T0" fmla="*/ 0 w 3770"/>
                <a:gd name="T1" fmla="*/ 67 h 3432"/>
                <a:gd name="T2" fmla="*/ 2 w 3770"/>
                <a:gd name="T3" fmla="*/ 57 h 3432"/>
                <a:gd name="T4" fmla="*/ 5 w 3770"/>
                <a:gd name="T5" fmla="*/ 51 h 3432"/>
                <a:gd name="T6" fmla="*/ 6 w 3770"/>
                <a:gd name="T7" fmla="*/ 45 h 3432"/>
                <a:gd name="T8" fmla="*/ 8 w 3770"/>
                <a:gd name="T9" fmla="*/ 40 h 3432"/>
                <a:gd name="T10" fmla="*/ 10 w 3770"/>
                <a:gd name="T11" fmla="*/ 38 h 3432"/>
                <a:gd name="T12" fmla="*/ 14 w 3770"/>
                <a:gd name="T13" fmla="*/ 32 h 3432"/>
                <a:gd name="T14" fmla="*/ 18 w 3770"/>
                <a:gd name="T15" fmla="*/ 29 h 3432"/>
                <a:gd name="T16" fmla="*/ 25 w 3770"/>
                <a:gd name="T17" fmla="*/ 22 h 3432"/>
                <a:gd name="T18" fmla="*/ 37 w 3770"/>
                <a:gd name="T19" fmla="*/ 16 h 3432"/>
                <a:gd name="T20" fmla="*/ 41 w 3770"/>
                <a:gd name="T21" fmla="*/ 11 h 3432"/>
                <a:gd name="T22" fmla="*/ 62 w 3770"/>
                <a:gd name="T23" fmla="*/ 3 h 3432"/>
                <a:gd name="T24" fmla="*/ 73 w 3770"/>
                <a:gd name="T25" fmla="*/ 2 h 3432"/>
                <a:gd name="T26" fmla="*/ 80 w 3770"/>
                <a:gd name="T27" fmla="*/ 0 h 3432"/>
                <a:gd name="T28" fmla="*/ 91 w 3770"/>
                <a:gd name="T29" fmla="*/ 2 h 3432"/>
                <a:gd name="T30" fmla="*/ 94 w 3770"/>
                <a:gd name="T31" fmla="*/ 3 h 3432"/>
                <a:gd name="T32" fmla="*/ 88 w 3770"/>
                <a:gd name="T33" fmla="*/ 11 h 3432"/>
                <a:gd name="T34" fmla="*/ 84 w 3770"/>
                <a:gd name="T35" fmla="*/ 14 h 3432"/>
                <a:gd name="T36" fmla="*/ 83 w 3770"/>
                <a:gd name="T37" fmla="*/ 16 h 3432"/>
                <a:gd name="T38" fmla="*/ 75 w 3770"/>
                <a:gd name="T39" fmla="*/ 19 h 3432"/>
                <a:gd name="T40" fmla="*/ 67 w 3770"/>
                <a:gd name="T41" fmla="*/ 22 h 3432"/>
                <a:gd name="T42" fmla="*/ 59 w 3770"/>
                <a:gd name="T43" fmla="*/ 27 h 3432"/>
                <a:gd name="T44" fmla="*/ 49 w 3770"/>
                <a:gd name="T45" fmla="*/ 33 h 3432"/>
                <a:gd name="T46" fmla="*/ 45 w 3770"/>
                <a:gd name="T47" fmla="*/ 38 h 3432"/>
                <a:gd name="T48" fmla="*/ 41 w 3770"/>
                <a:gd name="T49" fmla="*/ 43 h 3432"/>
                <a:gd name="T50" fmla="*/ 38 w 3770"/>
                <a:gd name="T51" fmla="*/ 49 h 3432"/>
                <a:gd name="T52" fmla="*/ 35 w 3770"/>
                <a:gd name="T53" fmla="*/ 56 h 3432"/>
                <a:gd name="T54" fmla="*/ 32 w 3770"/>
                <a:gd name="T55" fmla="*/ 61 h 3432"/>
                <a:gd name="T56" fmla="*/ 29 w 3770"/>
                <a:gd name="T57" fmla="*/ 65 h 3432"/>
                <a:gd name="T58" fmla="*/ 27 w 3770"/>
                <a:gd name="T59" fmla="*/ 73 h 3432"/>
                <a:gd name="T60" fmla="*/ 27 w 3770"/>
                <a:gd name="T61" fmla="*/ 78 h 3432"/>
                <a:gd name="T62" fmla="*/ 25 w 3770"/>
                <a:gd name="T63" fmla="*/ 86 h 3432"/>
                <a:gd name="T64" fmla="*/ 16 w 3770"/>
                <a:gd name="T65" fmla="*/ 81 h 3432"/>
                <a:gd name="T66" fmla="*/ 6 w 3770"/>
                <a:gd name="T67" fmla="*/ 76 h 3432"/>
                <a:gd name="T68" fmla="*/ 3 w 3770"/>
                <a:gd name="T69" fmla="*/ 75 h 3432"/>
                <a:gd name="T70" fmla="*/ 0 w 3770"/>
                <a:gd name="T71" fmla="*/ 67 h 34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770"/>
                <a:gd name="T109" fmla="*/ 0 h 3432"/>
                <a:gd name="T110" fmla="*/ 3770 w 3770"/>
                <a:gd name="T111" fmla="*/ 3432 h 34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770" h="3432">
                  <a:moveTo>
                    <a:pt x="0" y="2669"/>
                  </a:moveTo>
                  <a:lnTo>
                    <a:pt x="66" y="2288"/>
                  </a:lnTo>
                  <a:lnTo>
                    <a:pt x="195" y="2035"/>
                  </a:lnTo>
                  <a:lnTo>
                    <a:pt x="256" y="1780"/>
                  </a:lnTo>
                  <a:lnTo>
                    <a:pt x="319" y="1590"/>
                  </a:lnTo>
                  <a:lnTo>
                    <a:pt x="385" y="1524"/>
                  </a:lnTo>
                  <a:lnTo>
                    <a:pt x="575" y="1272"/>
                  </a:lnTo>
                  <a:lnTo>
                    <a:pt x="703" y="1145"/>
                  </a:lnTo>
                  <a:lnTo>
                    <a:pt x="1022" y="892"/>
                  </a:lnTo>
                  <a:lnTo>
                    <a:pt x="1472" y="637"/>
                  </a:lnTo>
                  <a:lnTo>
                    <a:pt x="1662" y="446"/>
                  </a:lnTo>
                  <a:lnTo>
                    <a:pt x="2493" y="128"/>
                  </a:lnTo>
                  <a:lnTo>
                    <a:pt x="2939" y="66"/>
                  </a:lnTo>
                  <a:lnTo>
                    <a:pt x="3196" y="0"/>
                  </a:lnTo>
                  <a:lnTo>
                    <a:pt x="3642" y="66"/>
                  </a:lnTo>
                  <a:lnTo>
                    <a:pt x="3770" y="128"/>
                  </a:lnTo>
                  <a:lnTo>
                    <a:pt x="3513" y="446"/>
                  </a:lnTo>
                  <a:lnTo>
                    <a:pt x="3386" y="574"/>
                  </a:lnTo>
                  <a:lnTo>
                    <a:pt x="3323" y="637"/>
                  </a:lnTo>
                  <a:lnTo>
                    <a:pt x="3001" y="764"/>
                  </a:lnTo>
                  <a:lnTo>
                    <a:pt x="2683" y="892"/>
                  </a:lnTo>
                  <a:lnTo>
                    <a:pt x="2364" y="1082"/>
                  </a:lnTo>
                  <a:lnTo>
                    <a:pt x="1981" y="1334"/>
                  </a:lnTo>
                  <a:lnTo>
                    <a:pt x="1790" y="1524"/>
                  </a:lnTo>
                  <a:lnTo>
                    <a:pt x="1662" y="1718"/>
                  </a:lnTo>
                  <a:lnTo>
                    <a:pt x="1534" y="1970"/>
                  </a:lnTo>
                  <a:lnTo>
                    <a:pt x="1406" y="2226"/>
                  </a:lnTo>
                  <a:lnTo>
                    <a:pt x="1278" y="2416"/>
                  </a:lnTo>
                  <a:lnTo>
                    <a:pt x="1149" y="2606"/>
                  </a:lnTo>
                  <a:lnTo>
                    <a:pt x="1088" y="2924"/>
                  </a:lnTo>
                  <a:lnTo>
                    <a:pt x="1088" y="3114"/>
                  </a:lnTo>
                  <a:lnTo>
                    <a:pt x="1022" y="3432"/>
                  </a:lnTo>
                  <a:lnTo>
                    <a:pt x="641" y="3243"/>
                  </a:lnTo>
                  <a:lnTo>
                    <a:pt x="256" y="3052"/>
                  </a:lnTo>
                  <a:lnTo>
                    <a:pt x="129" y="2986"/>
                  </a:lnTo>
                  <a:lnTo>
                    <a:pt x="0" y="2669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-33" y="1859"/>
              <a:ext cx="37" cy="30"/>
            </a:xfrm>
            <a:custGeom>
              <a:avLst/>
              <a:gdLst>
                <a:gd name="T0" fmla="*/ 2 w 1467"/>
                <a:gd name="T1" fmla="*/ 0 h 1206"/>
                <a:gd name="T2" fmla="*/ 0 w 1467"/>
                <a:gd name="T3" fmla="*/ 24 h 1206"/>
                <a:gd name="T4" fmla="*/ 34 w 1467"/>
                <a:gd name="T5" fmla="*/ 30 h 1206"/>
                <a:gd name="T6" fmla="*/ 37 w 1467"/>
                <a:gd name="T7" fmla="*/ 3 h 1206"/>
                <a:gd name="T8" fmla="*/ 29 w 1467"/>
                <a:gd name="T9" fmla="*/ 5 h 1206"/>
                <a:gd name="T10" fmla="*/ 19 w 1467"/>
                <a:gd name="T11" fmla="*/ 5 h 1206"/>
                <a:gd name="T12" fmla="*/ 13 w 1467"/>
                <a:gd name="T13" fmla="*/ 3 h 1206"/>
                <a:gd name="T14" fmla="*/ 5 w 1467"/>
                <a:gd name="T15" fmla="*/ 2 h 1206"/>
                <a:gd name="T16" fmla="*/ 2 w 1467"/>
                <a:gd name="T17" fmla="*/ 0 h 120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67"/>
                <a:gd name="T28" fmla="*/ 0 h 1206"/>
                <a:gd name="T29" fmla="*/ 1467 w 1467"/>
                <a:gd name="T30" fmla="*/ 1206 h 120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67" h="1206">
                  <a:moveTo>
                    <a:pt x="62" y="0"/>
                  </a:moveTo>
                  <a:lnTo>
                    <a:pt x="0" y="951"/>
                  </a:lnTo>
                  <a:lnTo>
                    <a:pt x="1339" y="1206"/>
                  </a:lnTo>
                  <a:lnTo>
                    <a:pt x="1467" y="124"/>
                  </a:lnTo>
                  <a:lnTo>
                    <a:pt x="1149" y="190"/>
                  </a:lnTo>
                  <a:lnTo>
                    <a:pt x="764" y="190"/>
                  </a:lnTo>
                  <a:lnTo>
                    <a:pt x="508" y="124"/>
                  </a:lnTo>
                  <a:lnTo>
                    <a:pt x="190" y="63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20" name="Freeform 25"/>
            <p:cNvSpPr>
              <a:spLocks/>
            </p:cNvSpPr>
            <p:nvPr/>
          </p:nvSpPr>
          <p:spPr bwMode="auto">
            <a:xfrm>
              <a:off x="-35" y="1873"/>
              <a:ext cx="35" cy="46"/>
            </a:xfrm>
            <a:custGeom>
              <a:avLst/>
              <a:gdLst>
                <a:gd name="T0" fmla="*/ 11 w 1405"/>
                <a:gd name="T1" fmla="*/ 46 h 1841"/>
                <a:gd name="T2" fmla="*/ 0 w 1405"/>
                <a:gd name="T3" fmla="*/ 9 h 1841"/>
                <a:gd name="T4" fmla="*/ 2 w 1405"/>
                <a:gd name="T5" fmla="*/ 6 h 1841"/>
                <a:gd name="T6" fmla="*/ 6 w 1405"/>
                <a:gd name="T7" fmla="*/ 2 h 1841"/>
                <a:gd name="T8" fmla="*/ 13 w 1405"/>
                <a:gd name="T9" fmla="*/ 0 h 1841"/>
                <a:gd name="T10" fmla="*/ 19 w 1405"/>
                <a:gd name="T11" fmla="*/ 9 h 1841"/>
                <a:gd name="T12" fmla="*/ 26 w 1405"/>
                <a:gd name="T13" fmla="*/ 5 h 1841"/>
                <a:gd name="T14" fmla="*/ 27 w 1405"/>
                <a:gd name="T15" fmla="*/ 6 h 1841"/>
                <a:gd name="T16" fmla="*/ 29 w 1405"/>
                <a:gd name="T17" fmla="*/ 9 h 1841"/>
                <a:gd name="T18" fmla="*/ 30 w 1405"/>
                <a:gd name="T19" fmla="*/ 13 h 1841"/>
                <a:gd name="T20" fmla="*/ 35 w 1405"/>
                <a:gd name="T21" fmla="*/ 14 h 1841"/>
                <a:gd name="T22" fmla="*/ 21 w 1405"/>
                <a:gd name="T23" fmla="*/ 43 h 1841"/>
                <a:gd name="T24" fmla="*/ 11 w 1405"/>
                <a:gd name="T25" fmla="*/ 46 h 184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405"/>
                <a:gd name="T40" fmla="*/ 0 h 1841"/>
                <a:gd name="T41" fmla="*/ 1405 w 1405"/>
                <a:gd name="T42" fmla="*/ 1841 h 184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405" h="1841">
                  <a:moveTo>
                    <a:pt x="450" y="1841"/>
                  </a:moveTo>
                  <a:lnTo>
                    <a:pt x="0" y="380"/>
                  </a:lnTo>
                  <a:lnTo>
                    <a:pt x="66" y="255"/>
                  </a:lnTo>
                  <a:lnTo>
                    <a:pt x="256" y="65"/>
                  </a:lnTo>
                  <a:lnTo>
                    <a:pt x="513" y="0"/>
                  </a:lnTo>
                  <a:lnTo>
                    <a:pt x="769" y="380"/>
                  </a:lnTo>
                  <a:lnTo>
                    <a:pt x="1024" y="190"/>
                  </a:lnTo>
                  <a:lnTo>
                    <a:pt x="1087" y="255"/>
                  </a:lnTo>
                  <a:lnTo>
                    <a:pt x="1149" y="380"/>
                  </a:lnTo>
                  <a:lnTo>
                    <a:pt x="1215" y="508"/>
                  </a:lnTo>
                  <a:lnTo>
                    <a:pt x="1405" y="573"/>
                  </a:lnTo>
                  <a:lnTo>
                    <a:pt x="830" y="1717"/>
                  </a:lnTo>
                  <a:lnTo>
                    <a:pt x="450" y="1841"/>
                  </a:lnTo>
                  <a:close/>
                </a:path>
              </a:pathLst>
            </a:custGeom>
            <a:solidFill>
              <a:srgbClr val="FFD400"/>
            </a:solidFill>
            <a:ln w="0">
              <a:solidFill>
                <a:srgbClr val="FFD4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21" name="Freeform 26"/>
            <p:cNvSpPr>
              <a:spLocks/>
            </p:cNvSpPr>
            <p:nvPr/>
          </p:nvSpPr>
          <p:spPr bwMode="auto">
            <a:xfrm>
              <a:off x="-35" y="1859"/>
              <a:ext cx="40" cy="30"/>
            </a:xfrm>
            <a:custGeom>
              <a:avLst/>
              <a:gdLst>
                <a:gd name="T0" fmla="*/ 2 w 1599"/>
                <a:gd name="T1" fmla="*/ 0 h 1206"/>
                <a:gd name="T2" fmla="*/ 0 w 1599"/>
                <a:gd name="T3" fmla="*/ 25 h 1206"/>
                <a:gd name="T4" fmla="*/ 13 w 1599"/>
                <a:gd name="T5" fmla="*/ 17 h 1206"/>
                <a:gd name="T6" fmla="*/ 18 w 1599"/>
                <a:gd name="T7" fmla="*/ 28 h 1206"/>
                <a:gd name="T8" fmla="*/ 26 w 1599"/>
                <a:gd name="T9" fmla="*/ 21 h 1206"/>
                <a:gd name="T10" fmla="*/ 30 w 1599"/>
                <a:gd name="T11" fmla="*/ 28 h 1206"/>
                <a:gd name="T12" fmla="*/ 34 w 1599"/>
                <a:gd name="T13" fmla="*/ 30 h 1206"/>
                <a:gd name="T14" fmla="*/ 35 w 1599"/>
                <a:gd name="T15" fmla="*/ 28 h 1206"/>
                <a:gd name="T16" fmla="*/ 40 w 1599"/>
                <a:gd name="T17" fmla="*/ 5 h 1206"/>
                <a:gd name="T18" fmla="*/ 35 w 1599"/>
                <a:gd name="T19" fmla="*/ 5 h 1206"/>
                <a:gd name="T20" fmla="*/ 35 w 1599"/>
                <a:gd name="T21" fmla="*/ 21 h 1206"/>
                <a:gd name="T22" fmla="*/ 34 w 1599"/>
                <a:gd name="T23" fmla="*/ 27 h 1206"/>
                <a:gd name="T24" fmla="*/ 32 w 1599"/>
                <a:gd name="T25" fmla="*/ 25 h 1206"/>
                <a:gd name="T26" fmla="*/ 27 w 1599"/>
                <a:gd name="T27" fmla="*/ 19 h 1206"/>
                <a:gd name="T28" fmla="*/ 30 w 1599"/>
                <a:gd name="T29" fmla="*/ 3 h 1206"/>
                <a:gd name="T30" fmla="*/ 26 w 1599"/>
                <a:gd name="T31" fmla="*/ 5 h 1206"/>
                <a:gd name="T32" fmla="*/ 26 w 1599"/>
                <a:gd name="T33" fmla="*/ 14 h 1206"/>
                <a:gd name="T34" fmla="*/ 19 w 1599"/>
                <a:gd name="T35" fmla="*/ 22 h 1206"/>
                <a:gd name="T36" fmla="*/ 16 w 1599"/>
                <a:gd name="T37" fmla="*/ 17 h 1206"/>
                <a:gd name="T38" fmla="*/ 18 w 1599"/>
                <a:gd name="T39" fmla="*/ 5 h 1206"/>
                <a:gd name="T40" fmla="*/ 16 w 1599"/>
                <a:gd name="T41" fmla="*/ 3 h 1206"/>
                <a:gd name="T42" fmla="*/ 13 w 1599"/>
                <a:gd name="T43" fmla="*/ 14 h 1206"/>
                <a:gd name="T44" fmla="*/ 11 w 1599"/>
                <a:gd name="T45" fmla="*/ 13 h 1206"/>
                <a:gd name="T46" fmla="*/ 3 w 1599"/>
                <a:gd name="T47" fmla="*/ 16 h 1206"/>
                <a:gd name="T48" fmla="*/ 5 w 1599"/>
                <a:gd name="T49" fmla="*/ 0 h 1206"/>
                <a:gd name="T50" fmla="*/ 2 w 1599"/>
                <a:gd name="T51" fmla="*/ 0 h 120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99"/>
                <a:gd name="T79" fmla="*/ 0 h 1206"/>
                <a:gd name="T80" fmla="*/ 1599 w 1599"/>
                <a:gd name="T81" fmla="*/ 1206 h 120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99" h="1206">
                  <a:moveTo>
                    <a:pt x="66" y="0"/>
                  </a:moveTo>
                  <a:lnTo>
                    <a:pt x="0" y="1016"/>
                  </a:lnTo>
                  <a:lnTo>
                    <a:pt x="513" y="698"/>
                  </a:lnTo>
                  <a:lnTo>
                    <a:pt x="703" y="1144"/>
                  </a:lnTo>
                  <a:lnTo>
                    <a:pt x="1024" y="826"/>
                  </a:lnTo>
                  <a:lnTo>
                    <a:pt x="1215" y="1144"/>
                  </a:lnTo>
                  <a:lnTo>
                    <a:pt x="1343" y="1206"/>
                  </a:lnTo>
                  <a:lnTo>
                    <a:pt x="1405" y="1144"/>
                  </a:lnTo>
                  <a:lnTo>
                    <a:pt x="1599" y="190"/>
                  </a:lnTo>
                  <a:lnTo>
                    <a:pt x="1405" y="190"/>
                  </a:lnTo>
                  <a:lnTo>
                    <a:pt x="1405" y="826"/>
                  </a:lnTo>
                  <a:lnTo>
                    <a:pt x="1343" y="1079"/>
                  </a:lnTo>
                  <a:lnTo>
                    <a:pt x="1277" y="1016"/>
                  </a:lnTo>
                  <a:lnTo>
                    <a:pt x="1087" y="761"/>
                  </a:lnTo>
                  <a:lnTo>
                    <a:pt x="1215" y="124"/>
                  </a:lnTo>
                  <a:lnTo>
                    <a:pt x="1024" y="190"/>
                  </a:lnTo>
                  <a:lnTo>
                    <a:pt x="1024" y="571"/>
                  </a:lnTo>
                  <a:lnTo>
                    <a:pt x="769" y="888"/>
                  </a:lnTo>
                  <a:lnTo>
                    <a:pt x="640" y="698"/>
                  </a:lnTo>
                  <a:lnTo>
                    <a:pt x="703" y="190"/>
                  </a:lnTo>
                  <a:lnTo>
                    <a:pt x="640" y="124"/>
                  </a:lnTo>
                  <a:lnTo>
                    <a:pt x="513" y="571"/>
                  </a:lnTo>
                  <a:lnTo>
                    <a:pt x="450" y="508"/>
                  </a:lnTo>
                  <a:lnTo>
                    <a:pt x="128" y="636"/>
                  </a:lnTo>
                  <a:lnTo>
                    <a:pt x="194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22" name="Freeform 27"/>
            <p:cNvSpPr>
              <a:spLocks/>
            </p:cNvSpPr>
            <p:nvPr/>
          </p:nvSpPr>
          <p:spPr bwMode="auto">
            <a:xfrm>
              <a:off x="-35" y="1886"/>
              <a:ext cx="15" cy="35"/>
            </a:xfrm>
            <a:custGeom>
              <a:avLst/>
              <a:gdLst>
                <a:gd name="T0" fmla="*/ 0 w 574"/>
                <a:gd name="T1" fmla="*/ 2 h 1399"/>
                <a:gd name="T2" fmla="*/ 12 w 574"/>
                <a:gd name="T3" fmla="*/ 35 h 1399"/>
                <a:gd name="T4" fmla="*/ 15 w 574"/>
                <a:gd name="T5" fmla="*/ 32 h 1399"/>
                <a:gd name="T6" fmla="*/ 2 w 574"/>
                <a:gd name="T7" fmla="*/ 0 h 1399"/>
                <a:gd name="T8" fmla="*/ 0 w 574"/>
                <a:gd name="T9" fmla="*/ 2 h 139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4"/>
                <a:gd name="T16" fmla="*/ 0 h 1399"/>
                <a:gd name="T17" fmla="*/ 574 w 574"/>
                <a:gd name="T18" fmla="*/ 1399 h 139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4" h="1399">
                  <a:moveTo>
                    <a:pt x="0" y="65"/>
                  </a:moveTo>
                  <a:lnTo>
                    <a:pt x="450" y="1399"/>
                  </a:lnTo>
                  <a:lnTo>
                    <a:pt x="574" y="1272"/>
                  </a:lnTo>
                  <a:lnTo>
                    <a:pt x="66" y="0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23" name="Freeform 28"/>
            <p:cNvSpPr>
              <a:spLocks/>
            </p:cNvSpPr>
            <p:nvPr/>
          </p:nvSpPr>
          <p:spPr bwMode="auto">
            <a:xfrm>
              <a:off x="-28" y="1886"/>
              <a:ext cx="29" cy="50"/>
            </a:xfrm>
            <a:custGeom>
              <a:avLst/>
              <a:gdLst>
                <a:gd name="T0" fmla="*/ 14 w 1152"/>
                <a:gd name="T1" fmla="*/ 27 h 2018"/>
                <a:gd name="T2" fmla="*/ 29 w 1152"/>
                <a:gd name="T3" fmla="*/ 0 h 2018"/>
                <a:gd name="T4" fmla="*/ 29 w 1152"/>
                <a:gd name="T5" fmla="*/ 3 h 2018"/>
                <a:gd name="T6" fmla="*/ 18 w 1152"/>
                <a:gd name="T7" fmla="*/ 28 h 2018"/>
                <a:gd name="T8" fmla="*/ 19 w 1152"/>
                <a:gd name="T9" fmla="*/ 31 h 2018"/>
                <a:gd name="T10" fmla="*/ 17 w 1152"/>
                <a:gd name="T11" fmla="*/ 32 h 2018"/>
                <a:gd name="T12" fmla="*/ 14 w 1152"/>
                <a:gd name="T13" fmla="*/ 32 h 2018"/>
                <a:gd name="T14" fmla="*/ 13 w 1152"/>
                <a:gd name="T15" fmla="*/ 31 h 2018"/>
                <a:gd name="T16" fmla="*/ 8 w 1152"/>
                <a:gd name="T17" fmla="*/ 34 h 2018"/>
                <a:gd name="T18" fmla="*/ 5 w 1152"/>
                <a:gd name="T19" fmla="*/ 36 h 2018"/>
                <a:gd name="T20" fmla="*/ 4 w 1152"/>
                <a:gd name="T21" fmla="*/ 39 h 2018"/>
                <a:gd name="T22" fmla="*/ 4 w 1152"/>
                <a:gd name="T23" fmla="*/ 41 h 2018"/>
                <a:gd name="T24" fmla="*/ 5 w 1152"/>
                <a:gd name="T25" fmla="*/ 43 h 2018"/>
                <a:gd name="T26" fmla="*/ 8 w 1152"/>
                <a:gd name="T27" fmla="*/ 43 h 2018"/>
                <a:gd name="T28" fmla="*/ 10 w 1152"/>
                <a:gd name="T29" fmla="*/ 41 h 2018"/>
                <a:gd name="T30" fmla="*/ 13 w 1152"/>
                <a:gd name="T31" fmla="*/ 38 h 2018"/>
                <a:gd name="T32" fmla="*/ 14 w 1152"/>
                <a:gd name="T33" fmla="*/ 36 h 2018"/>
                <a:gd name="T34" fmla="*/ 15 w 1152"/>
                <a:gd name="T35" fmla="*/ 34 h 2018"/>
                <a:gd name="T36" fmla="*/ 15 w 1152"/>
                <a:gd name="T37" fmla="*/ 38 h 2018"/>
                <a:gd name="T38" fmla="*/ 14 w 1152"/>
                <a:gd name="T39" fmla="*/ 44 h 2018"/>
                <a:gd name="T40" fmla="*/ 12 w 1152"/>
                <a:gd name="T41" fmla="*/ 47 h 2018"/>
                <a:gd name="T42" fmla="*/ 11 w 1152"/>
                <a:gd name="T43" fmla="*/ 49 h 2018"/>
                <a:gd name="T44" fmla="*/ 8 w 1152"/>
                <a:gd name="T45" fmla="*/ 50 h 2018"/>
                <a:gd name="T46" fmla="*/ 5 w 1152"/>
                <a:gd name="T47" fmla="*/ 50 h 2018"/>
                <a:gd name="T48" fmla="*/ 2 w 1152"/>
                <a:gd name="T49" fmla="*/ 49 h 2018"/>
                <a:gd name="T50" fmla="*/ 0 w 1152"/>
                <a:gd name="T51" fmla="*/ 45 h 2018"/>
                <a:gd name="T52" fmla="*/ 0 w 1152"/>
                <a:gd name="T53" fmla="*/ 41 h 2018"/>
                <a:gd name="T54" fmla="*/ 1 w 1152"/>
                <a:gd name="T55" fmla="*/ 36 h 2018"/>
                <a:gd name="T56" fmla="*/ 3 w 1152"/>
                <a:gd name="T57" fmla="*/ 33 h 2018"/>
                <a:gd name="T58" fmla="*/ 5 w 1152"/>
                <a:gd name="T59" fmla="*/ 32 h 2018"/>
                <a:gd name="T60" fmla="*/ 14 w 1152"/>
                <a:gd name="T61" fmla="*/ 27 h 201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152"/>
                <a:gd name="T94" fmla="*/ 0 h 2018"/>
                <a:gd name="T95" fmla="*/ 1152 w 1152"/>
                <a:gd name="T96" fmla="*/ 2018 h 201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152" h="2018">
                  <a:moveTo>
                    <a:pt x="570" y="1082"/>
                  </a:moveTo>
                  <a:lnTo>
                    <a:pt x="1145" y="0"/>
                  </a:lnTo>
                  <a:lnTo>
                    <a:pt x="1152" y="120"/>
                  </a:lnTo>
                  <a:lnTo>
                    <a:pt x="699" y="1143"/>
                  </a:lnTo>
                  <a:lnTo>
                    <a:pt x="757" y="1264"/>
                  </a:lnTo>
                  <a:lnTo>
                    <a:pt x="667" y="1296"/>
                  </a:lnTo>
                  <a:lnTo>
                    <a:pt x="570" y="1272"/>
                  </a:lnTo>
                  <a:lnTo>
                    <a:pt x="516" y="1264"/>
                  </a:lnTo>
                  <a:lnTo>
                    <a:pt x="304" y="1357"/>
                  </a:lnTo>
                  <a:lnTo>
                    <a:pt x="214" y="1447"/>
                  </a:lnTo>
                  <a:lnTo>
                    <a:pt x="151" y="1568"/>
                  </a:lnTo>
                  <a:lnTo>
                    <a:pt x="151" y="1658"/>
                  </a:lnTo>
                  <a:lnTo>
                    <a:pt x="183" y="1717"/>
                  </a:lnTo>
                  <a:lnTo>
                    <a:pt x="304" y="1717"/>
                  </a:lnTo>
                  <a:lnTo>
                    <a:pt x="394" y="1658"/>
                  </a:lnTo>
                  <a:lnTo>
                    <a:pt x="516" y="1537"/>
                  </a:lnTo>
                  <a:lnTo>
                    <a:pt x="570" y="1461"/>
                  </a:lnTo>
                  <a:lnTo>
                    <a:pt x="606" y="1386"/>
                  </a:lnTo>
                  <a:lnTo>
                    <a:pt x="606" y="1537"/>
                  </a:lnTo>
                  <a:lnTo>
                    <a:pt x="546" y="1780"/>
                  </a:lnTo>
                  <a:lnTo>
                    <a:pt x="484" y="1901"/>
                  </a:lnTo>
                  <a:lnTo>
                    <a:pt x="426" y="1959"/>
                  </a:lnTo>
                  <a:lnTo>
                    <a:pt x="336" y="2018"/>
                  </a:lnTo>
                  <a:lnTo>
                    <a:pt x="183" y="2018"/>
                  </a:lnTo>
                  <a:lnTo>
                    <a:pt x="61" y="1959"/>
                  </a:lnTo>
                  <a:lnTo>
                    <a:pt x="0" y="1807"/>
                  </a:lnTo>
                  <a:lnTo>
                    <a:pt x="0" y="1658"/>
                  </a:lnTo>
                  <a:lnTo>
                    <a:pt x="31" y="1447"/>
                  </a:lnTo>
                  <a:lnTo>
                    <a:pt x="124" y="1333"/>
                  </a:lnTo>
                  <a:lnTo>
                    <a:pt x="190" y="1272"/>
                  </a:lnTo>
                  <a:lnTo>
                    <a:pt x="570" y="10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24" name="Freeform 29"/>
            <p:cNvSpPr>
              <a:spLocks/>
            </p:cNvSpPr>
            <p:nvPr/>
          </p:nvSpPr>
          <p:spPr bwMode="auto">
            <a:xfrm>
              <a:off x="-92" y="1547"/>
              <a:ext cx="102" cy="77"/>
            </a:xfrm>
            <a:custGeom>
              <a:avLst/>
              <a:gdLst>
                <a:gd name="T0" fmla="*/ 45 w 4086"/>
                <a:gd name="T1" fmla="*/ 2 h 3051"/>
                <a:gd name="T2" fmla="*/ 37 w 4086"/>
                <a:gd name="T3" fmla="*/ 2 h 3051"/>
                <a:gd name="T4" fmla="*/ 30 w 4086"/>
                <a:gd name="T5" fmla="*/ 0 h 3051"/>
                <a:gd name="T6" fmla="*/ 21 w 4086"/>
                <a:gd name="T7" fmla="*/ 0 h 3051"/>
                <a:gd name="T8" fmla="*/ 13 w 4086"/>
                <a:gd name="T9" fmla="*/ 3 h 3051"/>
                <a:gd name="T10" fmla="*/ 8 w 4086"/>
                <a:gd name="T11" fmla="*/ 6 h 3051"/>
                <a:gd name="T12" fmla="*/ 5 w 4086"/>
                <a:gd name="T13" fmla="*/ 10 h 3051"/>
                <a:gd name="T14" fmla="*/ 3 w 4086"/>
                <a:gd name="T15" fmla="*/ 16 h 3051"/>
                <a:gd name="T16" fmla="*/ 0 w 4086"/>
                <a:gd name="T17" fmla="*/ 27 h 3051"/>
                <a:gd name="T18" fmla="*/ 0 w 4086"/>
                <a:gd name="T19" fmla="*/ 38 h 3051"/>
                <a:gd name="T20" fmla="*/ 0 w 4086"/>
                <a:gd name="T21" fmla="*/ 48 h 3051"/>
                <a:gd name="T22" fmla="*/ 0 w 4086"/>
                <a:gd name="T23" fmla="*/ 59 h 3051"/>
                <a:gd name="T24" fmla="*/ 0 w 4086"/>
                <a:gd name="T25" fmla="*/ 67 h 3051"/>
                <a:gd name="T26" fmla="*/ 2 w 4086"/>
                <a:gd name="T27" fmla="*/ 74 h 3051"/>
                <a:gd name="T28" fmla="*/ 3 w 4086"/>
                <a:gd name="T29" fmla="*/ 75 h 3051"/>
                <a:gd name="T30" fmla="*/ 10 w 4086"/>
                <a:gd name="T31" fmla="*/ 77 h 3051"/>
                <a:gd name="T32" fmla="*/ 16 w 4086"/>
                <a:gd name="T33" fmla="*/ 77 h 3051"/>
                <a:gd name="T34" fmla="*/ 27 w 4086"/>
                <a:gd name="T35" fmla="*/ 77 h 3051"/>
                <a:gd name="T36" fmla="*/ 38 w 4086"/>
                <a:gd name="T37" fmla="*/ 74 h 3051"/>
                <a:gd name="T38" fmla="*/ 43 w 4086"/>
                <a:gd name="T39" fmla="*/ 72 h 3051"/>
                <a:gd name="T40" fmla="*/ 51 w 4086"/>
                <a:gd name="T41" fmla="*/ 69 h 3051"/>
                <a:gd name="T42" fmla="*/ 57 w 4086"/>
                <a:gd name="T43" fmla="*/ 59 h 3051"/>
                <a:gd name="T44" fmla="*/ 67 w 4086"/>
                <a:gd name="T45" fmla="*/ 43 h 3051"/>
                <a:gd name="T46" fmla="*/ 102 w 4086"/>
                <a:gd name="T47" fmla="*/ 35 h 3051"/>
                <a:gd name="T48" fmla="*/ 99 w 4086"/>
                <a:gd name="T49" fmla="*/ 23 h 3051"/>
                <a:gd name="T50" fmla="*/ 97 w 4086"/>
                <a:gd name="T51" fmla="*/ 11 h 3051"/>
                <a:gd name="T52" fmla="*/ 92 w 4086"/>
                <a:gd name="T53" fmla="*/ 2 h 3051"/>
                <a:gd name="T54" fmla="*/ 45 w 4086"/>
                <a:gd name="T55" fmla="*/ 2 h 305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086"/>
                <a:gd name="T85" fmla="*/ 0 h 3051"/>
                <a:gd name="T86" fmla="*/ 4086 w 4086"/>
                <a:gd name="T87" fmla="*/ 3051 h 305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086" h="3051">
                  <a:moveTo>
                    <a:pt x="1789" y="66"/>
                  </a:moveTo>
                  <a:lnTo>
                    <a:pt x="1470" y="66"/>
                  </a:lnTo>
                  <a:lnTo>
                    <a:pt x="1215" y="0"/>
                  </a:lnTo>
                  <a:lnTo>
                    <a:pt x="830" y="0"/>
                  </a:lnTo>
                  <a:lnTo>
                    <a:pt x="513" y="127"/>
                  </a:lnTo>
                  <a:lnTo>
                    <a:pt x="318" y="255"/>
                  </a:lnTo>
                  <a:lnTo>
                    <a:pt x="194" y="384"/>
                  </a:lnTo>
                  <a:lnTo>
                    <a:pt x="128" y="635"/>
                  </a:lnTo>
                  <a:lnTo>
                    <a:pt x="0" y="1082"/>
                  </a:lnTo>
                  <a:lnTo>
                    <a:pt x="0" y="1524"/>
                  </a:lnTo>
                  <a:lnTo>
                    <a:pt x="0" y="1908"/>
                  </a:lnTo>
                  <a:lnTo>
                    <a:pt x="0" y="2350"/>
                  </a:lnTo>
                  <a:lnTo>
                    <a:pt x="0" y="2668"/>
                  </a:lnTo>
                  <a:lnTo>
                    <a:pt x="66" y="2924"/>
                  </a:lnTo>
                  <a:lnTo>
                    <a:pt x="128" y="2986"/>
                  </a:lnTo>
                  <a:lnTo>
                    <a:pt x="384" y="3051"/>
                  </a:lnTo>
                  <a:lnTo>
                    <a:pt x="640" y="3051"/>
                  </a:lnTo>
                  <a:lnTo>
                    <a:pt x="1087" y="3051"/>
                  </a:lnTo>
                  <a:lnTo>
                    <a:pt x="1533" y="2924"/>
                  </a:lnTo>
                  <a:lnTo>
                    <a:pt x="1723" y="2861"/>
                  </a:lnTo>
                  <a:lnTo>
                    <a:pt x="2044" y="2733"/>
                  </a:lnTo>
                  <a:lnTo>
                    <a:pt x="2297" y="2350"/>
                  </a:lnTo>
                  <a:lnTo>
                    <a:pt x="2681" y="1717"/>
                  </a:lnTo>
                  <a:lnTo>
                    <a:pt x="4086" y="1400"/>
                  </a:lnTo>
                  <a:lnTo>
                    <a:pt x="3959" y="892"/>
                  </a:lnTo>
                  <a:lnTo>
                    <a:pt x="3896" y="445"/>
                  </a:lnTo>
                  <a:lnTo>
                    <a:pt x="3702" y="66"/>
                  </a:lnTo>
                  <a:lnTo>
                    <a:pt x="1789" y="66"/>
                  </a:lnTo>
                  <a:close/>
                </a:path>
              </a:pathLst>
            </a:custGeom>
            <a:solidFill>
              <a:srgbClr val="FF9975"/>
            </a:solidFill>
            <a:ln w="0">
              <a:solidFill>
                <a:srgbClr val="FF9975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25" name="Freeform 30"/>
            <p:cNvSpPr>
              <a:spLocks/>
            </p:cNvSpPr>
            <p:nvPr/>
          </p:nvSpPr>
          <p:spPr bwMode="auto">
            <a:xfrm>
              <a:off x="59" y="1539"/>
              <a:ext cx="56" cy="78"/>
            </a:xfrm>
            <a:custGeom>
              <a:avLst/>
              <a:gdLst>
                <a:gd name="T0" fmla="*/ 6 w 2236"/>
                <a:gd name="T1" fmla="*/ 2 h 3114"/>
                <a:gd name="T2" fmla="*/ 26 w 2236"/>
                <a:gd name="T3" fmla="*/ 0 h 3114"/>
                <a:gd name="T4" fmla="*/ 32 w 2236"/>
                <a:gd name="T5" fmla="*/ 0 h 3114"/>
                <a:gd name="T6" fmla="*/ 38 w 2236"/>
                <a:gd name="T7" fmla="*/ 0 h 3114"/>
                <a:gd name="T8" fmla="*/ 42 w 2236"/>
                <a:gd name="T9" fmla="*/ 2 h 3114"/>
                <a:gd name="T10" fmla="*/ 46 w 2236"/>
                <a:gd name="T11" fmla="*/ 5 h 3114"/>
                <a:gd name="T12" fmla="*/ 50 w 2236"/>
                <a:gd name="T13" fmla="*/ 11 h 3114"/>
                <a:gd name="T14" fmla="*/ 53 w 2236"/>
                <a:gd name="T15" fmla="*/ 19 h 3114"/>
                <a:gd name="T16" fmla="*/ 53 w 2236"/>
                <a:gd name="T17" fmla="*/ 32 h 3114"/>
                <a:gd name="T18" fmla="*/ 53 w 2236"/>
                <a:gd name="T19" fmla="*/ 40 h 3114"/>
                <a:gd name="T20" fmla="*/ 54 w 2236"/>
                <a:gd name="T21" fmla="*/ 48 h 3114"/>
                <a:gd name="T22" fmla="*/ 56 w 2236"/>
                <a:gd name="T23" fmla="*/ 56 h 3114"/>
                <a:gd name="T24" fmla="*/ 56 w 2236"/>
                <a:gd name="T25" fmla="*/ 61 h 3114"/>
                <a:gd name="T26" fmla="*/ 56 w 2236"/>
                <a:gd name="T27" fmla="*/ 67 h 3114"/>
                <a:gd name="T28" fmla="*/ 54 w 2236"/>
                <a:gd name="T29" fmla="*/ 70 h 3114"/>
                <a:gd name="T30" fmla="*/ 51 w 2236"/>
                <a:gd name="T31" fmla="*/ 75 h 3114"/>
                <a:gd name="T32" fmla="*/ 43 w 2236"/>
                <a:gd name="T33" fmla="*/ 78 h 3114"/>
                <a:gd name="T34" fmla="*/ 34 w 2236"/>
                <a:gd name="T35" fmla="*/ 78 h 3114"/>
                <a:gd name="T36" fmla="*/ 19 w 2236"/>
                <a:gd name="T37" fmla="*/ 78 h 3114"/>
                <a:gd name="T38" fmla="*/ 10 w 2236"/>
                <a:gd name="T39" fmla="*/ 76 h 3114"/>
                <a:gd name="T40" fmla="*/ 3 w 2236"/>
                <a:gd name="T41" fmla="*/ 70 h 3114"/>
                <a:gd name="T42" fmla="*/ 0 w 2236"/>
                <a:gd name="T43" fmla="*/ 59 h 3114"/>
                <a:gd name="T44" fmla="*/ 6 w 2236"/>
                <a:gd name="T45" fmla="*/ 2 h 311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236"/>
                <a:gd name="T70" fmla="*/ 0 h 3114"/>
                <a:gd name="T71" fmla="*/ 2236 w 2236"/>
                <a:gd name="T72" fmla="*/ 3114 h 311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236" h="3114">
                  <a:moveTo>
                    <a:pt x="256" y="65"/>
                  </a:moveTo>
                  <a:lnTo>
                    <a:pt x="1021" y="0"/>
                  </a:lnTo>
                  <a:lnTo>
                    <a:pt x="1277" y="0"/>
                  </a:lnTo>
                  <a:lnTo>
                    <a:pt x="1533" y="0"/>
                  </a:lnTo>
                  <a:lnTo>
                    <a:pt x="1661" y="65"/>
                  </a:lnTo>
                  <a:lnTo>
                    <a:pt x="1851" y="190"/>
                  </a:lnTo>
                  <a:lnTo>
                    <a:pt x="1980" y="445"/>
                  </a:lnTo>
                  <a:lnTo>
                    <a:pt x="2107" y="763"/>
                  </a:lnTo>
                  <a:lnTo>
                    <a:pt x="2107" y="1271"/>
                  </a:lnTo>
                  <a:lnTo>
                    <a:pt x="2107" y="1590"/>
                  </a:lnTo>
                  <a:lnTo>
                    <a:pt x="2170" y="1908"/>
                  </a:lnTo>
                  <a:lnTo>
                    <a:pt x="2236" y="2226"/>
                  </a:lnTo>
                  <a:lnTo>
                    <a:pt x="2236" y="2416"/>
                  </a:lnTo>
                  <a:lnTo>
                    <a:pt x="2236" y="2668"/>
                  </a:lnTo>
                  <a:lnTo>
                    <a:pt x="2170" y="2796"/>
                  </a:lnTo>
                  <a:lnTo>
                    <a:pt x="2042" y="2986"/>
                  </a:lnTo>
                  <a:lnTo>
                    <a:pt x="1724" y="3114"/>
                  </a:lnTo>
                  <a:lnTo>
                    <a:pt x="1340" y="3114"/>
                  </a:lnTo>
                  <a:lnTo>
                    <a:pt x="765" y="3114"/>
                  </a:lnTo>
                  <a:lnTo>
                    <a:pt x="384" y="3051"/>
                  </a:lnTo>
                  <a:lnTo>
                    <a:pt x="128" y="2796"/>
                  </a:lnTo>
                  <a:lnTo>
                    <a:pt x="0" y="2353"/>
                  </a:lnTo>
                  <a:lnTo>
                    <a:pt x="256" y="65"/>
                  </a:lnTo>
                  <a:close/>
                </a:path>
              </a:pathLst>
            </a:custGeom>
            <a:solidFill>
              <a:srgbClr val="FF9975"/>
            </a:solidFill>
            <a:ln w="0">
              <a:solidFill>
                <a:srgbClr val="FF9975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26" name="Freeform 31"/>
            <p:cNvSpPr>
              <a:spLocks/>
            </p:cNvSpPr>
            <p:nvPr/>
          </p:nvSpPr>
          <p:spPr bwMode="auto">
            <a:xfrm>
              <a:off x="-71" y="1512"/>
              <a:ext cx="75" cy="88"/>
            </a:xfrm>
            <a:custGeom>
              <a:avLst/>
              <a:gdLst>
                <a:gd name="T0" fmla="*/ 47 w 3000"/>
                <a:gd name="T1" fmla="*/ 9 h 3525"/>
                <a:gd name="T2" fmla="*/ 43 w 3000"/>
                <a:gd name="T3" fmla="*/ 12 h 3525"/>
                <a:gd name="T4" fmla="*/ 38 w 3000"/>
                <a:gd name="T5" fmla="*/ 13 h 3525"/>
                <a:gd name="T6" fmla="*/ 35 w 3000"/>
                <a:gd name="T7" fmla="*/ 17 h 3525"/>
                <a:gd name="T8" fmla="*/ 32 w 3000"/>
                <a:gd name="T9" fmla="*/ 20 h 3525"/>
                <a:gd name="T10" fmla="*/ 29 w 3000"/>
                <a:gd name="T11" fmla="*/ 25 h 3525"/>
                <a:gd name="T12" fmla="*/ 26 w 3000"/>
                <a:gd name="T13" fmla="*/ 29 h 3525"/>
                <a:gd name="T14" fmla="*/ 19 w 3000"/>
                <a:gd name="T15" fmla="*/ 37 h 3525"/>
                <a:gd name="T16" fmla="*/ 14 w 3000"/>
                <a:gd name="T17" fmla="*/ 42 h 3525"/>
                <a:gd name="T18" fmla="*/ 11 w 3000"/>
                <a:gd name="T19" fmla="*/ 45 h 3525"/>
                <a:gd name="T20" fmla="*/ 8 w 3000"/>
                <a:gd name="T21" fmla="*/ 51 h 3525"/>
                <a:gd name="T22" fmla="*/ 3 w 3000"/>
                <a:gd name="T23" fmla="*/ 56 h 3525"/>
                <a:gd name="T24" fmla="*/ 2 w 3000"/>
                <a:gd name="T25" fmla="*/ 61 h 3525"/>
                <a:gd name="T26" fmla="*/ 0 w 3000"/>
                <a:gd name="T27" fmla="*/ 64 h 3525"/>
                <a:gd name="T28" fmla="*/ 0 w 3000"/>
                <a:gd name="T29" fmla="*/ 71 h 3525"/>
                <a:gd name="T30" fmla="*/ 0 w 3000"/>
                <a:gd name="T31" fmla="*/ 75 h 3525"/>
                <a:gd name="T32" fmla="*/ 2 w 3000"/>
                <a:gd name="T33" fmla="*/ 78 h 3525"/>
                <a:gd name="T34" fmla="*/ 5 w 3000"/>
                <a:gd name="T35" fmla="*/ 82 h 3525"/>
                <a:gd name="T36" fmla="*/ 8 w 3000"/>
                <a:gd name="T37" fmla="*/ 85 h 3525"/>
                <a:gd name="T38" fmla="*/ 16 w 3000"/>
                <a:gd name="T39" fmla="*/ 86 h 3525"/>
                <a:gd name="T40" fmla="*/ 27 w 3000"/>
                <a:gd name="T41" fmla="*/ 88 h 3525"/>
                <a:gd name="T42" fmla="*/ 29 w 3000"/>
                <a:gd name="T43" fmla="*/ 88 h 3525"/>
                <a:gd name="T44" fmla="*/ 45 w 3000"/>
                <a:gd name="T45" fmla="*/ 75 h 3525"/>
                <a:gd name="T46" fmla="*/ 54 w 3000"/>
                <a:gd name="T47" fmla="*/ 74 h 3525"/>
                <a:gd name="T48" fmla="*/ 57 w 3000"/>
                <a:gd name="T49" fmla="*/ 72 h 3525"/>
                <a:gd name="T50" fmla="*/ 62 w 3000"/>
                <a:gd name="T51" fmla="*/ 66 h 3525"/>
                <a:gd name="T52" fmla="*/ 62 w 3000"/>
                <a:gd name="T53" fmla="*/ 61 h 3525"/>
                <a:gd name="T54" fmla="*/ 65 w 3000"/>
                <a:gd name="T55" fmla="*/ 56 h 3525"/>
                <a:gd name="T56" fmla="*/ 67 w 3000"/>
                <a:gd name="T57" fmla="*/ 51 h 3525"/>
                <a:gd name="T58" fmla="*/ 70 w 3000"/>
                <a:gd name="T59" fmla="*/ 45 h 3525"/>
                <a:gd name="T60" fmla="*/ 70 w 3000"/>
                <a:gd name="T61" fmla="*/ 40 h 3525"/>
                <a:gd name="T62" fmla="*/ 73 w 3000"/>
                <a:gd name="T63" fmla="*/ 32 h 3525"/>
                <a:gd name="T64" fmla="*/ 75 w 3000"/>
                <a:gd name="T65" fmla="*/ 28 h 3525"/>
                <a:gd name="T66" fmla="*/ 75 w 3000"/>
                <a:gd name="T67" fmla="*/ 21 h 3525"/>
                <a:gd name="T68" fmla="*/ 73 w 3000"/>
                <a:gd name="T69" fmla="*/ 18 h 3525"/>
                <a:gd name="T70" fmla="*/ 72 w 3000"/>
                <a:gd name="T71" fmla="*/ 13 h 3525"/>
                <a:gd name="T72" fmla="*/ 70 w 3000"/>
                <a:gd name="T73" fmla="*/ 12 h 3525"/>
                <a:gd name="T74" fmla="*/ 67 w 3000"/>
                <a:gd name="T75" fmla="*/ 10 h 3525"/>
                <a:gd name="T76" fmla="*/ 64 w 3000"/>
                <a:gd name="T77" fmla="*/ 8 h 3525"/>
                <a:gd name="T78" fmla="*/ 61 w 3000"/>
                <a:gd name="T79" fmla="*/ 8 h 3525"/>
                <a:gd name="T80" fmla="*/ 60 w 3000"/>
                <a:gd name="T81" fmla="*/ 5 h 3525"/>
                <a:gd name="T82" fmla="*/ 59 w 3000"/>
                <a:gd name="T83" fmla="*/ 1 h 3525"/>
                <a:gd name="T84" fmla="*/ 58 w 3000"/>
                <a:gd name="T85" fmla="*/ 0 h 3525"/>
                <a:gd name="T86" fmla="*/ 55 w 3000"/>
                <a:gd name="T87" fmla="*/ 0 h 3525"/>
                <a:gd name="T88" fmla="*/ 53 w 3000"/>
                <a:gd name="T89" fmla="*/ 0 h 3525"/>
                <a:gd name="T90" fmla="*/ 49 w 3000"/>
                <a:gd name="T91" fmla="*/ 1 h 3525"/>
                <a:gd name="T92" fmla="*/ 46 w 3000"/>
                <a:gd name="T93" fmla="*/ 7 h 3525"/>
                <a:gd name="T94" fmla="*/ 47 w 3000"/>
                <a:gd name="T95" fmla="*/ 9 h 3525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000"/>
                <a:gd name="T145" fmla="*/ 0 h 3525"/>
                <a:gd name="T146" fmla="*/ 3000 w 3000"/>
                <a:gd name="T147" fmla="*/ 3525 h 3525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000" h="3525">
                  <a:moveTo>
                    <a:pt x="1878" y="362"/>
                  </a:moveTo>
                  <a:lnTo>
                    <a:pt x="1723" y="472"/>
                  </a:lnTo>
                  <a:lnTo>
                    <a:pt x="1533" y="538"/>
                  </a:lnTo>
                  <a:lnTo>
                    <a:pt x="1405" y="666"/>
                  </a:lnTo>
                  <a:lnTo>
                    <a:pt x="1277" y="791"/>
                  </a:lnTo>
                  <a:lnTo>
                    <a:pt x="1148" y="985"/>
                  </a:lnTo>
                  <a:lnTo>
                    <a:pt x="1021" y="1174"/>
                  </a:lnTo>
                  <a:lnTo>
                    <a:pt x="766" y="1493"/>
                  </a:lnTo>
                  <a:lnTo>
                    <a:pt x="575" y="1682"/>
                  </a:lnTo>
                  <a:lnTo>
                    <a:pt x="447" y="1811"/>
                  </a:lnTo>
                  <a:lnTo>
                    <a:pt x="319" y="2062"/>
                  </a:lnTo>
                  <a:lnTo>
                    <a:pt x="129" y="2253"/>
                  </a:lnTo>
                  <a:lnTo>
                    <a:pt x="63" y="2443"/>
                  </a:lnTo>
                  <a:lnTo>
                    <a:pt x="0" y="2570"/>
                  </a:lnTo>
                  <a:lnTo>
                    <a:pt x="0" y="2827"/>
                  </a:lnTo>
                  <a:lnTo>
                    <a:pt x="0" y="3017"/>
                  </a:lnTo>
                  <a:lnTo>
                    <a:pt x="63" y="3144"/>
                  </a:lnTo>
                  <a:lnTo>
                    <a:pt x="191" y="3269"/>
                  </a:lnTo>
                  <a:lnTo>
                    <a:pt x="319" y="3397"/>
                  </a:lnTo>
                  <a:lnTo>
                    <a:pt x="640" y="3462"/>
                  </a:lnTo>
                  <a:lnTo>
                    <a:pt x="1087" y="3525"/>
                  </a:lnTo>
                  <a:lnTo>
                    <a:pt x="1148" y="3525"/>
                  </a:lnTo>
                  <a:lnTo>
                    <a:pt x="1788" y="3017"/>
                  </a:lnTo>
                  <a:lnTo>
                    <a:pt x="2170" y="2951"/>
                  </a:lnTo>
                  <a:lnTo>
                    <a:pt x="2297" y="2888"/>
                  </a:lnTo>
                  <a:lnTo>
                    <a:pt x="2491" y="2636"/>
                  </a:lnTo>
                  <a:lnTo>
                    <a:pt x="2491" y="2443"/>
                  </a:lnTo>
                  <a:lnTo>
                    <a:pt x="2616" y="2253"/>
                  </a:lnTo>
                  <a:lnTo>
                    <a:pt x="2682" y="2062"/>
                  </a:lnTo>
                  <a:lnTo>
                    <a:pt x="2810" y="1811"/>
                  </a:lnTo>
                  <a:lnTo>
                    <a:pt x="2810" y="1617"/>
                  </a:lnTo>
                  <a:lnTo>
                    <a:pt x="2937" y="1299"/>
                  </a:lnTo>
                  <a:lnTo>
                    <a:pt x="3000" y="1109"/>
                  </a:lnTo>
                  <a:lnTo>
                    <a:pt x="3000" y="856"/>
                  </a:lnTo>
                  <a:lnTo>
                    <a:pt x="2937" y="729"/>
                  </a:lnTo>
                  <a:lnTo>
                    <a:pt x="2872" y="538"/>
                  </a:lnTo>
                  <a:lnTo>
                    <a:pt x="2817" y="479"/>
                  </a:lnTo>
                  <a:lnTo>
                    <a:pt x="2696" y="390"/>
                  </a:lnTo>
                  <a:lnTo>
                    <a:pt x="2547" y="331"/>
                  </a:lnTo>
                  <a:lnTo>
                    <a:pt x="2426" y="331"/>
                  </a:lnTo>
                  <a:lnTo>
                    <a:pt x="2394" y="210"/>
                  </a:lnTo>
                  <a:lnTo>
                    <a:pt x="2363" y="58"/>
                  </a:lnTo>
                  <a:lnTo>
                    <a:pt x="2304" y="0"/>
                  </a:lnTo>
                  <a:lnTo>
                    <a:pt x="2184" y="0"/>
                  </a:lnTo>
                  <a:lnTo>
                    <a:pt x="2121" y="0"/>
                  </a:lnTo>
                  <a:lnTo>
                    <a:pt x="1941" y="58"/>
                  </a:lnTo>
                  <a:lnTo>
                    <a:pt x="1848" y="300"/>
                  </a:lnTo>
                  <a:lnTo>
                    <a:pt x="1878" y="362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27" name="Freeform 32"/>
            <p:cNvSpPr>
              <a:spLocks/>
            </p:cNvSpPr>
            <p:nvPr/>
          </p:nvSpPr>
          <p:spPr bwMode="auto">
            <a:xfrm>
              <a:off x="32" y="1509"/>
              <a:ext cx="48" cy="75"/>
            </a:xfrm>
            <a:custGeom>
              <a:avLst/>
              <a:gdLst>
                <a:gd name="T0" fmla="*/ 14 w 1918"/>
                <a:gd name="T1" fmla="*/ 2 h 2985"/>
                <a:gd name="T2" fmla="*/ 13 w 1918"/>
                <a:gd name="T3" fmla="*/ 8 h 2985"/>
                <a:gd name="T4" fmla="*/ 8 w 1918"/>
                <a:gd name="T5" fmla="*/ 11 h 2985"/>
                <a:gd name="T6" fmla="*/ 6 w 1918"/>
                <a:gd name="T7" fmla="*/ 14 h 2985"/>
                <a:gd name="T8" fmla="*/ 5 w 1918"/>
                <a:gd name="T9" fmla="*/ 19 h 2985"/>
                <a:gd name="T10" fmla="*/ 3 w 1918"/>
                <a:gd name="T11" fmla="*/ 24 h 2985"/>
                <a:gd name="T12" fmla="*/ 3 w 1918"/>
                <a:gd name="T13" fmla="*/ 27 h 2985"/>
                <a:gd name="T14" fmla="*/ 3 w 1918"/>
                <a:gd name="T15" fmla="*/ 32 h 2985"/>
                <a:gd name="T16" fmla="*/ 3 w 1918"/>
                <a:gd name="T17" fmla="*/ 37 h 2985"/>
                <a:gd name="T18" fmla="*/ 3 w 1918"/>
                <a:gd name="T19" fmla="*/ 40 h 2985"/>
                <a:gd name="T20" fmla="*/ 2 w 1918"/>
                <a:gd name="T21" fmla="*/ 43 h 2985"/>
                <a:gd name="T22" fmla="*/ 2 w 1918"/>
                <a:gd name="T23" fmla="*/ 54 h 2985"/>
                <a:gd name="T24" fmla="*/ 0 w 1918"/>
                <a:gd name="T25" fmla="*/ 64 h 2985"/>
                <a:gd name="T26" fmla="*/ 2 w 1918"/>
                <a:gd name="T27" fmla="*/ 67 h 2985"/>
                <a:gd name="T28" fmla="*/ 3 w 1918"/>
                <a:gd name="T29" fmla="*/ 72 h 2985"/>
                <a:gd name="T30" fmla="*/ 8 w 1918"/>
                <a:gd name="T31" fmla="*/ 75 h 2985"/>
                <a:gd name="T32" fmla="*/ 24 w 1918"/>
                <a:gd name="T33" fmla="*/ 72 h 2985"/>
                <a:gd name="T34" fmla="*/ 43 w 1918"/>
                <a:gd name="T35" fmla="*/ 70 h 2985"/>
                <a:gd name="T36" fmla="*/ 46 w 1918"/>
                <a:gd name="T37" fmla="*/ 70 h 2985"/>
                <a:gd name="T38" fmla="*/ 48 w 1918"/>
                <a:gd name="T39" fmla="*/ 62 h 2985"/>
                <a:gd name="T40" fmla="*/ 48 w 1918"/>
                <a:gd name="T41" fmla="*/ 54 h 2985"/>
                <a:gd name="T42" fmla="*/ 48 w 1918"/>
                <a:gd name="T43" fmla="*/ 48 h 2985"/>
                <a:gd name="T44" fmla="*/ 48 w 1918"/>
                <a:gd name="T45" fmla="*/ 37 h 2985"/>
                <a:gd name="T46" fmla="*/ 46 w 1918"/>
                <a:gd name="T47" fmla="*/ 30 h 2985"/>
                <a:gd name="T48" fmla="*/ 45 w 1918"/>
                <a:gd name="T49" fmla="*/ 24 h 2985"/>
                <a:gd name="T50" fmla="*/ 42 w 1918"/>
                <a:gd name="T51" fmla="*/ 19 h 2985"/>
                <a:gd name="T52" fmla="*/ 38 w 1918"/>
                <a:gd name="T53" fmla="*/ 14 h 2985"/>
                <a:gd name="T54" fmla="*/ 34 w 1918"/>
                <a:gd name="T55" fmla="*/ 12 h 2985"/>
                <a:gd name="T56" fmla="*/ 30 w 1918"/>
                <a:gd name="T57" fmla="*/ 8 h 2985"/>
                <a:gd name="T58" fmla="*/ 27 w 1918"/>
                <a:gd name="T59" fmla="*/ 6 h 2985"/>
                <a:gd name="T60" fmla="*/ 26 w 1918"/>
                <a:gd name="T61" fmla="*/ 5 h 2985"/>
                <a:gd name="T62" fmla="*/ 24 w 1918"/>
                <a:gd name="T63" fmla="*/ 2 h 2985"/>
                <a:gd name="T64" fmla="*/ 21 w 1918"/>
                <a:gd name="T65" fmla="*/ 0 h 2985"/>
                <a:gd name="T66" fmla="*/ 17 w 1918"/>
                <a:gd name="T67" fmla="*/ 0 h 2985"/>
                <a:gd name="T68" fmla="*/ 14 w 1918"/>
                <a:gd name="T69" fmla="*/ 2 h 298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918"/>
                <a:gd name="T106" fmla="*/ 0 h 2985"/>
                <a:gd name="T107" fmla="*/ 1918 w 1918"/>
                <a:gd name="T108" fmla="*/ 2985 h 298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918" h="2985">
                  <a:moveTo>
                    <a:pt x="579" y="65"/>
                  </a:moveTo>
                  <a:lnTo>
                    <a:pt x="516" y="307"/>
                  </a:lnTo>
                  <a:lnTo>
                    <a:pt x="322" y="445"/>
                  </a:lnTo>
                  <a:lnTo>
                    <a:pt x="256" y="569"/>
                  </a:lnTo>
                  <a:lnTo>
                    <a:pt x="194" y="763"/>
                  </a:lnTo>
                  <a:lnTo>
                    <a:pt x="129" y="953"/>
                  </a:lnTo>
                  <a:lnTo>
                    <a:pt x="129" y="1082"/>
                  </a:lnTo>
                  <a:lnTo>
                    <a:pt x="129" y="1271"/>
                  </a:lnTo>
                  <a:lnTo>
                    <a:pt x="129" y="1461"/>
                  </a:lnTo>
                  <a:lnTo>
                    <a:pt x="129" y="1590"/>
                  </a:lnTo>
                  <a:lnTo>
                    <a:pt x="66" y="1714"/>
                  </a:lnTo>
                  <a:lnTo>
                    <a:pt x="66" y="2159"/>
                  </a:lnTo>
                  <a:lnTo>
                    <a:pt x="0" y="2540"/>
                  </a:lnTo>
                  <a:lnTo>
                    <a:pt x="66" y="2667"/>
                  </a:lnTo>
                  <a:lnTo>
                    <a:pt x="129" y="2858"/>
                  </a:lnTo>
                  <a:lnTo>
                    <a:pt x="322" y="2985"/>
                  </a:lnTo>
                  <a:lnTo>
                    <a:pt x="959" y="2858"/>
                  </a:lnTo>
                  <a:lnTo>
                    <a:pt x="1724" y="2796"/>
                  </a:lnTo>
                  <a:lnTo>
                    <a:pt x="1852" y="2796"/>
                  </a:lnTo>
                  <a:lnTo>
                    <a:pt x="1918" y="2477"/>
                  </a:lnTo>
                  <a:lnTo>
                    <a:pt x="1918" y="2159"/>
                  </a:lnTo>
                  <a:lnTo>
                    <a:pt x="1918" y="1908"/>
                  </a:lnTo>
                  <a:lnTo>
                    <a:pt x="1918" y="1461"/>
                  </a:lnTo>
                  <a:lnTo>
                    <a:pt x="1852" y="1206"/>
                  </a:lnTo>
                  <a:lnTo>
                    <a:pt x="1789" y="953"/>
                  </a:lnTo>
                  <a:lnTo>
                    <a:pt x="1662" y="763"/>
                  </a:lnTo>
                  <a:lnTo>
                    <a:pt x="1534" y="569"/>
                  </a:lnTo>
                  <a:lnTo>
                    <a:pt x="1364" y="459"/>
                  </a:lnTo>
                  <a:lnTo>
                    <a:pt x="1215" y="318"/>
                  </a:lnTo>
                  <a:lnTo>
                    <a:pt x="1063" y="248"/>
                  </a:lnTo>
                  <a:lnTo>
                    <a:pt x="1025" y="190"/>
                  </a:lnTo>
                  <a:lnTo>
                    <a:pt x="969" y="65"/>
                  </a:lnTo>
                  <a:lnTo>
                    <a:pt x="831" y="0"/>
                  </a:lnTo>
                  <a:lnTo>
                    <a:pt x="699" y="7"/>
                  </a:lnTo>
                  <a:lnTo>
                    <a:pt x="579" y="65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28" name="Freeform 33"/>
            <p:cNvSpPr>
              <a:spLocks/>
            </p:cNvSpPr>
            <p:nvPr/>
          </p:nvSpPr>
          <p:spPr bwMode="auto">
            <a:xfrm>
              <a:off x="-29" y="1511"/>
              <a:ext cx="18" cy="21"/>
            </a:xfrm>
            <a:custGeom>
              <a:avLst/>
              <a:gdLst>
                <a:gd name="T0" fmla="*/ 18 w 710"/>
                <a:gd name="T1" fmla="*/ 8 h 844"/>
                <a:gd name="T2" fmla="*/ 17 w 710"/>
                <a:gd name="T3" fmla="*/ 8 h 844"/>
                <a:gd name="T4" fmla="*/ 13 w 710"/>
                <a:gd name="T5" fmla="*/ 9 h 844"/>
                <a:gd name="T6" fmla="*/ 11 w 710"/>
                <a:gd name="T7" fmla="*/ 7 h 844"/>
                <a:gd name="T8" fmla="*/ 12 w 710"/>
                <a:gd name="T9" fmla="*/ 4 h 844"/>
                <a:gd name="T10" fmla="*/ 12 w 710"/>
                <a:gd name="T11" fmla="*/ 3 h 844"/>
                <a:gd name="T12" fmla="*/ 13 w 710"/>
                <a:gd name="T13" fmla="*/ 1 h 844"/>
                <a:gd name="T14" fmla="*/ 14 w 710"/>
                <a:gd name="T15" fmla="*/ 0 h 844"/>
                <a:gd name="T16" fmla="*/ 12 w 710"/>
                <a:gd name="T17" fmla="*/ 0 h 844"/>
                <a:gd name="T18" fmla="*/ 9 w 710"/>
                <a:gd name="T19" fmla="*/ 0 h 844"/>
                <a:gd name="T20" fmla="*/ 6 w 710"/>
                <a:gd name="T21" fmla="*/ 2 h 844"/>
                <a:gd name="T22" fmla="*/ 4 w 710"/>
                <a:gd name="T23" fmla="*/ 3 h 844"/>
                <a:gd name="T24" fmla="*/ 2 w 710"/>
                <a:gd name="T25" fmla="*/ 6 h 844"/>
                <a:gd name="T26" fmla="*/ 1 w 710"/>
                <a:gd name="T27" fmla="*/ 9 h 844"/>
                <a:gd name="T28" fmla="*/ 0 w 710"/>
                <a:gd name="T29" fmla="*/ 11 h 844"/>
                <a:gd name="T30" fmla="*/ 0 w 710"/>
                <a:gd name="T31" fmla="*/ 14 h 844"/>
                <a:gd name="T32" fmla="*/ 1 w 710"/>
                <a:gd name="T33" fmla="*/ 19 h 844"/>
                <a:gd name="T34" fmla="*/ 2 w 710"/>
                <a:gd name="T35" fmla="*/ 20 h 844"/>
                <a:gd name="T36" fmla="*/ 4 w 710"/>
                <a:gd name="T37" fmla="*/ 21 h 844"/>
                <a:gd name="T38" fmla="*/ 7 w 710"/>
                <a:gd name="T39" fmla="*/ 21 h 844"/>
                <a:gd name="T40" fmla="*/ 10 w 710"/>
                <a:gd name="T41" fmla="*/ 20 h 844"/>
                <a:gd name="T42" fmla="*/ 12 w 710"/>
                <a:gd name="T43" fmla="*/ 19 h 844"/>
                <a:gd name="T44" fmla="*/ 14 w 710"/>
                <a:gd name="T45" fmla="*/ 17 h 844"/>
                <a:gd name="T46" fmla="*/ 15 w 710"/>
                <a:gd name="T47" fmla="*/ 15 h 844"/>
                <a:gd name="T48" fmla="*/ 17 w 710"/>
                <a:gd name="T49" fmla="*/ 12 h 844"/>
                <a:gd name="T50" fmla="*/ 18 w 710"/>
                <a:gd name="T51" fmla="*/ 8 h 8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710"/>
                <a:gd name="T79" fmla="*/ 0 h 844"/>
                <a:gd name="T80" fmla="*/ 710 w 710"/>
                <a:gd name="T81" fmla="*/ 844 h 84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710" h="844">
                  <a:moveTo>
                    <a:pt x="710" y="312"/>
                  </a:moveTo>
                  <a:lnTo>
                    <a:pt x="661" y="322"/>
                  </a:lnTo>
                  <a:lnTo>
                    <a:pt x="523" y="360"/>
                  </a:lnTo>
                  <a:lnTo>
                    <a:pt x="447" y="297"/>
                  </a:lnTo>
                  <a:lnTo>
                    <a:pt x="460" y="173"/>
                  </a:lnTo>
                  <a:lnTo>
                    <a:pt x="484" y="112"/>
                  </a:lnTo>
                  <a:lnTo>
                    <a:pt x="523" y="52"/>
                  </a:lnTo>
                  <a:lnTo>
                    <a:pt x="560" y="15"/>
                  </a:lnTo>
                  <a:lnTo>
                    <a:pt x="484" y="0"/>
                  </a:lnTo>
                  <a:lnTo>
                    <a:pt x="360" y="0"/>
                  </a:lnTo>
                  <a:lnTo>
                    <a:pt x="225" y="63"/>
                  </a:lnTo>
                  <a:lnTo>
                    <a:pt x="148" y="139"/>
                  </a:lnTo>
                  <a:lnTo>
                    <a:pt x="62" y="260"/>
                  </a:lnTo>
                  <a:lnTo>
                    <a:pt x="24" y="374"/>
                  </a:lnTo>
                  <a:lnTo>
                    <a:pt x="14" y="433"/>
                  </a:lnTo>
                  <a:lnTo>
                    <a:pt x="0" y="557"/>
                  </a:lnTo>
                  <a:lnTo>
                    <a:pt x="24" y="744"/>
                  </a:lnTo>
                  <a:lnTo>
                    <a:pt x="75" y="813"/>
                  </a:lnTo>
                  <a:lnTo>
                    <a:pt x="148" y="844"/>
                  </a:lnTo>
                  <a:lnTo>
                    <a:pt x="263" y="844"/>
                  </a:lnTo>
                  <a:lnTo>
                    <a:pt x="398" y="792"/>
                  </a:lnTo>
                  <a:lnTo>
                    <a:pt x="457" y="751"/>
                  </a:lnTo>
                  <a:lnTo>
                    <a:pt x="537" y="695"/>
                  </a:lnTo>
                  <a:lnTo>
                    <a:pt x="598" y="620"/>
                  </a:lnTo>
                  <a:lnTo>
                    <a:pt x="661" y="494"/>
                  </a:lnTo>
                  <a:lnTo>
                    <a:pt x="710" y="3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29" name="Freeform 34"/>
            <p:cNvSpPr>
              <a:spLocks/>
            </p:cNvSpPr>
            <p:nvPr/>
          </p:nvSpPr>
          <p:spPr bwMode="auto">
            <a:xfrm>
              <a:off x="44" y="1509"/>
              <a:ext cx="16" cy="21"/>
            </a:xfrm>
            <a:custGeom>
              <a:avLst/>
              <a:gdLst>
                <a:gd name="T0" fmla="*/ 13 w 634"/>
                <a:gd name="T1" fmla="*/ 8 h 836"/>
                <a:gd name="T2" fmla="*/ 14 w 634"/>
                <a:gd name="T3" fmla="*/ 5 h 836"/>
                <a:gd name="T4" fmla="*/ 16 w 634"/>
                <a:gd name="T5" fmla="*/ 7 h 836"/>
                <a:gd name="T6" fmla="*/ 16 w 634"/>
                <a:gd name="T7" fmla="*/ 12 h 836"/>
                <a:gd name="T8" fmla="*/ 16 w 634"/>
                <a:gd name="T9" fmla="*/ 15 h 836"/>
                <a:gd name="T10" fmla="*/ 15 w 634"/>
                <a:gd name="T11" fmla="*/ 18 h 836"/>
                <a:gd name="T12" fmla="*/ 13 w 634"/>
                <a:gd name="T13" fmla="*/ 20 h 836"/>
                <a:gd name="T14" fmla="*/ 11 w 634"/>
                <a:gd name="T15" fmla="*/ 21 h 836"/>
                <a:gd name="T16" fmla="*/ 8 w 634"/>
                <a:gd name="T17" fmla="*/ 21 h 836"/>
                <a:gd name="T18" fmla="*/ 5 w 634"/>
                <a:gd name="T19" fmla="*/ 20 h 836"/>
                <a:gd name="T20" fmla="*/ 4 w 634"/>
                <a:gd name="T21" fmla="*/ 20 h 836"/>
                <a:gd name="T22" fmla="*/ 3 w 634"/>
                <a:gd name="T23" fmla="*/ 18 h 836"/>
                <a:gd name="T24" fmla="*/ 1 w 634"/>
                <a:gd name="T25" fmla="*/ 16 h 836"/>
                <a:gd name="T26" fmla="*/ 0 w 634"/>
                <a:gd name="T27" fmla="*/ 11 h 836"/>
                <a:gd name="T28" fmla="*/ 0 w 634"/>
                <a:gd name="T29" fmla="*/ 7 h 836"/>
                <a:gd name="T30" fmla="*/ 1 w 634"/>
                <a:gd name="T31" fmla="*/ 3 h 836"/>
                <a:gd name="T32" fmla="*/ 3 w 634"/>
                <a:gd name="T33" fmla="*/ 1 h 836"/>
                <a:gd name="T34" fmla="*/ 6 w 634"/>
                <a:gd name="T35" fmla="*/ 0 h 836"/>
                <a:gd name="T36" fmla="*/ 8 w 634"/>
                <a:gd name="T37" fmla="*/ 0 h 836"/>
                <a:gd name="T38" fmla="*/ 7 w 634"/>
                <a:gd name="T39" fmla="*/ 3 h 836"/>
                <a:gd name="T40" fmla="*/ 6 w 634"/>
                <a:gd name="T41" fmla="*/ 7 h 836"/>
                <a:gd name="T42" fmla="*/ 6 w 634"/>
                <a:gd name="T43" fmla="*/ 9 h 836"/>
                <a:gd name="T44" fmla="*/ 8 w 634"/>
                <a:gd name="T45" fmla="*/ 10 h 836"/>
                <a:gd name="T46" fmla="*/ 10 w 634"/>
                <a:gd name="T47" fmla="*/ 10 h 836"/>
                <a:gd name="T48" fmla="*/ 13 w 634"/>
                <a:gd name="T49" fmla="*/ 8 h 8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34"/>
                <a:gd name="T76" fmla="*/ 0 h 836"/>
                <a:gd name="T77" fmla="*/ 634 w 634"/>
                <a:gd name="T78" fmla="*/ 836 h 8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34" h="836">
                  <a:moveTo>
                    <a:pt x="499" y="334"/>
                  </a:moveTo>
                  <a:lnTo>
                    <a:pt x="572" y="197"/>
                  </a:lnTo>
                  <a:lnTo>
                    <a:pt x="623" y="297"/>
                  </a:lnTo>
                  <a:lnTo>
                    <a:pt x="634" y="469"/>
                  </a:lnTo>
                  <a:lnTo>
                    <a:pt x="623" y="579"/>
                  </a:lnTo>
                  <a:lnTo>
                    <a:pt x="585" y="705"/>
                  </a:lnTo>
                  <a:lnTo>
                    <a:pt x="523" y="805"/>
                  </a:lnTo>
                  <a:lnTo>
                    <a:pt x="436" y="836"/>
                  </a:lnTo>
                  <a:lnTo>
                    <a:pt x="309" y="836"/>
                  </a:lnTo>
                  <a:lnTo>
                    <a:pt x="212" y="815"/>
                  </a:lnTo>
                  <a:lnTo>
                    <a:pt x="173" y="791"/>
                  </a:lnTo>
                  <a:lnTo>
                    <a:pt x="112" y="729"/>
                  </a:lnTo>
                  <a:lnTo>
                    <a:pt x="39" y="618"/>
                  </a:lnTo>
                  <a:lnTo>
                    <a:pt x="0" y="445"/>
                  </a:lnTo>
                  <a:lnTo>
                    <a:pt x="0" y="282"/>
                  </a:lnTo>
                  <a:lnTo>
                    <a:pt x="25" y="137"/>
                  </a:lnTo>
                  <a:lnTo>
                    <a:pt x="112" y="37"/>
                  </a:lnTo>
                  <a:lnTo>
                    <a:pt x="236" y="0"/>
                  </a:lnTo>
                  <a:lnTo>
                    <a:pt x="312" y="13"/>
                  </a:lnTo>
                  <a:lnTo>
                    <a:pt x="274" y="137"/>
                  </a:lnTo>
                  <a:lnTo>
                    <a:pt x="243" y="265"/>
                  </a:lnTo>
                  <a:lnTo>
                    <a:pt x="250" y="372"/>
                  </a:lnTo>
                  <a:lnTo>
                    <a:pt x="298" y="407"/>
                  </a:lnTo>
                  <a:lnTo>
                    <a:pt x="399" y="407"/>
                  </a:lnTo>
                  <a:lnTo>
                    <a:pt x="499" y="3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30" name="Freeform 35"/>
            <p:cNvSpPr>
              <a:spLocks/>
            </p:cNvSpPr>
            <p:nvPr/>
          </p:nvSpPr>
          <p:spPr bwMode="auto">
            <a:xfrm>
              <a:off x="-119" y="1520"/>
              <a:ext cx="274" cy="110"/>
            </a:xfrm>
            <a:custGeom>
              <a:avLst/>
              <a:gdLst>
                <a:gd name="T0" fmla="*/ 19 w 10983"/>
                <a:gd name="T1" fmla="*/ 30 h 4383"/>
                <a:gd name="T2" fmla="*/ 22 w 10983"/>
                <a:gd name="T3" fmla="*/ 37 h 4383"/>
                <a:gd name="T4" fmla="*/ 21 w 10983"/>
                <a:gd name="T5" fmla="*/ 100 h 4383"/>
                <a:gd name="T6" fmla="*/ 24 w 10983"/>
                <a:gd name="T7" fmla="*/ 107 h 4383"/>
                <a:gd name="T8" fmla="*/ 30 w 10983"/>
                <a:gd name="T9" fmla="*/ 110 h 4383"/>
                <a:gd name="T10" fmla="*/ 38 w 10983"/>
                <a:gd name="T11" fmla="*/ 108 h 4383"/>
                <a:gd name="T12" fmla="*/ 65 w 10983"/>
                <a:gd name="T13" fmla="*/ 96 h 4383"/>
                <a:gd name="T14" fmla="*/ 38 w 10983"/>
                <a:gd name="T15" fmla="*/ 97 h 4383"/>
                <a:gd name="T16" fmla="*/ 33 w 10983"/>
                <a:gd name="T17" fmla="*/ 96 h 4383"/>
                <a:gd name="T18" fmla="*/ 35 w 10983"/>
                <a:gd name="T19" fmla="*/ 45 h 4383"/>
                <a:gd name="T20" fmla="*/ 41 w 10983"/>
                <a:gd name="T21" fmla="*/ 35 h 4383"/>
                <a:gd name="T22" fmla="*/ 67 w 10983"/>
                <a:gd name="T23" fmla="*/ 33 h 4383"/>
                <a:gd name="T24" fmla="*/ 113 w 10983"/>
                <a:gd name="T25" fmla="*/ 33 h 4383"/>
                <a:gd name="T26" fmla="*/ 119 w 10983"/>
                <a:gd name="T27" fmla="*/ 33 h 4383"/>
                <a:gd name="T28" fmla="*/ 121 w 10983"/>
                <a:gd name="T29" fmla="*/ 38 h 4383"/>
                <a:gd name="T30" fmla="*/ 135 w 10983"/>
                <a:gd name="T31" fmla="*/ 59 h 4383"/>
                <a:gd name="T32" fmla="*/ 143 w 10983"/>
                <a:gd name="T33" fmla="*/ 41 h 4383"/>
                <a:gd name="T34" fmla="*/ 159 w 10983"/>
                <a:gd name="T35" fmla="*/ 57 h 4383"/>
                <a:gd name="T36" fmla="*/ 156 w 10983"/>
                <a:gd name="T37" fmla="*/ 32 h 4383"/>
                <a:gd name="T38" fmla="*/ 159 w 10983"/>
                <a:gd name="T39" fmla="*/ 29 h 4383"/>
                <a:gd name="T40" fmla="*/ 198 w 10983"/>
                <a:gd name="T41" fmla="*/ 22 h 4383"/>
                <a:gd name="T42" fmla="*/ 210 w 10983"/>
                <a:gd name="T43" fmla="*/ 22 h 4383"/>
                <a:gd name="T44" fmla="*/ 218 w 10983"/>
                <a:gd name="T45" fmla="*/ 24 h 4383"/>
                <a:gd name="T46" fmla="*/ 221 w 10983"/>
                <a:gd name="T47" fmla="*/ 30 h 4383"/>
                <a:gd name="T48" fmla="*/ 229 w 10983"/>
                <a:gd name="T49" fmla="*/ 70 h 4383"/>
                <a:gd name="T50" fmla="*/ 229 w 10983"/>
                <a:gd name="T51" fmla="*/ 81 h 4383"/>
                <a:gd name="T52" fmla="*/ 228 w 10983"/>
                <a:gd name="T53" fmla="*/ 89 h 4383"/>
                <a:gd name="T54" fmla="*/ 221 w 10983"/>
                <a:gd name="T55" fmla="*/ 92 h 4383"/>
                <a:gd name="T56" fmla="*/ 201 w 10983"/>
                <a:gd name="T57" fmla="*/ 107 h 4383"/>
                <a:gd name="T58" fmla="*/ 237 w 10983"/>
                <a:gd name="T59" fmla="*/ 102 h 4383"/>
                <a:gd name="T60" fmla="*/ 244 w 10983"/>
                <a:gd name="T61" fmla="*/ 97 h 4383"/>
                <a:gd name="T62" fmla="*/ 244 w 10983"/>
                <a:gd name="T63" fmla="*/ 86 h 4383"/>
                <a:gd name="T64" fmla="*/ 236 w 10983"/>
                <a:gd name="T65" fmla="*/ 35 h 4383"/>
                <a:gd name="T66" fmla="*/ 271 w 10983"/>
                <a:gd name="T67" fmla="*/ 10 h 4383"/>
                <a:gd name="T68" fmla="*/ 271 w 10983"/>
                <a:gd name="T69" fmla="*/ 2 h 4383"/>
                <a:gd name="T70" fmla="*/ 264 w 10983"/>
                <a:gd name="T71" fmla="*/ 0 h 4383"/>
                <a:gd name="T72" fmla="*/ 255 w 10983"/>
                <a:gd name="T73" fmla="*/ 6 h 4383"/>
                <a:gd name="T74" fmla="*/ 226 w 10983"/>
                <a:gd name="T75" fmla="*/ 18 h 4383"/>
                <a:gd name="T76" fmla="*/ 223 w 10983"/>
                <a:gd name="T77" fmla="*/ 14 h 4383"/>
                <a:gd name="T78" fmla="*/ 217 w 10983"/>
                <a:gd name="T79" fmla="*/ 13 h 4383"/>
                <a:gd name="T80" fmla="*/ 172 w 10983"/>
                <a:gd name="T81" fmla="*/ 18 h 4383"/>
                <a:gd name="T82" fmla="*/ 145 w 10983"/>
                <a:gd name="T83" fmla="*/ 22 h 4383"/>
                <a:gd name="T84" fmla="*/ 143 w 10983"/>
                <a:gd name="T85" fmla="*/ 27 h 4383"/>
                <a:gd name="T86" fmla="*/ 135 w 10983"/>
                <a:gd name="T87" fmla="*/ 30 h 4383"/>
                <a:gd name="T88" fmla="*/ 123 w 10983"/>
                <a:gd name="T89" fmla="*/ 25 h 4383"/>
                <a:gd name="T90" fmla="*/ 119 w 10983"/>
                <a:gd name="T91" fmla="*/ 21 h 4383"/>
                <a:gd name="T92" fmla="*/ 113 w 10983"/>
                <a:gd name="T93" fmla="*/ 21 h 4383"/>
                <a:gd name="T94" fmla="*/ 70 w 10983"/>
                <a:gd name="T95" fmla="*/ 22 h 4383"/>
                <a:gd name="T96" fmla="*/ 32 w 10983"/>
                <a:gd name="T97" fmla="*/ 27 h 4383"/>
                <a:gd name="T98" fmla="*/ 13 w 10983"/>
                <a:gd name="T99" fmla="*/ 5 h 4383"/>
                <a:gd name="T100" fmla="*/ 6 w 10983"/>
                <a:gd name="T101" fmla="*/ 2 h 4383"/>
                <a:gd name="T102" fmla="*/ 2 w 10983"/>
                <a:gd name="T103" fmla="*/ 3 h 4383"/>
                <a:gd name="T104" fmla="*/ 0 w 10983"/>
                <a:gd name="T105" fmla="*/ 11 h 438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0983"/>
                <a:gd name="T160" fmla="*/ 0 h 4383"/>
                <a:gd name="T161" fmla="*/ 10983 w 10983"/>
                <a:gd name="T162" fmla="*/ 4383 h 4383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0983" h="4383">
                  <a:moveTo>
                    <a:pt x="0" y="443"/>
                  </a:moveTo>
                  <a:lnTo>
                    <a:pt x="767" y="1206"/>
                  </a:lnTo>
                  <a:lnTo>
                    <a:pt x="830" y="1334"/>
                  </a:lnTo>
                  <a:lnTo>
                    <a:pt x="896" y="1463"/>
                  </a:lnTo>
                  <a:lnTo>
                    <a:pt x="830" y="3747"/>
                  </a:lnTo>
                  <a:lnTo>
                    <a:pt x="830" y="4003"/>
                  </a:lnTo>
                  <a:lnTo>
                    <a:pt x="896" y="4130"/>
                  </a:lnTo>
                  <a:lnTo>
                    <a:pt x="958" y="4255"/>
                  </a:lnTo>
                  <a:lnTo>
                    <a:pt x="1086" y="4320"/>
                  </a:lnTo>
                  <a:lnTo>
                    <a:pt x="1214" y="4383"/>
                  </a:lnTo>
                  <a:lnTo>
                    <a:pt x="1280" y="4383"/>
                  </a:lnTo>
                  <a:lnTo>
                    <a:pt x="1533" y="4320"/>
                  </a:lnTo>
                  <a:lnTo>
                    <a:pt x="2363" y="4193"/>
                  </a:lnTo>
                  <a:lnTo>
                    <a:pt x="2619" y="3812"/>
                  </a:lnTo>
                  <a:lnTo>
                    <a:pt x="1726" y="3875"/>
                  </a:lnTo>
                  <a:lnTo>
                    <a:pt x="1533" y="3875"/>
                  </a:lnTo>
                  <a:lnTo>
                    <a:pt x="1404" y="3875"/>
                  </a:lnTo>
                  <a:lnTo>
                    <a:pt x="1342" y="3812"/>
                  </a:lnTo>
                  <a:lnTo>
                    <a:pt x="1342" y="3685"/>
                  </a:lnTo>
                  <a:lnTo>
                    <a:pt x="1404" y="1777"/>
                  </a:lnTo>
                  <a:lnTo>
                    <a:pt x="1470" y="1524"/>
                  </a:lnTo>
                  <a:lnTo>
                    <a:pt x="1660" y="1397"/>
                  </a:lnTo>
                  <a:lnTo>
                    <a:pt x="1855" y="1397"/>
                  </a:lnTo>
                  <a:lnTo>
                    <a:pt x="2682" y="1334"/>
                  </a:lnTo>
                  <a:lnTo>
                    <a:pt x="3639" y="1334"/>
                  </a:lnTo>
                  <a:lnTo>
                    <a:pt x="4532" y="1334"/>
                  </a:lnTo>
                  <a:lnTo>
                    <a:pt x="4660" y="1334"/>
                  </a:lnTo>
                  <a:lnTo>
                    <a:pt x="4788" y="1334"/>
                  </a:lnTo>
                  <a:lnTo>
                    <a:pt x="4853" y="1397"/>
                  </a:lnTo>
                  <a:lnTo>
                    <a:pt x="4853" y="1524"/>
                  </a:lnTo>
                  <a:lnTo>
                    <a:pt x="4916" y="2351"/>
                  </a:lnTo>
                  <a:lnTo>
                    <a:pt x="5428" y="2351"/>
                  </a:lnTo>
                  <a:lnTo>
                    <a:pt x="5301" y="1653"/>
                  </a:lnTo>
                  <a:lnTo>
                    <a:pt x="5747" y="1653"/>
                  </a:lnTo>
                  <a:lnTo>
                    <a:pt x="5875" y="2222"/>
                  </a:lnTo>
                  <a:lnTo>
                    <a:pt x="6387" y="2288"/>
                  </a:lnTo>
                  <a:lnTo>
                    <a:pt x="6259" y="1463"/>
                  </a:lnTo>
                  <a:lnTo>
                    <a:pt x="6259" y="1269"/>
                  </a:lnTo>
                  <a:lnTo>
                    <a:pt x="6259" y="1206"/>
                  </a:lnTo>
                  <a:lnTo>
                    <a:pt x="6387" y="1145"/>
                  </a:lnTo>
                  <a:lnTo>
                    <a:pt x="7408" y="1016"/>
                  </a:lnTo>
                  <a:lnTo>
                    <a:pt x="7917" y="889"/>
                  </a:lnTo>
                  <a:lnTo>
                    <a:pt x="8173" y="889"/>
                  </a:lnTo>
                  <a:lnTo>
                    <a:pt x="8429" y="889"/>
                  </a:lnTo>
                  <a:lnTo>
                    <a:pt x="8557" y="826"/>
                  </a:lnTo>
                  <a:lnTo>
                    <a:pt x="8748" y="951"/>
                  </a:lnTo>
                  <a:lnTo>
                    <a:pt x="8876" y="1079"/>
                  </a:lnTo>
                  <a:lnTo>
                    <a:pt x="8876" y="1206"/>
                  </a:lnTo>
                  <a:lnTo>
                    <a:pt x="9069" y="2540"/>
                  </a:lnTo>
                  <a:lnTo>
                    <a:pt x="9194" y="2796"/>
                  </a:lnTo>
                  <a:lnTo>
                    <a:pt x="9194" y="3114"/>
                  </a:lnTo>
                  <a:lnTo>
                    <a:pt x="9194" y="3238"/>
                  </a:lnTo>
                  <a:lnTo>
                    <a:pt x="9194" y="3429"/>
                  </a:lnTo>
                  <a:lnTo>
                    <a:pt x="9132" y="3557"/>
                  </a:lnTo>
                  <a:lnTo>
                    <a:pt x="9003" y="3622"/>
                  </a:lnTo>
                  <a:lnTo>
                    <a:pt x="8876" y="3685"/>
                  </a:lnTo>
                  <a:lnTo>
                    <a:pt x="8492" y="3685"/>
                  </a:lnTo>
                  <a:lnTo>
                    <a:pt x="8045" y="4255"/>
                  </a:lnTo>
                  <a:lnTo>
                    <a:pt x="9003" y="4255"/>
                  </a:lnTo>
                  <a:lnTo>
                    <a:pt x="9516" y="4065"/>
                  </a:lnTo>
                  <a:lnTo>
                    <a:pt x="9644" y="4065"/>
                  </a:lnTo>
                  <a:lnTo>
                    <a:pt x="9768" y="3875"/>
                  </a:lnTo>
                  <a:lnTo>
                    <a:pt x="9834" y="3747"/>
                  </a:lnTo>
                  <a:lnTo>
                    <a:pt x="9768" y="3429"/>
                  </a:lnTo>
                  <a:lnTo>
                    <a:pt x="9578" y="2032"/>
                  </a:lnTo>
                  <a:lnTo>
                    <a:pt x="9451" y="1397"/>
                  </a:lnTo>
                  <a:lnTo>
                    <a:pt x="10793" y="443"/>
                  </a:lnTo>
                  <a:lnTo>
                    <a:pt x="10855" y="381"/>
                  </a:lnTo>
                  <a:lnTo>
                    <a:pt x="10983" y="190"/>
                  </a:lnTo>
                  <a:lnTo>
                    <a:pt x="10855" y="63"/>
                  </a:lnTo>
                  <a:lnTo>
                    <a:pt x="10793" y="0"/>
                  </a:lnTo>
                  <a:lnTo>
                    <a:pt x="10600" y="0"/>
                  </a:lnTo>
                  <a:lnTo>
                    <a:pt x="10471" y="63"/>
                  </a:lnTo>
                  <a:lnTo>
                    <a:pt x="10218" y="253"/>
                  </a:lnTo>
                  <a:lnTo>
                    <a:pt x="9132" y="951"/>
                  </a:lnTo>
                  <a:lnTo>
                    <a:pt x="9069" y="698"/>
                  </a:lnTo>
                  <a:lnTo>
                    <a:pt x="9003" y="571"/>
                  </a:lnTo>
                  <a:lnTo>
                    <a:pt x="8942" y="571"/>
                  </a:lnTo>
                  <a:lnTo>
                    <a:pt x="8813" y="508"/>
                  </a:lnTo>
                  <a:lnTo>
                    <a:pt x="8685" y="508"/>
                  </a:lnTo>
                  <a:lnTo>
                    <a:pt x="7599" y="571"/>
                  </a:lnTo>
                  <a:lnTo>
                    <a:pt x="6896" y="698"/>
                  </a:lnTo>
                  <a:lnTo>
                    <a:pt x="6511" y="761"/>
                  </a:lnTo>
                  <a:lnTo>
                    <a:pt x="5812" y="889"/>
                  </a:lnTo>
                  <a:lnTo>
                    <a:pt x="5747" y="951"/>
                  </a:lnTo>
                  <a:lnTo>
                    <a:pt x="5747" y="1079"/>
                  </a:lnTo>
                  <a:lnTo>
                    <a:pt x="5747" y="1206"/>
                  </a:lnTo>
                  <a:lnTo>
                    <a:pt x="5428" y="1206"/>
                  </a:lnTo>
                  <a:lnTo>
                    <a:pt x="4982" y="1206"/>
                  </a:lnTo>
                  <a:lnTo>
                    <a:pt x="4916" y="1016"/>
                  </a:lnTo>
                  <a:lnTo>
                    <a:pt x="4853" y="889"/>
                  </a:lnTo>
                  <a:lnTo>
                    <a:pt x="4788" y="826"/>
                  </a:lnTo>
                  <a:lnTo>
                    <a:pt x="4660" y="826"/>
                  </a:lnTo>
                  <a:lnTo>
                    <a:pt x="4532" y="826"/>
                  </a:lnTo>
                  <a:lnTo>
                    <a:pt x="4407" y="826"/>
                  </a:lnTo>
                  <a:lnTo>
                    <a:pt x="2809" y="889"/>
                  </a:lnTo>
                  <a:lnTo>
                    <a:pt x="1855" y="951"/>
                  </a:lnTo>
                  <a:lnTo>
                    <a:pt x="1280" y="1079"/>
                  </a:lnTo>
                  <a:lnTo>
                    <a:pt x="1280" y="1016"/>
                  </a:lnTo>
                  <a:lnTo>
                    <a:pt x="511" y="190"/>
                  </a:lnTo>
                  <a:lnTo>
                    <a:pt x="321" y="124"/>
                  </a:lnTo>
                  <a:lnTo>
                    <a:pt x="255" y="63"/>
                  </a:lnTo>
                  <a:lnTo>
                    <a:pt x="127" y="63"/>
                  </a:lnTo>
                  <a:lnTo>
                    <a:pt x="65" y="124"/>
                  </a:lnTo>
                  <a:lnTo>
                    <a:pt x="65" y="190"/>
                  </a:lnTo>
                  <a:lnTo>
                    <a:pt x="0" y="443"/>
                  </a:lnTo>
                  <a:close/>
                </a:path>
              </a:pathLst>
            </a:custGeom>
            <a:solidFill>
              <a:srgbClr val="6170C2"/>
            </a:solidFill>
            <a:ln w="0">
              <a:solidFill>
                <a:srgbClr val="6170C2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31" name="Freeform 36"/>
            <p:cNvSpPr>
              <a:spLocks/>
            </p:cNvSpPr>
            <p:nvPr/>
          </p:nvSpPr>
          <p:spPr bwMode="auto">
            <a:xfrm>
              <a:off x="-89" y="1468"/>
              <a:ext cx="193" cy="44"/>
            </a:xfrm>
            <a:custGeom>
              <a:avLst/>
              <a:gdLst>
                <a:gd name="T0" fmla="*/ 0 w 7728"/>
                <a:gd name="T1" fmla="*/ 42 h 1780"/>
                <a:gd name="T2" fmla="*/ 5 w 7728"/>
                <a:gd name="T3" fmla="*/ 44 h 1780"/>
                <a:gd name="T4" fmla="*/ 25 w 7728"/>
                <a:gd name="T5" fmla="*/ 39 h 1780"/>
                <a:gd name="T6" fmla="*/ 46 w 7728"/>
                <a:gd name="T7" fmla="*/ 33 h 1780"/>
                <a:gd name="T8" fmla="*/ 64 w 7728"/>
                <a:gd name="T9" fmla="*/ 27 h 1780"/>
                <a:gd name="T10" fmla="*/ 78 w 7728"/>
                <a:gd name="T11" fmla="*/ 20 h 1780"/>
                <a:gd name="T12" fmla="*/ 75 w 7728"/>
                <a:gd name="T13" fmla="*/ 25 h 1780"/>
                <a:gd name="T14" fmla="*/ 78 w 7728"/>
                <a:gd name="T15" fmla="*/ 30 h 1780"/>
                <a:gd name="T16" fmla="*/ 86 w 7728"/>
                <a:gd name="T17" fmla="*/ 27 h 1780"/>
                <a:gd name="T18" fmla="*/ 91 w 7728"/>
                <a:gd name="T19" fmla="*/ 28 h 1780"/>
                <a:gd name="T20" fmla="*/ 99 w 7728"/>
                <a:gd name="T21" fmla="*/ 31 h 1780"/>
                <a:gd name="T22" fmla="*/ 113 w 7728"/>
                <a:gd name="T23" fmla="*/ 24 h 1780"/>
                <a:gd name="T24" fmla="*/ 105 w 7728"/>
                <a:gd name="T25" fmla="*/ 20 h 1780"/>
                <a:gd name="T26" fmla="*/ 116 w 7728"/>
                <a:gd name="T27" fmla="*/ 14 h 1780"/>
                <a:gd name="T28" fmla="*/ 124 w 7728"/>
                <a:gd name="T29" fmla="*/ 17 h 1780"/>
                <a:gd name="T30" fmla="*/ 147 w 7728"/>
                <a:gd name="T31" fmla="*/ 25 h 1780"/>
                <a:gd name="T32" fmla="*/ 175 w 7728"/>
                <a:gd name="T33" fmla="*/ 28 h 1780"/>
                <a:gd name="T34" fmla="*/ 185 w 7728"/>
                <a:gd name="T35" fmla="*/ 30 h 1780"/>
                <a:gd name="T36" fmla="*/ 193 w 7728"/>
                <a:gd name="T37" fmla="*/ 28 h 1780"/>
                <a:gd name="T38" fmla="*/ 183 w 7728"/>
                <a:gd name="T39" fmla="*/ 22 h 1780"/>
                <a:gd name="T40" fmla="*/ 159 w 7728"/>
                <a:gd name="T41" fmla="*/ 17 h 1780"/>
                <a:gd name="T42" fmla="*/ 144 w 7728"/>
                <a:gd name="T43" fmla="*/ 11 h 1780"/>
                <a:gd name="T44" fmla="*/ 144 w 7728"/>
                <a:gd name="T45" fmla="*/ 9 h 1780"/>
                <a:gd name="T46" fmla="*/ 156 w 7728"/>
                <a:gd name="T47" fmla="*/ 9 h 1780"/>
                <a:gd name="T48" fmla="*/ 166 w 7728"/>
                <a:gd name="T49" fmla="*/ 13 h 1780"/>
                <a:gd name="T50" fmla="*/ 161 w 7728"/>
                <a:gd name="T51" fmla="*/ 8 h 1780"/>
                <a:gd name="T52" fmla="*/ 126 w 7728"/>
                <a:gd name="T53" fmla="*/ 0 h 1780"/>
                <a:gd name="T54" fmla="*/ 107 w 7728"/>
                <a:gd name="T55" fmla="*/ 0 h 1780"/>
                <a:gd name="T56" fmla="*/ 85 w 7728"/>
                <a:gd name="T57" fmla="*/ 3 h 1780"/>
                <a:gd name="T58" fmla="*/ 69 w 7728"/>
                <a:gd name="T59" fmla="*/ 6 h 1780"/>
                <a:gd name="T60" fmla="*/ 49 w 7728"/>
                <a:gd name="T61" fmla="*/ 9 h 1780"/>
                <a:gd name="T62" fmla="*/ 30 w 7728"/>
                <a:gd name="T63" fmla="*/ 14 h 1780"/>
                <a:gd name="T64" fmla="*/ 22 w 7728"/>
                <a:gd name="T65" fmla="*/ 16 h 1780"/>
                <a:gd name="T66" fmla="*/ 11 w 7728"/>
                <a:gd name="T67" fmla="*/ 19 h 1780"/>
                <a:gd name="T68" fmla="*/ 5 w 7728"/>
                <a:gd name="T69" fmla="*/ 22 h 1780"/>
                <a:gd name="T70" fmla="*/ 3 w 7728"/>
                <a:gd name="T71" fmla="*/ 25 h 1780"/>
                <a:gd name="T72" fmla="*/ 10 w 7728"/>
                <a:gd name="T73" fmla="*/ 28 h 1780"/>
                <a:gd name="T74" fmla="*/ 19 w 7728"/>
                <a:gd name="T75" fmla="*/ 27 h 1780"/>
                <a:gd name="T76" fmla="*/ 8 w 7728"/>
                <a:gd name="T77" fmla="*/ 35 h 1780"/>
                <a:gd name="T78" fmla="*/ 0 w 7728"/>
                <a:gd name="T79" fmla="*/ 39 h 178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728"/>
                <a:gd name="T121" fmla="*/ 0 h 1780"/>
                <a:gd name="T122" fmla="*/ 7728 w 7728"/>
                <a:gd name="T123" fmla="*/ 1780 h 178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728" h="1780">
                  <a:moveTo>
                    <a:pt x="0" y="1590"/>
                  </a:moveTo>
                  <a:lnTo>
                    <a:pt x="0" y="1714"/>
                  </a:lnTo>
                  <a:lnTo>
                    <a:pt x="66" y="1780"/>
                  </a:lnTo>
                  <a:lnTo>
                    <a:pt x="190" y="1780"/>
                  </a:lnTo>
                  <a:lnTo>
                    <a:pt x="641" y="1653"/>
                  </a:lnTo>
                  <a:lnTo>
                    <a:pt x="1021" y="1590"/>
                  </a:lnTo>
                  <a:lnTo>
                    <a:pt x="1595" y="1463"/>
                  </a:lnTo>
                  <a:lnTo>
                    <a:pt x="1850" y="1335"/>
                  </a:lnTo>
                  <a:lnTo>
                    <a:pt x="2297" y="1206"/>
                  </a:lnTo>
                  <a:lnTo>
                    <a:pt x="2553" y="1082"/>
                  </a:lnTo>
                  <a:lnTo>
                    <a:pt x="2872" y="955"/>
                  </a:lnTo>
                  <a:lnTo>
                    <a:pt x="3128" y="826"/>
                  </a:lnTo>
                  <a:lnTo>
                    <a:pt x="3065" y="889"/>
                  </a:lnTo>
                  <a:lnTo>
                    <a:pt x="2999" y="1016"/>
                  </a:lnTo>
                  <a:lnTo>
                    <a:pt x="2999" y="1145"/>
                  </a:lnTo>
                  <a:lnTo>
                    <a:pt x="3128" y="1206"/>
                  </a:lnTo>
                  <a:lnTo>
                    <a:pt x="3384" y="1145"/>
                  </a:lnTo>
                  <a:lnTo>
                    <a:pt x="3446" y="1082"/>
                  </a:lnTo>
                  <a:lnTo>
                    <a:pt x="3574" y="1082"/>
                  </a:lnTo>
                  <a:lnTo>
                    <a:pt x="3639" y="1145"/>
                  </a:lnTo>
                  <a:lnTo>
                    <a:pt x="3768" y="1272"/>
                  </a:lnTo>
                  <a:lnTo>
                    <a:pt x="3958" y="1272"/>
                  </a:lnTo>
                  <a:lnTo>
                    <a:pt x="4342" y="1082"/>
                  </a:lnTo>
                  <a:lnTo>
                    <a:pt x="4533" y="955"/>
                  </a:lnTo>
                  <a:lnTo>
                    <a:pt x="4598" y="826"/>
                  </a:lnTo>
                  <a:lnTo>
                    <a:pt x="4214" y="826"/>
                  </a:lnTo>
                  <a:lnTo>
                    <a:pt x="4533" y="698"/>
                  </a:lnTo>
                  <a:lnTo>
                    <a:pt x="4661" y="571"/>
                  </a:lnTo>
                  <a:lnTo>
                    <a:pt x="4598" y="508"/>
                  </a:lnTo>
                  <a:lnTo>
                    <a:pt x="4980" y="698"/>
                  </a:lnTo>
                  <a:lnTo>
                    <a:pt x="5236" y="826"/>
                  </a:lnTo>
                  <a:lnTo>
                    <a:pt x="5876" y="1016"/>
                  </a:lnTo>
                  <a:lnTo>
                    <a:pt x="6575" y="1145"/>
                  </a:lnTo>
                  <a:lnTo>
                    <a:pt x="7025" y="1145"/>
                  </a:lnTo>
                  <a:lnTo>
                    <a:pt x="7278" y="1206"/>
                  </a:lnTo>
                  <a:lnTo>
                    <a:pt x="7405" y="1206"/>
                  </a:lnTo>
                  <a:lnTo>
                    <a:pt x="7599" y="1206"/>
                  </a:lnTo>
                  <a:lnTo>
                    <a:pt x="7728" y="1145"/>
                  </a:lnTo>
                  <a:lnTo>
                    <a:pt x="7662" y="1016"/>
                  </a:lnTo>
                  <a:lnTo>
                    <a:pt x="7343" y="889"/>
                  </a:lnTo>
                  <a:lnTo>
                    <a:pt x="6959" y="826"/>
                  </a:lnTo>
                  <a:lnTo>
                    <a:pt x="6385" y="698"/>
                  </a:lnTo>
                  <a:lnTo>
                    <a:pt x="5938" y="571"/>
                  </a:lnTo>
                  <a:lnTo>
                    <a:pt x="5747" y="447"/>
                  </a:lnTo>
                  <a:lnTo>
                    <a:pt x="5682" y="447"/>
                  </a:lnTo>
                  <a:lnTo>
                    <a:pt x="5747" y="381"/>
                  </a:lnTo>
                  <a:lnTo>
                    <a:pt x="6000" y="381"/>
                  </a:lnTo>
                  <a:lnTo>
                    <a:pt x="6256" y="381"/>
                  </a:lnTo>
                  <a:lnTo>
                    <a:pt x="6450" y="447"/>
                  </a:lnTo>
                  <a:lnTo>
                    <a:pt x="6640" y="508"/>
                  </a:lnTo>
                  <a:lnTo>
                    <a:pt x="6640" y="381"/>
                  </a:lnTo>
                  <a:lnTo>
                    <a:pt x="6450" y="318"/>
                  </a:lnTo>
                  <a:lnTo>
                    <a:pt x="5491" y="63"/>
                  </a:lnTo>
                  <a:lnTo>
                    <a:pt x="5045" y="0"/>
                  </a:lnTo>
                  <a:lnTo>
                    <a:pt x="4598" y="0"/>
                  </a:lnTo>
                  <a:lnTo>
                    <a:pt x="4277" y="0"/>
                  </a:lnTo>
                  <a:lnTo>
                    <a:pt x="3702" y="129"/>
                  </a:lnTo>
                  <a:lnTo>
                    <a:pt x="3384" y="129"/>
                  </a:lnTo>
                  <a:lnTo>
                    <a:pt x="3128" y="190"/>
                  </a:lnTo>
                  <a:lnTo>
                    <a:pt x="2743" y="256"/>
                  </a:lnTo>
                  <a:lnTo>
                    <a:pt x="2169" y="318"/>
                  </a:lnTo>
                  <a:lnTo>
                    <a:pt x="1979" y="381"/>
                  </a:lnTo>
                  <a:lnTo>
                    <a:pt x="1595" y="508"/>
                  </a:lnTo>
                  <a:lnTo>
                    <a:pt x="1215" y="571"/>
                  </a:lnTo>
                  <a:lnTo>
                    <a:pt x="1087" y="637"/>
                  </a:lnTo>
                  <a:lnTo>
                    <a:pt x="893" y="637"/>
                  </a:lnTo>
                  <a:lnTo>
                    <a:pt x="765" y="637"/>
                  </a:lnTo>
                  <a:lnTo>
                    <a:pt x="446" y="764"/>
                  </a:lnTo>
                  <a:lnTo>
                    <a:pt x="319" y="764"/>
                  </a:lnTo>
                  <a:lnTo>
                    <a:pt x="190" y="889"/>
                  </a:lnTo>
                  <a:lnTo>
                    <a:pt x="128" y="955"/>
                  </a:lnTo>
                  <a:lnTo>
                    <a:pt x="128" y="1016"/>
                  </a:lnTo>
                  <a:lnTo>
                    <a:pt x="190" y="1082"/>
                  </a:lnTo>
                  <a:lnTo>
                    <a:pt x="385" y="1145"/>
                  </a:lnTo>
                  <a:lnTo>
                    <a:pt x="512" y="1145"/>
                  </a:lnTo>
                  <a:lnTo>
                    <a:pt x="765" y="1082"/>
                  </a:lnTo>
                  <a:lnTo>
                    <a:pt x="702" y="1272"/>
                  </a:lnTo>
                  <a:lnTo>
                    <a:pt x="319" y="1397"/>
                  </a:lnTo>
                  <a:lnTo>
                    <a:pt x="190" y="1463"/>
                  </a:lnTo>
                  <a:lnTo>
                    <a:pt x="0" y="1590"/>
                  </a:lnTo>
                  <a:close/>
                </a:path>
              </a:pathLst>
            </a:custGeom>
            <a:solidFill>
              <a:srgbClr val="B5B5B5"/>
            </a:solidFill>
            <a:ln w="0">
              <a:solidFill>
                <a:srgbClr val="B5B5B5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32" name="Freeform 37"/>
            <p:cNvSpPr>
              <a:spLocks/>
            </p:cNvSpPr>
            <p:nvPr/>
          </p:nvSpPr>
          <p:spPr bwMode="auto">
            <a:xfrm>
              <a:off x="-65" y="1571"/>
              <a:ext cx="163" cy="91"/>
            </a:xfrm>
            <a:custGeom>
              <a:avLst/>
              <a:gdLst>
                <a:gd name="T0" fmla="*/ 105 w 6512"/>
                <a:gd name="T1" fmla="*/ 5 h 3623"/>
                <a:gd name="T2" fmla="*/ 89 w 6512"/>
                <a:gd name="T3" fmla="*/ 6 h 3623"/>
                <a:gd name="T4" fmla="*/ 75 w 6512"/>
                <a:gd name="T5" fmla="*/ 8 h 3623"/>
                <a:gd name="T6" fmla="*/ 67 w 6512"/>
                <a:gd name="T7" fmla="*/ 10 h 3623"/>
                <a:gd name="T8" fmla="*/ 56 w 6512"/>
                <a:gd name="T9" fmla="*/ 11 h 3623"/>
                <a:gd name="T10" fmla="*/ 46 w 6512"/>
                <a:gd name="T11" fmla="*/ 14 h 3623"/>
                <a:gd name="T12" fmla="*/ 37 w 6512"/>
                <a:gd name="T13" fmla="*/ 19 h 3623"/>
                <a:gd name="T14" fmla="*/ 29 w 6512"/>
                <a:gd name="T15" fmla="*/ 24 h 3623"/>
                <a:gd name="T16" fmla="*/ 21 w 6512"/>
                <a:gd name="T17" fmla="*/ 32 h 3623"/>
                <a:gd name="T18" fmla="*/ 13 w 6512"/>
                <a:gd name="T19" fmla="*/ 38 h 3623"/>
                <a:gd name="T20" fmla="*/ 6 w 6512"/>
                <a:gd name="T21" fmla="*/ 43 h 3623"/>
                <a:gd name="T22" fmla="*/ 3 w 6512"/>
                <a:gd name="T23" fmla="*/ 50 h 3623"/>
                <a:gd name="T24" fmla="*/ 2 w 6512"/>
                <a:gd name="T25" fmla="*/ 54 h 3623"/>
                <a:gd name="T26" fmla="*/ 0 w 6512"/>
                <a:gd name="T27" fmla="*/ 61 h 3623"/>
                <a:gd name="T28" fmla="*/ 0 w 6512"/>
                <a:gd name="T29" fmla="*/ 65 h 3623"/>
                <a:gd name="T30" fmla="*/ 2 w 6512"/>
                <a:gd name="T31" fmla="*/ 75 h 3623"/>
                <a:gd name="T32" fmla="*/ 3 w 6512"/>
                <a:gd name="T33" fmla="*/ 78 h 3623"/>
                <a:gd name="T34" fmla="*/ 16 w 6512"/>
                <a:gd name="T35" fmla="*/ 85 h 3623"/>
                <a:gd name="T36" fmla="*/ 27 w 6512"/>
                <a:gd name="T37" fmla="*/ 88 h 3623"/>
                <a:gd name="T38" fmla="*/ 42 w 6512"/>
                <a:gd name="T39" fmla="*/ 91 h 3623"/>
                <a:gd name="T40" fmla="*/ 53 w 6512"/>
                <a:gd name="T41" fmla="*/ 91 h 3623"/>
                <a:gd name="T42" fmla="*/ 62 w 6512"/>
                <a:gd name="T43" fmla="*/ 88 h 3623"/>
                <a:gd name="T44" fmla="*/ 72 w 6512"/>
                <a:gd name="T45" fmla="*/ 86 h 3623"/>
                <a:gd name="T46" fmla="*/ 80 w 6512"/>
                <a:gd name="T47" fmla="*/ 83 h 3623"/>
                <a:gd name="T48" fmla="*/ 85 w 6512"/>
                <a:gd name="T49" fmla="*/ 81 h 3623"/>
                <a:gd name="T50" fmla="*/ 97 w 6512"/>
                <a:gd name="T51" fmla="*/ 81 h 3623"/>
                <a:gd name="T52" fmla="*/ 112 w 6512"/>
                <a:gd name="T53" fmla="*/ 81 h 3623"/>
                <a:gd name="T54" fmla="*/ 118 w 6512"/>
                <a:gd name="T55" fmla="*/ 80 h 3623"/>
                <a:gd name="T56" fmla="*/ 128 w 6512"/>
                <a:gd name="T57" fmla="*/ 75 h 3623"/>
                <a:gd name="T58" fmla="*/ 137 w 6512"/>
                <a:gd name="T59" fmla="*/ 69 h 3623"/>
                <a:gd name="T60" fmla="*/ 147 w 6512"/>
                <a:gd name="T61" fmla="*/ 61 h 3623"/>
                <a:gd name="T62" fmla="*/ 152 w 6512"/>
                <a:gd name="T63" fmla="*/ 56 h 3623"/>
                <a:gd name="T64" fmla="*/ 160 w 6512"/>
                <a:gd name="T65" fmla="*/ 46 h 3623"/>
                <a:gd name="T66" fmla="*/ 163 w 6512"/>
                <a:gd name="T67" fmla="*/ 38 h 3623"/>
                <a:gd name="T68" fmla="*/ 161 w 6512"/>
                <a:gd name="T69" fmla="*/ 24 h 3623"/>
                <a:gd name="T70" fmla="*/ 161 w 6512"/>
                <a:gd name="T71" fmla="*/ 18 h 3623"/>
                <a:gd name="T72" fmla="*/ 157 w 6512"/>
                <a:gd name="T73" fmla="*/ 13 h 3623"/>
                <a:gd name="T74" fmla="*/ 149 w 6512"/>
                <a:gd name="T75" fmla="*/ 5 h 3623"/>
                <a:gd name="T76" fmla="*/ 144 w 6512"/>
                <a:gd name="T77" fmla="*/ 3 h 3623"/>
                <a:gd name="T78" fmla="*/ 136 w 6512"/>
                <a:gd name="T79" fmla="*/ 0 h 3623"/>
                <a:gd name="T80" fmla="*/ 131 w 6512"/>
                <a:gd name="T81" fmla="*/ 0 h 3623"/>
                <a:gd name="T82" fmla="*/ 126 w 6512"/>
                <a:gd name="T83" fmla="*/ 2 h 3623"/>
                <a:gd name="T84" fmla="*/ 125 w 6512"/>
                <a:gd name="T85" fmla="*/ 3 h 3623"/>
                <a:gd name="T86" fmla="*/ 109 w 6512"/>
                <a:gd name="T87" fmla="*/ 3 h 3623"/>
                <a:gd name="T88" fmla="*/ 105 w 6512"/>
                <a:gd name="T89" fmla="*/ 5 h 362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512"/>
                <a:gd name="T136" fmla="*/ 0 h 3623"/>
                <a:gd name="T137" fmla="*/ 6512 w 6512"/>
                <a:gd name="T138" fmla="*/ 3623 h 362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512" h="3623">
                  <a:moveTo>
                    <a:pt x="4214" y="190"/>
                  </a:moveTo>
                  <a:lnTo>
                    <a:pt x="3574" y="256"/>
                  </a:lnTo>
                  <a:lnTo>
                    <a:pt x="2999" y="319"/>
                  </a:lnTo>
                  <a:lnTo>
                    <a:pt x="2680" y="381"/>
                  </a:lnTo>
                  <a:lnTo>
                    <a:pt x="2234" y="447"/>
                  </a:lnTo>
                  <a:lnTo>
                    <a:pt x="1850" y="571"/>
                  </a:lnTo>
                  <a:lnTo>
                    <a:pt x="1466" y="764"/>
                  </a:lnTo>
                  <a:lnTo>
                    <a:pt x="1148" y="955"/>
                  </a:lnTo>
                  <a:lnTo>
                    <a:pt x="830" y="1272"/>
                  </a:lnTo>
                  <a:lnTo>
                    <a:pt x="509" y="1525"/>
                  </a:lnTo>
                  <a:lnTo>
                    <a:pt x="256" y="1715"/>
                  </a:lnTo>
                  <a:lnTo>
                    <a:pt x="128" y="1971"/>
                  </a:lnTo>
                  <a:lnTo>
                    <a:pt x="62" y="2161"/>
                  </a:lnTo>
                  <a:lnTo>
                    <a:pt x="0" y="2417"/>
                  </a:lnTo>
                  <a:lnTo>
                    <a:pt x="0" y="2606"/>
                  </a:lnTo>
                  <a:lnTo>
                    <a:pt x="62" y="2987"/>
                  </a:lnTo>
                  <a:lnTo>
                    <a:pt x="128" y="3114"/>
                  </a:lnTo>
                  <a:lnTo>
                    <a:pt x="636" y="3367"/>
                  </a:lnTo>
                  <a:lnTo>
                    <a:pt x="1082" y="3495"/>
                  </a:lnTo>
                  <a:lnTo>
                    <a:pt x="1660" y="3623"/>
                  </a:lnTo>
                  <a:lnTo>
                    <a:pt x="2106" y="3623"/>
                  </a:lnTo>
                  <a:lnTo>
                    <a:pt x="2487" y="3495"/>
                  </a:lnTo>
                  <a:lnTo>
                    <a:pt x="2872" y="3433"/>
                  </a:lnTo>
                  <a:lnTo>
                    <a:pt x="3189" y="3304"/>
                  </a:lnTo>
                  <a:lnTo>
                    <a:pt x="3383" y="3243"/>
                  </a:lnTo>
                  <a:lnTo>
                    <a:pt x="3892" y="3243"/>
                  </a:lnTo>
                  <a:lnTo>
                    <a:pt x="4467" y="3243"/>
                  </a:lnTo>
                  <a:lnTo>
                    <a:pt x="4723" y="3177"/>
                  </a:lnTo>
                  <a:lnTo>
                    <a:pt x="5107" y="2987"/>
                  </a:lnTo>
                  <a:lnTo>
                    <a:pt x="5491" y="2735"/>
                  </a:lnTo>
                  <a:lnTo>
                    <a:pt x="5872" y="2417"/>
                  </a:lnTo>
                  <a:lnTo>
                    <a:pt x="6066" y="2223"/>
                  </a:lnTo>
                  <a:lnTo>
                    <a:pt x="6384" y="1843"/>
                  </a:lnTo>
                  <a:lnTo>
                    <a:pt x="6512" y="1525"/>
                  </a:lnTo>
                  <a:lnTo>
                    <a:pt x="6446" y="955"/>
                  </a:lnTo>
                  <a:lnTo>
                    <a:pt x="6446" y="698"/>
                  </a:lnTo>
                  <a:lnTo>
                    <a:pt x="6256" y="508"/>
                  </a:lnTo>
                  <a:lnTo>
                    <a:pt x="5937" y="190"/>
                  </a:lnTo>
                  <a:lnTo>
                    <a:pt x="5744" y="129"/>
                  </a:lnTo>
                  <a:lnTo>
                    <a:pt x="5426" y="0"/>
                  </a:lnTo>
                  <a:lnTo>
                    <a:pt x="5235" y="0"/>
                  </a:lnTo>
                  <a:lnTo>
                    <a:pt x="5041" y="63"/>
                  </a:lnTo>
                  <a:lnTo>
                    <a:pt x="4979" y="129"/>
                  </a:lnTo>
                  <a:lnTo>
                    <a:pt x="4338" y="129"/>
                  </a:lnTo>
                  <a:lnTo>
                    <a:pt x="4214" y="190"/>
                  </a:lnTo>
                  <a:close/>
                </a:path>
              </a:pathLst>
            </a:custGeom>
            <a:solidFill>
              <a:srgbClr val="FFB58F"/>
            </a:solidFill>
            <a:ln w="0">
              <a:solidFill>
                <a:srgbClr val="FFB58F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33" name="Freeform 38"/>
            <p:cNvSpPr>
              <a:spLocks/>
            </p:cNvSpPr>
            <p:nvPr/>
          </p:nvSpPr>
          <p:spPr bwMode="auto">
            <a:xfrm>
              <a:off x="-69" y="1570"/>
              <a:ext cx="168" cy="95"/>
            </a:xfrm>
            <a:custGeom>
              <a:avLst/>
              <a:gdLst>
                <a:gd name="T0" fmla="*/ 107 w 6738"/>
                <a:gd name="T1" fmla="*/ 9 h 3812"/>
                <a:gd name="T2" fmla="*/ 85 w 6738"/>
                <a:gd name="T3" fmla="*/ 13 h 3812"/>
                <a:gd name="T4" fmla="*/ 68 w 6738"/>
                <a:gd name="T5" fmla="*/ 14 h 3812"/>
                <a:gd name="T6" fmla="*/ 55 w 6738"/>
                <a:gd name="T7" fmla="*/ 18 h 3812"/>
                <a:gd name="T8" fmla="*/ 41 w 6738"/>
                <a:gd name="T9" fmla="*/ 23 h 3812"/>
                <a:gd name="T10" fmla="*/ 28 w 6738"/>
                <a:gd name="T11" fmla="*/ 32 h 3812"/>
                <a:gd name="T12" fmla="*/ 23 w 6738"/>
                <a:gd name="T13" fmla="*/ 36 h 3812"/>
                <a:gd name="T14" fmla="*/ 12 w 6738"/>
                <a:gd name="T15" fmla="*/ 46 h 3812"/>
                <a:gd name="T16" fmla="*/ 7 w 6738"/>
                <a:gd name="T17" fmla="*/ 56 h 3812"/>
                <a:gd name="T18" fmla="*/ 4 w 6738"/>
                <a:gd name="T19" fmla="*/ 67 h 3812"/>
                <a:gd name="T20" fmla="*/ 8 w 6738"/>
                <a:gd name="T21" fmla="*/ 77 h 3812"/>
                <a:gd name="T22" fmla="*/ 17 w 6738"/>
                <a:gd name="T23" fmla="*/ 84 h 3812"/>
                <a:gd name="T24" fmla="*/ 37 w 6738"/>
                <a:gd name="T25" fmla="*/ 88 h 3812"/>
                <a:gd name="T26" fmla="*/ 60 w 6738"/>
                <a:gd name="T27" fmla="*/ 88 h 3812"/>
                <a:gd name="T28" fmla="*/ 82 w 6738"/>
                <a:gd name="T29" fmla="*/ 83 h 3812"/>
                <a:gd name="T30" fmla="*/ 93 w 6738"/>
                <a:gd name="T31" fmla="*/ 80 h 3812"/>
                <a:gd name="T32" fmla="*/ 104 w 6738"/>
                <a:gd name="T33" fmla="*/ 79 h 3812"/>
                <a:gd name="T34" fmla="*/ 124 w 6738"/>
                <a:gd name="T35" fmla="*/ 74 h 3812"/>
                <a:gd name="T36" fmla="*/ 143 w 6738"/>
                <a:gd name="T37" fmla="*/ 65 h 3812"/>
                <a:gd name="T38" fmla="*/ 155 w 6738"/>
                <a:gd name="T39" fmla="*/ 53 h 3812"/>
                <a:gd name="T40" fmla="*/ 162 w 6738"/>
                <a:gd name="T41" fmla="*/ 40 h 3812"/>
                <a:gd name="T42" fmla="*/ 163 w 6738"/>
                <a:gd name="T43" fmla="*/ 23 h 3812"/>
                <a:gd name="T44" fmla="*/ 159 w 6738"/>
                <a:gd name="T45" fmla="*/ 14 h 3812"/>
                <a:gd name="T46" fmla="*/ 150 w 6738"/>
                <a:gd name="T47" fmla="*/ 8 h 3812"/>
                <a:gd name="T48" fmla="*/ 136 w 6738"/>
                <a:gd name="T49" fmla="*/ 3 h 3812"/>
                <a:gd name="T50" fmla="*/ 127 w 6738"/>
                <a:gd name="T51" fmla="*/ 6 h 3812"/>
                <a:gd name="T52" fmla="*/ 135 w 6738"/>
                <a:gd name="T53" fmla="*/ 0 h 3812"/>
                <a:gd name="T54" fmla="*/ 148 w 6738"/>
                <a:gd name="T55" fmla="*/ 2 h 3812"/>
                <a:gd name="T56" fmla="*/ 159 w 6738"/>
                <a:gd name="T57" fmla="*/ 9 h 3812"/>
                <a:gd name="T58" fmla="*/ 166 w 6738"/>
                <a:gd name="T59" fmla="*/ 19 h 3812"/>
                <a:gd name="T60" fmla="*/ 168 w 6738"/>
                <a:gd name="T61" fmla="*/ 30 h 3812"/>
                <a:gd name="T62" fmla="*/ 167 w 6738"/>
                <a:gd name="T63" fmla="*/ 43 h 3812"/>
                <a:gd name="T64" fmla="*/ 159 w 6738"/>
                <a:gd name="T65" fmla="*/ 59 h 3812"/>
                <a:gd name="T66" fmla="*/ 151 w 6738"/>
                <a:gd name="T67" fmla="*/ 68 h 3812"/>
                <a:gd name="T68" fmla="*/ 141 w 6738"/>
                <a:gd name="T69" fmla="*/ 76 h 3812"/>
                <a:gd name="T70" fmla="*/ 130 w 6738"/>
                <a:gd name="T71" fmla="*/ 82 h 3812"/>
                <a:gd name="T72" fmla="*/ 116 w 6738"/>
                <a:gd name="T73" fmla="*/ 87 h 3812"/>
                <a:gd name="T74" fmla="*/ 98 w 6738"/>
                <a:gd name="T75" fmla="*/ 88 h 3812"/>
                <a:gd name="T76" fmla="*/ 90 w 6738"/>
                <a:gd name="T77" fmla="*/ 87 h 3812"/>
                <a:gd name="T78" fmla="*/ 82 w 6738"/>
                <a:gd name="T79" fmla="*/ 89 h 3812"/>
                <a:gd name="T80" fmla="*/ 68 w 6738"/>
                <a:gd name="T81" fmla="*/ 93 h 3812"/>
                <a:gd name="T82" fmla="*/ 50 w 6738"/>
                <a:gd name="T83" fmla="*/ 95 h 3812"/>
                <a:gd name="T84" fmla="*/ 25 w 6738"/>
                <a:gd name="T85" fmla="*/ 93 h 3812"/>
                <a:gd name="T86" fmla="*/ 8 w 6738"/>
                <a:gd name="T87" fmla="*/ 84 h 3812"/>
                <a:gd name="T88" fmla="*/ 0 w 6738"/>
                <a:gd name="T89" fmla="*/ 71 h 3812"/>
                <a:gd name="T90" fmla="*/ 0 w 6738"/>
                <a:gd name="T91" fmla="*/ 62 h 3812"/>
                <a:gd name="T92" fmla="*/ 5 w 6738"/>
                <a:gd name="T93" fmla="*/ 47 h 3812"/>
                <a:gd name="T94" fmla="*/ 18 w 6738"/>
                <a:gd name="T95" fmla="*/ 33 h 3812"/>
                <a:gd name="T96" fmla="*/ 36 w 6738"/>
                <a:gd name="T97" fmla="*/ 19 h 3812"/>
                <a:gd name="T98" fmla="*/ 50 w 6738"/>
                <a:gd name="T99" fmla="*/ 13 h 3812"/>
                <a:gd name="T100" fmla="*/ 65 w 6738"/>
                <a:gd name="T101" fmla="*/ 9 h 3812"/>
                <a:gd name="T102" fmla="*/ 76 w 6738"/>
                <a:gd name="T103" fmla="*/ 6 h 3812"/>
                <a:gd name="T104" fmla="*/ 95 w 6738"/>
                <a:gd name="T105" fmla="*/ 5 h 3812"/>
                <a:gd name="T106" fmla="*/ 109 w 6738"/>
                <a:gd name="T107" fmla="*/ 4 h 381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738"/>
                <a:gd name="T163" fmla="*/ 0 h 3812"/>
                <a:gd name="T164" fmla="*/ 6738 w 6738"/>
                <a:gd name="T165" fmla="*/ 3812 h 381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738" h="3812">
                  <a:moveTo>
                    <a:pt x="4512" y="183"/>
                  </a:moveTo>
                  <a:lnTo>
                    <a:pt x="4311" y="380"/>
                  </a:lnTo>
                  <a:lnTo>
                    <a:pt x="3865" y="442"/>
                  </a:lnTo>
                  <a:lnTo>
                    <a:pt x="3418" y="508"/>
                  </a:lnTo>
                  <a:lnTo>
                    <a:pt x="3162" y="508"/>
                  </a:lnTo>
                  <a:lnTo>
                    <a:pt x="2716" y="569"/>
                  </a:lnTo>
                  <a:lnTo>
                    <a:pt x="2512" y="632"/>
                  </a:lnTo>
                  <a:lnTo>
                    <a:pt x="2210" y="725"/>
                  </a:lnTo>
                  <a:lnTo>
                    <a:pt x="1886" y="825"/>
                  </a:lnTo>
                  <a:lnTo>
                    <a:pt x="1664" y="936"/>
                  </a:lnTo>
                  <a:lnTo>
                    <a:pt x="1453" y="1053"/>
                  </a:lnTo>
                  <a:lnTo>
                    <a:pt x="1120" y="1267"/>
                  </a:lnTo>
                  <a:lnTo>
                    <a:pt x="1058" y="1327"/>
                  </a:lnTo>
                  <a:lnTo>
                    <a:pt x="906" y="1447"/>
                  </a:lnTo>
                  <a:lnTo>
                    <a:pt x="758" y="1568"/>
                  </a:lnTo>
                  <a:lnTo>
                    <a:pt x="485" y="1838"/>
                  </a:lnTo>
                  <a:lnTo>
                    <a:pt x="332" y="2049"/>
                  </a:lnTo>
                  <a:lnTo>
                    <a:pt x="273" y="2232"/>
                  </a:lnTo>
                  <a:lnTo>
                    <a:pt x="211" y="2412"/>
                  </a:lnTo>
                  <a:lnTo>
                    <a:pt x="180" y="2682"/>
                  </a:lnTo>
                  <a:lnTo>
                    <a:pt x="211" y="2923"/>
                  </a:lnTo>
                  <a:lnTo>
                    <a:pt x="301" y="3103"/>
                  </a:lnTo>
                  <a:lnTo>
                    <a:pt x="422" y="3224"/>
                  </a:lnTo>
                  <a:lnTo>
                    <a:pt x="672" y="3365"/>
                  </a:lnTo>
                  <a:lnTo>
                    <a:pt x="1120" y="3497"/>
                  </a:lnTo>
                  <a:lnTo>
                    <a:pt x="1484" y="3528"/>
                  </a:lnTo>
                  <a:lnTo>
                    <a:pt x="1947" y="3556"/>
                  </a:lnTo>
                  <a:lnTo>
                    <a:pt x="2390" y="3528"/>
                  </a:lnTo>
                  <a:lnTo>
                    <a:pt x="2843" y="3435"/>
                  </a:lnTo>
                  <a:lnTo>
                    <a:pt x="3301" y="3314"/>
                  </a:lnTo>
                  <a:lnTo>
                    <a:pt x="3481" y="3224"/>
                  </a:lnTo>
                  <a:lnTo>
                    <a:pt x="3723" y="3197"/>
                  </a:lnTo>
                  <a:lnTo>
                    <a:pt x="3927" y="3175"/>
                  </a:lnTo>
                  <a:lnTo>
                    <a:pt x="4184" y="3175"/>
                  </a:lnTo>
                  <a:lnTo>
                    <a:pt x="4634" y="3103"/>
                  </a:lnTo>
                  <a:lnTo>
                    <a:pt x="4965" y="2986"/>
                  </a:lnTo>
                  <a:lnTo>
                    <a:pt x="5360" y="2803"/>
                  </a:lnTo>
                  <a:lnTo>
                    <a:pt x="5723" y="2592"/>
                  </a:lnTo>
                  <a:lnTo>
                    <a:pt x="5966" y="2412"/>
                  </a:lnTo>
                  <a:lnTo>
                    <a:pt x="6236" y="2111"/>
                  </a:lnTo>
                  <a:lnTo>
                    <a:pt x="6329" y="1959"/>
                  </a:lnTo>
                  <a:lnTo>
                    <a:pt x="6509" y="1597"/>
                  </a:lnTo>
                  <a:lnTo>
                    <a:pt x="6572" y="1206"/>
                  </a:lnTo>
                  <a:lnTo>
                    <a:pt x="6540" y="936"/>
                  </a:lnTo>
                  <a:lnTo>
                    <a:pt x="6482" y="759"/>
                  </a:lnTo>
                  <a:lnTo>
                    <a:pt x="6357" y="569"/>
                  </a:lnTo>
                  <a:lnTo>
                    <a:pt x="6229" y="442"/>
                  </a:lnTo>
                  <a:lnTo>
                    <a:pt x="6024" y="304"/>
                  </a:lnTo>
                  <a:lnTo>
                    <a:pt x="5751" y="183"/>
                  </a:lnTo>
                  <a:lnTo>
                    <a:pt x="5450" y="120"/>
                  </a:lnTo>
                  <a:lnTo>
                    <a:pt x="5333" y="124"/>
                  </a:lnTo>
                  <a:lnTo>
                    <a:pt x="5080" y="251"/>
                  </a:lnTo>
                  <a:lnTo>
                    <a:pt x="5146" y="90"/>
                  </a:lnTo>
                  <a:lnTo>
                    <a:pt x="5398" y="0"/>
                  </a:lnTo>
                  <a:lnTo>
                    <a:pt x="5661" y="0"/>
                  </a:lnTo>
                  <a:lnTo>
                    <a:pt x="5934" y="61"/>
                  </a:lnTo>
                  <a:lnTo>
                    <a:pt x="6115" y="183"/>
                  </a:lnTo>
                  <a:lnTo>
                    <a:pt x="6357" y="380"/>
                  </a:lnTo>
                  <a:lnTo>
                    <a:pt x="6540" y="574"/>
                  </a:lnTo>
                  <a:lnTo>
                    <a:pt x="6662" y="753"/>
                  </a:lnTo>
                  <a:lnTo>
                    <a:pt x="6692" y="874"/>
                  </a:lnTo>
                  <a:lnTo>
                    <a:pt x="6738" y="1206"/>
                  </a:lnTo>
                  <a:lnTo>
                    <a:pt x="6738" y="1458"/>
                  </a:lnTo>
                  <a:lnTo>
                    <a:pt x="6692" y="1717"/>
                  </a:lnTo>
                  <a:lnTo>
                    <a:pt x="6540" y="2081"/>
                  </a:lnTo>
                  <a:lnTo>
                    <a:pt x="6388" y="2349"/>
                  </a:lnTo>
                  <a:lnTo>
                    <a:pt x="6208" y="2592"/>
                  </a:lnTo>
                  <a:lnTo>
                    <a:pt x="6056" y="2744"/>
                  </a:lnTo>
                  <a:lnTo>
                    <a:pt x="5907" y="2857"/>
                  </a:lnTo>
                  <a:lnTo>
                    <a:pt x="5661" y="3044"/>
                  </a:lnTo>
                  <a:lnTo>
                    <a:pt x="5387" y="3197"/>
                  </a:lnTo>
                  <a:lnTo>
                    <a:pt x="5204" y="3304"/>
                  </a:lnTo>
                  <a:lnTo>
                    <a:pt x="5024" y="3408"/>
                  </a:lnTo>
                  <a:lnTo>
                    <a:pt x="4661" y="3497"/>
                  </a:lnTo>
                  <a:lnTo>
                    <a:pt x="4328" y="3528"/>
                  </a:lnTo>
                  <a:lnTo>
                    <a:pt x="3934" y="3528"/>
                  </a:lnTo>
                  <a:lnTo>
                    <a:pt x="3813" y="3528"/>
                  </a:lnTo>
                  <a:lnTo>
                    <a:pt x="3602" y="3497"/>
                  </a:lnTo>
                  <a:lnTo>
                    <a:pt x="3359" y="3528"/>
                  </a:lnTo>
                  <a:lnTo>
                    <a:pt x="3291" y="3556"/>
                  </a:lnTo>
                  <a:lnTo>
                    <a:pt x="3035" y="3684"/>
                  </a:lnTo>
                  <a:lnTo>
                    <a:pt x="2716" y="3746"/>
                  </a:lnTo>
                  <a:lnTo>
                    <a:pt x="2332" y="3812"/>
                  </a:lnTo>
                  <a:lnTo>
                    <a:pt x="2013" y="3812"/>
                  </a:lnTo>
                  <a:lnTo>
                    <a:pt x="1543" y="3798"/>
                  </a:lnTo>
                  <a:lnTo>
                    <a:pt x="993" y="3746"/>
                  </a:lnTo>
                  <a:lnTo>
                    <a:pt x="516" y="3556"/>
                  </a:lnTo>
                  <a:lnTo>
                    <a:pt x="301" y="3376"/>
                  </a:lnTo>
                  <a:lnTo>
                    <a:pt x="122" y="3165"/>
                  </a:lnTo>
                  <a:lnTo>
                    <a:pt x="0" y="2834"/>
                  </a:lnTo>
                  <a:lnTo>
                    <a:pt x="0" y="2744"/>
                  </a:lnTo>
                  <a:lnTo>
                    <a:pt x="0" y="2502"/>
                  </a:lnTo>
                  <a:lnTo>
                    <a:pt x="59" y="2260"/>
                  </a:lnTo>
                  <a:lnTo>
                    <a:pt x="211" y="1901"/>
                  </a:lnTo>
                  <a:lnTo>
                    <a:pt x="516" y="1537"/>
                  </a:lnTo>
                  <a:lnTo>
                    <a:pt x="738" y="1333"/>
                  </a:lnTo>
                  <a:lnTo>
                    <a:pt x="1058" y="1026"/>
                  </a:lnTo>
                  <a:lnTo>
                    <a:pt x="1439" y="759"/>
                  </a:lnTo>
                  <a:lnTo>
                    <a:pt x="1633" y="663"/>
                  </a:lnTo>
                  <a:lnTo>
                    <a:pt x="2013" y="508"/>
                  </a:lnTo>
                  <a:lnTo>
                    <a:pt x="2332" y="421"/>
                  </a:lnTo>
                  <a:lnTo>
                    <a:pt x="2602" y="362"/>
                  </a:lnTo>
                  <a:lnTo>
                    <a:pt x="2816" y="304"/>
                  </a:lnTo>
                  <a:lnTo>
                    <a:pt x="3035" y="251"/>
                  </a:lnTo>
                  <a:lnTo>
                    <a:pt x="3481" y="210"/>
                  </a:lnTo>
                  <a:lnTo>
                    <a:pt x="3802" y="190"/>
                  </a:lnTo>
                  <a:lnTo>
                    <a:pt x="4118" y="151"/>
                  </a:lnTo>
                  <a:lnTo>
                    <a:pt x="4391" y="151"/>
                  </a:lnTo>
                  <a:lnTo>
                    <a:pt x="4512" y="18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34" name="Freeform 39"/>
            <p:cNvSpPr>
              <a:spLocks/>
            </p:cNvSpPr>
            <p:nvPr/>
          </p:nvSpPr>
          <p:spPr bwMode="auto">
            <a:xfrm>
              <a:off x="-52" y="1663"/>
              <a:ext cx="117" cy="19"/>
            </a:xfrm>
            <a:custGeom>
              <a:avLst/>
              <a:gdLst>
                <a:gd name="T0" fmla="*/ 1 w 4692"/>
                <a:gd name="T1" fmla="*/ 19 h 785"/>
                <a:gd name="T2" fmla="*/ 6 w 4692"/>
                <a:gd name="T3" fmla="*/ 16 h 785"/>
                <a:gd name="T4" fmla="*/ 13 w 4692"/>
                <a:gd name="T5" fmla="*/ 14 h 785"/>
                <a:gd name="T6" fmla="*/ 19 w 4692"/>
                <a:gd name="T7" fmla="*/ 12 h 785"/>
                <a:gd name="T8" fmla="*/ 24 w 4692"/>
                <a:gd name="T9" fmla="*/ 11 h 785"/>
                <a:gd name="T10" fmla="*/ 28 w 4692"/>
                <a:gd name="T11" fmla="*/ 10 h 785"/>
                <a:gd name="T12" fmla="*/ 34 w 4692"/>
                <a:gd name="T13" fmla="*/ 10 h 785"/>
                <a:gd name="T14" fmla="*/ 38 w 4692"/>
                <a:gd name="T15" fmla="*/ 10 h 785"/>
                <a:gd name="T16" fmla="*/ 42 w 4692"/>
                <a:gd name="T17" fmla="*/ 11 h 785"/>
                <a:gd name="T18" fmla="*/ 44 w 4692"/>
                <a:gd name="T19" fmla="*/ 12 h 785"/>
                <a:gd name="T20" fmla="*/ 49 w 4692"/>
                <a:gd name="T21" fmla="*/ 11 h 785"/>
                <a:gd name="T22" fmla="*/ 52 w 4692"/>
                <a:gd name="T23" fmla="*/ 11 h 785"/>
                <a:gd name="T24" fmla="*/ 54 w 4692"/>
                <a:gd name="T25" fmla="*/ 10 h 785"/>
                <a:gd name="T26" fmla="*/ 59 w 4692"/>
                <a:gd name="T27" fmla="*/ 8 h 785"/>
                <a:gd name="T28" fmla="*/ 62 w 4692"/>
                <a:gd name="T29" fmla="*/ 7 h 785"/>
                <a:gd name="T30" fmla="*/ 70 w 4692"/>
                <a:gd name="T31" fmla="*/ 4 h 785"/>
                <a:gd name="T32" fmla="*/ 75 w 4692"/>
                <a:gd name="T33" fmla="*/ 3 h 785"/>
                <a:gd name="T34" fmla="*/ 81 w 4692"/>
                <a:gd name="T35" fmla="*/ 4 h 785"/>
                <a:gd name="T36" fmla="*/ 89 w 4692"/>
                <a:gd name="T37" fmla="*/ 7 h 785"/>
                <a:gd name="T38" fmla="*/ 93 w 4692"/>
                <a:gd name="T39" fmla="*/ 8 h 785"/>
                <a:gd name="T40" fmla="*/ 102 w 4692"/>
                <a:gd name="T41" fmla="*/ 11 h 785"/>
                <a:gd name="T42" fmla="*/ 108 w 4692"/>
                <a:gd name="T43" fmla="*/ 12 h 785"/>
                <a:gd name="T44" fmla="*/ 111 w 4692"/>
                <a:gd name="T45" fmla="*/ 11 h 785"/>
                <a:gd name="T46" fmla="*/ 115 w 4692"/>
                <a:gd name="T47" fmla="*/ 10 h 785"/>
                <a:gd name="T48" fmla="*/ 117 w 4692"/>
                <a:gd name="T49" fmla="*/ 7 h 785"/>
                <a:gd name="T50" fmla="*/ 113 w 4692"/>
                <a:gd name="T51" fmla="*/ 8 h 785"/>
                <a:gd name="T52" fmla="*/ 107 w 4692"/>
                <a:gd name="T53" fmla="*/ 9 h 785"/>
                <a:gd name="T54" fmla="*/ 103 w 4692"/>
                <a:gd name="T55" fmla="*/ 9 h 785"/>
                <a:gd name="T56" fmla="*/ 98 w 4692"/>
                <a:gd name="T57" fmla="*/ 8 h 785"/>
                <a:gd name="T58" fmla="*/ 94 w 4692"/>
                <a:gd name="T59" fmla="*/ 6 h 785"/>
                <a:gd name="T60" fmla="*/ 89 w 4692"/>
                <a:gd name="T61" fmla="*/ 4 h 785"/>
                <a:gd name="T62" fmla="*/ 84 w 4692"/>
                <a:gd name="T63" fmla="*/ 2 h 785"/>
                <a:gd name="T64" fmla="*/ 79 w 4692"/>
                <a:gd name="T65" fmla="*/ 0 h 785"/>
                <a:gd name="T66" fmla="*/ 75 w 4692"/>
                <a:gd name="T67" fmla="*/ 0 h 785"/>
                <a:gd name="T68" fmla="*/ 68 w 4692"/>
                <a:gd name="T69" fmla="*/ 1 h 785"/>
                <a:gd name="T70" fmla="*/ 64 w 4692"/>
                <a:gd name="T71" fmla="*/ 2 h 785"/>
                <a:gd name="T72" fmla="*/ 61 w 4692"/>
                <a:gd name="T73" fmla="*/ 3 h 785"/>
                <a:gd name="T74" fmla="*/ 57 w 4692"/>
                <a:gd name="T75" fmla="*/ 5 h 785"/>
                <a:gd name="T76" fmla="*/ 54 w 4692"/>
                <a:gd name="T77" fmla="*/ 7 h 785"/>
                <a:gd name="T78" fmla="*/ 51 w 4692"/>
                <a:gd name="T79" fmla="*/ 8 h 785"/>
                <a:gd name="T80" fmla="*/ 48 w 4692"/>
                <a:gd name="T81" fmla="*/ 8 h 785"/>
                <a:gd name="T82" fmla="*/ 43 w 4692"/>
                <a:gd name="T83" fmla="*/ 8 h 785"/>
                <a:gd name="T84" fmla="*/ 38 w 4692"/>
                <a:gd name="T85" fmla="*/ 7 h 785"/>
                <a:gd name="T86" fmla="*/ 36 w 4692"/>
                <a:gd name="T87" fmla="*/ 7 h 785"/>
                <a:gd name="T88" fmla="*/ 33 w 4692"/>
                <a:gd name="T89" fmla="*/ 6 h 785"/>
                <a:gd name="T90" fmla="*/ 27 w 4692"/>
                <a:gd name="T91" fmla="*/ 6 h 785"/>
                <a:gd name="T92" fmla="*/ 22 w 4692"/>
                <a:gd name="T93" fmla="*/ 7 h 785"/>
                <a:gd name="T94" fmla="*/ 18 w 4692"/>
                <a:gd name="T95" fmla="*/ 8 h 785"/>
                <a:gd name="T96" fmla="*/ 14 w 4692"/>
                <a:gd name="T97" fmla="*/ 9 h 785"/>
                <a:gd name="T98" fmla="*/ 8 w 4692"/>
                <a:gd name="T99" fmla="*/ 11 h 785"/>
                <a:gd name="T100" fmla="*/ 3 w 4692"/>
                <a:gd name="T101" fmla="*/ 14 h 785"/>
                <a:gd name="T102" fmla="*/ 2 w 4692"/>
                <a:gd name="T103" fmla="*/ 16 h 785"/>
                <a:gd name="T104" fmla="*/ 0 w 4692"/>
                <a:gd name="T105" fmla="*/ 18 h 785"/>
                <a:gd name="T106" fmla="*/ 1 w 4692"/>
                <a:gd name="T107" fmla="*/ 19 h 78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692"/>
                <a:gd name="T163" fmla="*/ 0 h 785"/>
                <a:gd name="T164" fmla="*/ 4692 w 4692"/>
                <a:gd name="T165" fmla="*/ 785 h 78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692" h="785">
                  <a:moveTo>
                    <a:pt x="60" y="785"/>
                  </a:moveTo>
                  <a:lnTo>
                    <a:pt x="252" y="681"/>
                  </a:lnTo>
                  <a:lnTo>
                    <a:pt x="505" y="571"/>
                  </a:lnTo>
                  <a:lnTo>
                    <a:pt x="761" y="491"/>
                  </a:lnTo>
                  <a:lnTo>
                    <a:pt x="951" y="442"/>
                  </a:lnTo>
                  <a:lnTo>
                    <a:pt x="1142" y="412"/>
                  </a:lnTo>
                  <a:lnTo>
                    <a:pt x="1346" y="394"/>
                  </a:lnTo>
                  <a:lnTo>
                    <a:pt x="1525" y="405"/>
                  </a:lnTo>
                  <a:lnTo>
                    <a:pt x="1695" y="474"/>
                  </a:lnTo>
                  <a:lnTo>
                    <a:pt x="1775" y="491"/>
                  </a:lnTo>
                  <a:lnTo>
                    <a:pt x="1965" y="474"/>
                  </a:lnTo>
                  <a:lnTo>
                    <a:pt x="2075" y="442"/>
                  </a:lnTo>
                  <a:lnTo>
                    <a:pt x="2165" y="405"/>
                  </a:lnTo>
                  <a:lnTo>
                    <a:pt x="2357" y="339"/>
                  </a:lnTo>
                  <a:lnTo>
                    <a:pt x="2484" y="277"/>
                  </a:lnTo>
                  <a:lnTo>
                    <a:pt x="2806" y="160"/>
                  </a:lnTo>
                  <a:lnTo>
                    <a:pt x="3010" y="128"/>
                  </a:lnTo>
                  <a:lnTo>
                    <a:pt x="3249" y="160"/>
                  </a:lnTo>
                  <a:lnTo>
                    <a:pt x="3567" y="284"/>
                  </a:lnTo>
                  <a:lnTo>
                    <a:pt x="3710" y="349"/>
                  </a:lnTo>
                  <a:lnTo>
                    <a:pt x="4104" y="474"/>
                  </a:lnTo>
                  <a:lnTo>
                    <a:pt x="4343" y="491"/>
                  </a:lnTo>
                  <a:lnTo>
                    <a:pt x="4464" y="467"/>
                  </a:lnTo>
                  <a:lnTo>
                    <a:pt x="4592" y="405"/>
                  </a:lnTo>
                  <a:lnTo>
                    <a:pt x="4692" y="284"/>
                  </a:lnTo>
                  <a:lnTo>
                    <a:pt x="4533" y="332"/>
                  </a:lnTo>
                  <a:lnTo>
                    <a:pt x="4280" y="364"/>
                  </a:lnTo>
                  <a:lnTo>
                    <a:pt x="4139" y="364"/>
                  </a:lnTo>
                  <a:lnTo>
                    <a:pt x="3949" y="318"/>
                  </a:lnTo>
                  <a:lnTo>
                    <a:pt x="3757" y="252"/>
                  </a:lnTo>
                  <a:lnTo>
                    <a:pt x="3571" y="148"/>
                  </a:lnTo>
                  <a:lnTo>
                    <a:pt x="3377" y="66"/>
                  </a:lnTo>
                  <a:lnTo>
                    <a:pt x="3187" y="17"/>
                  </a:lnTo>
                  <a:lnTo>
                    <a:pt x="2997" y="0"/>
                  </a:lnTo>
                  <a:lnTo>
                    <a:pt x="2740" y="31"/>
                  </a:lnTo>
                  <a:lnTo>
                    <a:pt x="2567" y="80"/>
                  </a:lnTo>
                  <a:lnTo>
                    <a:pt x="2440" y="142"/>
                  </a:lnTo>
                  <a:lnTo>
                    <a:pt x="2297" y="208"/>
                  </a:lnTo>
                  <a:lnTo>
                    <a:pt x="2165" y="277"/>
                  </a:lnTo>
                  <a:lnTo>
                    <a:pt x="2045" y="332"/>
                  </a:lnTo>
                  <a:lnTo>
                    <a:pt x="1917" y="349"/>
                  </a:lnTo>
                  <a:lnTo>
                    <a:pt x="1719" y="339"/>
                  </a:lnTo>
                  <a:lnTo>
                    <a:pt x="1522" y="301"/>
                  </a:lnTo>
                  <a:lnTo>
                    <a:pt x="1425" y="270"/>
                  </a:lnTo>
                  <a:lnTo>
                    <a:pt x="1332" y="252"/>
                  </a:lnTo>
                  <a:lnTo>
                    <a:pt x="1076" y="252"/>
                  </a:lnTo>
                  <a:lnTo>
                    <a:pt x="885" y="284"/>
                  </a:lnTo>
                  <a:lnTo>
                    <a:pt x="712" y="332"/>
                  </a:lnTo>
                  <a:lnTo>
                    <a:pt x="570" y="381"/>
                  </a:lnTo>
                  <a:lnTo>
                    <a:pt x="315" y="467"/>
                  </a:lnTo>
                  <a:lnTo>
                    <a:pt x="121" y="595"/>
                  </a:lnTo>
                  <a:lnTo>
                    <a:pt x="63" y="646"/>
                  </a:lnTo>
                  <a:lnTo>
                    <a:pt x="0" y="726"/>
                  </a:lnTo>
                  <a:lnTo>
                    <a:pt x="60" y="78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35" name="Freeform 40"/>
            <p:cNvSpPr>
              <a:spLocks/>
            </p:cNvSpPr>
            <p:nvPr/>
          </p:nvSpPr>
          <p:spPr bwMode="auto">
            <a:xfrm>
              <a:off x="-49" y="1667"/>
              <a:ext cx="100" cy="22"/>
            </a:xfrm>
            <a:custGeom>
              <a:avLst/>
              <a:gdLst>
                <a:gd name="T0" fmla="*/ 5 w 4001"/>
                <a:gd name="T1" fmla="*/ 16 h 897"/>
                <a:gd name="T2" fmla="*/ 13 w 4001"/>
                <a:gd name="T3" fmla="*/ 18 h 897"/>
                <a:gd name="T4" fmla="*/ 14 w 4001"/>
                <a:gd name="T5" fmla="*/ 6 h 897"/>
                <a:gd name="T6" fmla="*/ 19 w 4001"/>
                <a:gd name="T7" fmla="*/ 17 h 897"/>
                <a:gd name="T8" fmla="*/ 28 w 4001"/>
                <a:gd name="T9" fmla="*/ 19 h 897"/>
                <a:gd name="T10" fmla="*/ 39 w 4001"/>
                <a:gd name="T11" fmla="*/ 17 h 897"/>
                <a:gd name="T12" fmla="*/ 37 w 4001"/>
                <a:gd name="T13" fmla="*/ 9 h 897"/>
                <a:gd name="T14" fmla="*/ 40 w 4001"/>
                <a:gd name="T15" fmla="*/ 6 h 897"/>
                <a:gd name="T16" fmla="*/ 40 w 4001"/>
                <a:gd name="T17" fmla="*/ 11 h 897"/>
                <a:gd name="T18" fmla="*/ 43 w 4001"/>
                <a:gd name="T19" fmla="*/ 16 h 897"/>
                <a:gd name="T20" fmla="*/ 60 w 4001"/>
                <a:gd name="T21" fmla="*/ 16 h 897"/>
                <a:gd name="T22" fmla="*/ 62 w 4001"/>
                <a:gd name="T23" fmla="*/ 9 h 897"/>
                <a:gd name="T24" fmla="*/ 62 w 4001"/>
                <a:gd name="T25" fmla="*/ 0 h 897"/>
                <a:gd name="T26" fmla="*/ 64 w 4001"/>
                <a:gd name="T27" fmla="*/ 11 h 897"/>
                <a:gd name="T28" fmla="*/ 68 w 4001"/>
                <a:gd name="T29" fmla="*/ 16 h 897"/>
                <a:gd name="T30" fmla="*/ 77 w 4001"/>
                <a:gd name="T31" fmla="*/ 16 h 897"/>
                <a:gd name="T32" fmla="*/ 83 w 4001"/>
                <a:gd name="T33" fmla="*/ 13 h 897"/>
                <a:gd name="T34" fmla="*/ 83 w 4001"/>
                <a:gd name="T35" fmla="*/ 1 h 897"/>
                <a:gd name="T36" fmla="*/ 86 w 4001"/>
                <a:gd name="T37" fmla="*/ 4 h 897"/>
                <a:gd name="T38" fmla="*/ 86 w 4001"/>
                <a:gd name="T39" fmla="*/ 9 h 897"/>
                <a:gd name="T40" fmla="*/ 86 w 4001"/>
                <a:gd name="T41" fmla="*/ 16 h 897"/>
                <a:gd name="T42" fmla="*/ 91 w 4001"/>
                <a:gd name="T43" fmla="*/ 17 h 897"/>
                <a:gd name="T44" fmla="*/ 100 w 4001"/>
                <a:gd name="T45" fmla="*/ 16 h 897"/>
                <a:gd name="T46" fmla="*/ 87 w 4001"/>
                <a:gd name="T47" fmla="*/ 19 h 897"/>
                <a:gd name="T48" fmla="*/ 80 w 4001"/>
                <a:gd name="T49" fmla="*/ 18 h 897"/>
                <a:gd name="T50" fmla="*/ 67 w 4001"/>
                <a:gd name="T51" fmla="*/ 18 h 897"/>
                <a:gd name="T52" fmla="*/ 58 w 4001"/>
                <a:gd name="T53" fmla="*/ 20 h 897"/>
                <a:gd name="T54" fmla="*/ 53 w 4001"/>
                <a:gd name="T55" fmla="*/ 20 h 897"/>
                <a:gd name="T56" fmla="*/ 46 w 4001"/>
                <a:gd name="T57" fmla="*/ 20 h 897"/>
                <a:gd name="T58" fmla="*/ 41 w 4001"/>
                <a:gd name="T59" fmla="*/ 21 h 897"/>
                <a:gd name="T60" fmla="*/ 35 w 4001"/>
                <a:gd name="T61" fmla="*/ 22 h 897"/>
                <a:gd name="T62" fmla="*/ 22 w 4001"/>
                <a:gd name="T63" fmla="*/ 21 h 897"/>
                <a:gd name="T64" fmla="*/ 12 w 4001"/>
                <a:gd name="T65" fmla="*/ 22 h 897"/>
                <a:gd name="T66" fmla="*/ 3 w 4001"/>
                <a:gd name="T67" fmla="*/ 19 h 897"/>
                <a:gd name="T68" fmla="*/ 2 w 4001"/>
                <a:gd name="T69" fmla="*/ 15 h 897"/>
                <a:gd name="T70" fmla="*/ 2 w 4001"/>
                <a:gd name="T71" fmla="*/ 12 h 89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001"/>
                <a:gd name="T109" fmla="*/ 0 h 897"/>
                <a:gd name="T110" fmla="*/ 4001 w 4001"/>
                <a:gd name="T111" fmla="*/ 897 h 89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001" h="897">
                  <a:moveTo>
                    <a:pt x="66" y="496"/>
                  </a:moveTo>
                  <a:lnTo>
                    <a:pt x="197" y="663"/>
                  </a:lnTo>
                  <a:lnTo>
                    <a:pt x="321" y="742"/>
                  </a:lnTo>
                  <a:lnTo>
                    <a:pt x="512" y="753"/>
                  </a:lnTo>
                  <a:lnTo>
                    <a:pt x="671" y="694"/>
                  </a:lnTo>
                  <a:lnTo>
                    <a:pt x="574" y="245"/>
                  </a:lnTo>
                  <a:lnTo>
                    <a:pt x="702" y="252"/>
                  </a:lnTo>
                  <a:lnTo>
                    <a:pt x="764" y="676"/>
                  </a:lnTo>
                  <a:lnTo>
                    <a:pt x="892" y="725"/>
                  </a:lnTo>
                  <a:lnTo>
                    <a:pt x="1131" y="756"/>
                  </a:lnTo>
                  <a:lnTo>
                    <a:pt x="1464" y="756"/>
                  </a:lnTo>
                  <a:lnTo>
                    <a:pt x="1543" y="708"/>
                  </a:lnTo>
                  <a:lnTo>
                    <a:pt x="1557" y="632"/>
                  </a:lnTo>
                  <a:lnTo>
                    <a:pt x="1494" y="362"/>
                  </a:lnTo>
                  <a:lnTo>
                    <a:pt x="1464" y="252"/>
                  </a:lnTo>
                  <a:lnTo>
                    <a:pt x="1598" y="245"/>
                  </a:lnTo>
                  <a:lnTo>
                    <a:pt x="1574" y="345"/>
                  </a:lnTo>
                  <a:lnTo>
                    <a:pt x="1605" y="455"/>
                  </a:lnTo>
                  <a:lnTo>
                    <a:pt x="1654" y="597"/>
                  </a:lnTo>
                  <a:lnTo>
                    <a:pt x="1716" y="663"/>
                  </a:lnTo>
                  <a:lnTo>
                    <a:pt x="1876" y="694"/>
                  </a:lnTo>
                  <a:lnTo>
                    <a:pt x="2416" y="663"/>
                  </a:lnTo>
                  <a:lnTo>
                    <a:pt x="2477" y="632"/>
                  </a:lnTo>
                  <a:lnTo>
                    <a:pt x="2477" y="362"/>
                  </a:lnTo>
                  <a:lnTo>
                    <a:pt x="2384" y="48"/>
                  </a:lnTo>
                  <a:lnTo>
                    <a:pt x="2464" y="0"/>
                  </a:lnTo>
                  <a:lnTo>
                    <a:pt x="2557" y="269"/>
                  </a:lnTo>
                  <a:lnTo>
                    <a:pt x="2574" y="442"/>
                  </a:lnTo>
                  <a:lnTo>
                    <a:pt x="2619" y="597"/>
                  </a:lnTo>
                  <a:lnTo>
                    <a:pt x="2716" y="632"/>
                  </a:lnTo>
                  <a:lnTo>
                    <a:pt x="2810" y="615"/>
                  </a:lnTo>
                  <a:lnTo>
                    <a:pt x="3066" y="632"/>
                  </a:lnTo>
                  <a:lnTo>
                    <a:pt x="3256" y="632"/>
                  </a:lnTo>
                  <a:lnTo>
                    <a:pt x="3319" y="535"/>
                  </a:lnTo>
                  <a:lnTo>
                    <a:pt x="3349" y="314"/>
                  </a:lnTo>
                  <a:lnTo>
                    <a:pt x="3319" y="48"/>
                  </a:lnTo>
                  <a:lnTo>
                    <a:pt x="3429" y="48"/>
                  </a:lnTo>
                  <a:lnTo>
                    <a:pt x="3429" y="158"/>
                  </a:lnTo>
                  <a:lnTo>
                    <a:pt x="3450" y="245"/>
                  </a:lnTo>
                  <a:lnTo>
                    <a:pt x="3450" y="369"/>
                  </a:lnTo>
                  <a:lnTo>
                    <a:pt x="3398" y="566"/>
                  </a:lnTo>
                  <a:lnTo>
                    <a:pt x="3429" y="632"/>
                  </a:lnTo>
                  <a:lnTo>
                    <a:pt x="3526" y="663"/>
                  </a:lnTo>
                  <a:lnTo>
                    <a:pt x="3636" y="676"/>
                  </a:lnTo>
                  <a:lnTo>
                    <a:pt x="3762" y="663"/>
                  </a:lnTo>
                  <a:lnTo>
                    <a:pt x="4001" y="632"/>
                  </a:lnTo>
                  <a:lnTo>
                    <a:pt x="3713" y="819"/>
                  </a:lnTo>
                  <a:lnTo>
                    <a:pt x="3478" y="773"/>
                  </a:lnTo>
                  <a:lnTo>
                    <a:pt x="3336" y="708"/>
                  </a:lnTo>
                  <a:lnTo>
                    <a:pt x="3190" y="742"/>
                  </a:lnTo>
                  <a:lnTo>
                    <a:pt x="2938" y="753"/>
                  </a:lnTo>
                  <a:lnTo>
                    <a:pt x="2682" y="753"/>
                  </a:lnTo>
                  <a:lnTo>
                    <a:pt x="2495" y="773"/>
                  </a:lnTo>
                  <a:lnTo>
                    <a:pt x="2304" y="805"/>
                  </a:lnTo>
                  <a:lnTo>
                    <a:pt x="2176" y="805"/>
                  </a:lnTo>
                  <a:lnTo>
                    <a:pt x="2114" y="805"/>
                  </a:lnTo>
                  <a:lnTo>
                    <a:pt x="1986" y="787"/>
                  </a:lnTo>
                  <a:lnTo>
                    <a:pt x="1844" y="805"/>
                  </a:lnTo>
                  <a:lnTo>
                    <a:pt x="1723" y="815"/>
                  </a:lnTo>
                  <a:lnTo>
                    <a:pt x="1654" y="836"/>
                  </a:lnTo>
                  <a:lnTo>
                    <a:pt x="1543" y="867"/>
                  </a:lnTo>
                  <a:lnTo>
                    <a:pt x="1404" y="877"/>
                  </a:lnTo>
                  <a:lnTo>
                    <a:pt x="958" y="877"/>
                  </a:lnTo>
                  <a:lnTo>
                    <a:pt x="892" y="849"/>
                  </a:lnTo>
                  <a:lnTo>
                    <a:pt x="640" y="867"/>
                  </a:lnTo>
                  <a:lnTo>
                    <a:pt x="481" y="897"/>
                  </a:lnTo>
                  <a:lnTo>
                    <a:pt x="255" y="877"/>
                  </a:lnTo>
                  <a:lnTo>
                    <a:pt x="131" y="756"/>
                  </a:lnTo>
                  <a:lnTo>
                    <a:pt x="99" y="694"/>
                  </a:lnTo>
                  <a:lnTo>
                    <a:pt x="66" y="625"/>
                  </a:lnTo>
                  <a:lnTo>
                    <a:pt x="0" y="562"/>
                  </a:lnTo>
                  <a:lnTo>
                    <a:pt x="66" y="49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36" name="Freeform 41"/>
            <p:cNvSpPr>
              <a:spLocks/>
            </p:cNvSpPr>
            <p:nvPr/>
          </p:nvSpPr>
          <p:spPr bwMode="auto">
            <a:xfrm>
              <a:off x="-111" y="1651"/>
              <a:ext cx="28" cy="23"/>
            </a:xfrm>
            <a:custGeom>
              <a:avLst/>
              <a:gdLst>
                <a:gd name="T0" fmla="*/ 2 w 1129"/>
                <a:gd name="T1" fmla="*/ 22 h 898"/>
                <a:gd name="T2" fmla="*/ 2 w 1129"/>
                <a:gd name="T3" fmla="*/ 20 h 898"/>
                <a:gd name="T4" fmla="*/ 2 w 1129"/>
                <a:gd name="T5" fmla="*/ 15 h 898"/>
                <a:gd name="T6" fmla="*/ 4 w 1129"/>
                <a:gd name="T7" fmla="*/ 11 h 898"/>
                <a:gd name="T8" fmla="*/ 7 w 1129"/>
                <a:gd name="T9" fmla="*/ 7 h 898"/>
                <a:gd name="T10" fmla="*/ 12 w 1129"/>
                <a:gd name="T11" fmla="*/ 4 h 898"/>
                <a:gd name="T12" fmla="*/ 17 w 1129"/>
                <a:gd name="T13" fmla="*/ 2 h 898"/>
                <a:gd name="T14" fmla="*/ 23 w 1129"/>
                <a:gd name="T15" fmla="*/ 2 h 898"/>
                <a:gd name="T16" fmla="*/ 28 w 1129"/>
                <a:gd name="T17" fmla="*/ 2 h 898"/>
                <a:gd name="T18" fmla="*/ 28 w 1129"/>
                <a:gd name="T19" fmla="*/ 1 h 898"/>
                <a:gd name="T20" fmla="*/ 27 w 1129"/>
                <a:gd name="T21" fmla="*/ 0 h 898"/>
                <a:gd name="T22" fmla="*/ 22 w 1129"/>
                <a:gd name="T23" fmla="*/ 0 h 898"/>
                <a:gd name="T24" fmla="*/ 15 w 1129"/>
                <a:gd name="T25" fmla="*/ 1 h 898"/>
                <a:gd name="T26" fmla="*/ 10 w 1129"/>
                <a:gd name="T27" fmla="*/ 2 h 898"/>
                <a:gd name="T28" fmla="*/ 6 w 1129"/>
                <a:gd name="T29" fmla="*/ 5 h 898"/>
                <a:gd name="T30" fmla="*/ 4 w 1129"/>
                <a:gd name="T31" fmla="*/ 7 h 898"/>
                <a:gd name="T32" fmla="*/ 1 w 1129"/>
                <a:gd name="T33" fmla="*/ 11 h 898"/>
                <a:gd name="T34" fmla="*/ 0 w 1129"/>
                <a:gd name="T35" fmla="*/ 14 h 898"/>
                <a:gd name="T36" fmla="*/ 0 w 1129"/>
                <a:gd name="T37" fmla="*/ 17 h 898"/>
                <a:gd name="T38" fmla="*/ 0 w 1129"/>
                <a:gd name="T39" fmla="*/ 20 h 898"/>
                <a:gd name="T40" fmla="*/ 0 w 1129"/>
                <a:gd name="T41" fmla="*/ 23 h 898"/>
                <a:gd name="T42" fmla="*/ 2 w 1129"/>
                <a:gd name="T43" fmla="*/ 22 h 89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129"/>
                <a:gd name="T67" fmla="*/ 0 h 898"/>
                <a:gd name="T68" fmla="*/ 1129 w 1129"/>
                <a:gd name="T69" fmla="*/ 898 h 89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129" h="898">
                  <a:moveTo>
                    <a:pt x="63" y="868"/>
                  </a:moveTo>
                  <a:lnTo>
                    <a:pt x="63" y="788"/>
                  </a:lnTo>
                  <a:lnTo>
                    <a:pt x="94" y="567"/>
                  </a:lnTo>
                  <a:lnTo>
                    <a:pt x="170" y="415"/>
                  </a:lnTo>
                  <a:lnTo>
                    <a:pt x="299" y="287"/>
                  </a:lnTo>
                  <a:lnTo>
                    <a:pt x="489" y="159"/>
                  </a:lnTo>
                  <a:lnTo>
                    <a:pt x="683" y="96"/>
                  </a:lnTo>
                  <a:lnTo>
                    <a:pt x="935" y="79"/>
                  </a:lnTo>
                  <a:lnTo>
                    <a:pt x="1129" y="96"/>
                  </a:lnTo>
                  <a:lnTo>
                    <a:pt x="1129" y="35"/>
                  </a:lnTo>
                  <a:lnTo>
                    <a:pt x="1078" y="18"/>
                  </a:lnTo>
                  <a:lnTo>
                    <a:pt x="873" y="0"/>
                  </a:lnTo>
                  <a:lnTo>
                    <a:pt x="586" y="31"/>
                  </a:lnTo>
                  <a:lnTo>
                    <a:pt x="396" y="93"/>
                  </a:lnTo>
                  <a:lnTo>
                    <a:pt x="240" y="204"/>
                  </a:lnTo>
                  <a:lnTo>
                    <a:pt x="160" y="283"/>
                  </a:lnTo>
                  <a:lnTo>
                    <a:pt x="49" y="443"/>
                  </a:lnTo>
                  <a:lnTo>
                    <a:pt x="15" y="536"/>
                  </a:lnTo>
                  <a:lnTo>
                    <a:pt x="0" y="664"/>
                  </a:lnTo>
                  <a:lnTo>
                    <a:pt x="0" y="788"/>
                  </a:lnTo>
                  <a:lnTo>
                    <a:pt x="0" y="898"/>
                  </a:lnTo>
                  <a:lnTo>
                    <a:pt x="63" y="86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37" name="Freeform 42"/>
            <p:cNvSpPr>
              <a:spLocks/>
            </p:cNvSpPr>
            <p:nvPr/>
          </p:nvSpPr>
          <p:spPr bwMode="auto">
            <a:xfrm>
              <a:off x="-25" y="1741"/>
              <a:ext cx="68" cy="69"/>
            </a:xfrm>
            <a:custGeom>
              <a:avLst/>
              <a:gdLst>
                <a:gd name="T0" fmla="*/ 0 w 2727"/>
                <a:gd name="T1" fmla="*/ 3 h 2773"/>
                <a:gd name="T2" fmla="*/ 4 w 2727"/>
                <a:gd name="T3" fmla="*/ 5 h 2773"/>
                <a:gd name="T4" fmla="*/ 10 w 2727"/>
                <a:gd name="T5" fmla="*/ 5 h 2773"/>
                <a:gd name="T6" fmla="*/ 14 w 2727"/>
                <a:gd name="T7" fmla="*/ 5 h 2773"/>
                <a:gd name="T8" fmla="*/ 21 w 2727"/>
                <a:gd name="T9" fmla="*/ 6 h 2773"/>
                <a:gd name="T10" fmla="*/ 26 w 2727"/>
                <a:gd name="T11" fmla="*/ 7 h 2773"/>
                <a:gd name="T12" fmla="*/ 30 w 2727"/>
                <a:gd name="T13" fmla="*/ 10 h 2773"/>
                <a:gd name="T14" fmla="*/ 34 w 2727"/>
                <a:gd name="T15" fmla="*/ 12 h 2773"/>
                <a:gd name="T16" fmla="*/ 39 w 2727"/>
                <a:gd name="T17" fmla="*/ 17 h 2773"/>
                <a:gd name="T18" fmla="*/ 43 w 2727"/>
                <a:gd name="T19" fmla="*/ 23 h 2773"/>
                <a:gd name="T20" fmla="*/ 46 w 2727"/>
                <a:gd name="T21" fmla="*/ 30 h 2773"/>
                <a:gd name="T22" fmla="*/ 48 w 2727"/>
                <a:gd name="T23" fmla="*/ 33 h 2773"/>
                <a:gd name="T24" fmla="*/ 49 w 2727"/>
                <a:gd name="T25" fmla="*/ 38 h 2773"/>
                <a:gd name="T26" fmla="*/ 51 w 2727"/>
                <a:gd name="T27" fmla="*/ 43 h 2773"/>
                <a:gd name="T28" fmla="*/ 54 w 2727"/>
                <a:gd name="T29" fmla="*/ 46 h 2773"/>
                <a:gd name="T30" fmla="*/ 57 w 2727"/>
                <a:gd name="T31" fmla="*/ 47 h 2773"/>
                <a:gd name="T32" fmla="*/ 62 w 2727"/>
                <a:gd name="T33" fmla="*/ 48 h 2773"/>
                <a:gd name="T34" fmla="*/ 63 w 2727"/>
                <a:gd name="T35" fmla="*/ 52 h 2773"/>
                <a:gd name="T36" fmla="*/ 63 w 2727"/>
                <a:gd name="T37" fmla="*/ 55 h 2773"/>
                <a:gd name="T38" fmla="*/ 61 w 2727"/>
                <a:gd name="T39" fmla="*/ 58 h 2773"/>
                <a:gd name="T40" fmla="*/ 58 w 2727"/>
                <a:gd name="T41" fmla="*/ 62 h 2773"/>
                <a:gd name="T42" fmla="*/ 56 w 2727"/>
                <a:gd name="T43" fmla="*/ 63 h 2773"/>
                <a:gd name="T44" fmla="*/ 48 w 2727"/>
                <a:gd name="T45" fmla="*/ 65 h 2773"/>
                <a:gd name="T46" fmla="*/ 54 w 2727"/>
                <a:gd name="T47" fmla="*/ 69 h 2773"/>
                <a:gd name="T48" fmla="*/ 58 w 2727"/>
                <a:gd name="T49" fmla="*/ 68 h 2773"/>
                <a:gd name="T50" fmla="*/ 62 w 2727"/>
                <a:gd name="T51" fmla="*/ 63 h 2773"/>
                <a:gd name="T52" fmla="*/ 64 w 2727"/>
                <a:gd name="T53" fmla="*/ 62 h 2773"/>
                <a:gd name="T54" fmla="*/ 66 w 2727"/>
                <a:gd name="T55" fmla="*/ 58 h 2773"/>
                <a:gd name="T56" fmla="*/ 67 w 2727"/>
                <a:gd name="T57" fmla="*/ 55 h 2773"/>
                <a:gd name="T58" fmla="*/ 68 w 2727"/>
                <a:gd name="T59" fmla="*/ 52 h 2773"/>
                <a:gd name="T60" fmla="*/ 68 w 2727"/>
                <a:gd name="T61" fmla="*/ 49 h 2773"/>
                <a:gd name="T62" fmla="*/ 67 w 2727"/>
                <a:gd name="T63" fmla="*/ 46 h 2773"/>
                <a:gd name="T64" fmla="*/ 64 w 2727"/>
                <a:gd name="T65" fmla="*/ 43 h 2773"/>
                <a:gd name="T66" fmla="*/ 60 w 2727"/>
                <a:gd name="T67" fmla="*/ 42 h 2773"/>
                <a:gd name="T68" fmla="*/ 56 w 2727"/>
                <a:gd name="T69" fmla="*/ 40 h 2773"/>
                <a:gd name="T70" fmla="*/ 52 w 2727"/>
                <a:gd name="T71" fmla="*/ 32 h 2773"/>
                <a:gd name="T72" fmla="*/ 49 w 2727"/>
                <a:gd name="T73" fmla="*/ 23 h 2773"/>
                <a:gd name="T74" fmla="*/ 47 w 2727"/>
                <a:gd name="T75" fmla="*/ 19 h 2773"/>
                <a:gd name="T76" fmla="*/ 43 w 2727"/>
                <a:gd name="T77" fmla="*/ 14 h 2773"/>
                <a:gd name="T78" fmla="*/ 42 w 2727"/>
                <a:gd name="T79" fmla="*/ 11 h 2773"/>
                <a:gd name="T80" fmla="*/ 37 w 2727"/>
                <a:gd name="T81" fmla="*/ 6 h 2773"/>
                <a:gd name="T82" fmla="*/ 33 w 2727"/>
                <a:gd name="T83" fmla="*/ 4 h 2773"/>
                <a:gd name="T84" fmla="*/ 30 w 2727"/>
                <a:gd name="T85" fmla="*/ 3 h 2773"/>
                <a:gd name="T86" fmla="*/ 26 w 2727"/>
                <a:gd name="T87" fmla="*/ 2 h 2773"/>
                <a:gd name="T88" fmla="*/ 20 w 2727"/>
                <a:gd name="T89" fmla="*/ 0 h 2773"/>
                <a:gd name="T90" fmla="*/ 16 w 2727"/>
                <a:gd name="T91" fmla="*/ 0 h 2773"/>
                <a:gd name="T92" fmla="*/ 13 w 2727"/>
                <a:gd name="T93" fmla="*/ 0 h 2773"/>
                <a:gd name="T94" fmla="*/ 8 w 2727"/>
                <a:gd name="T95" fmla="*/ 0 h 2773"/>
                <a:gd name="T96" fmla="*/ 3 w 2727"/>
                <a:gd name="T97" fmla="*/ 1 h 2773"/>
                <a:gd name="T98" fmla="*/ 0 w 2727"/>
                <a:gd name="T99" fmla="*/ 3 h 277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727"/>
                <a:gd name="T151" fmla="*/ 0 h 2773"/>
                <a:gd name="T152" fmla="*/ 2727 w 2727"/>
                <a:gd name="T153" fmla="*/ 2773 h 277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727" h="2773">
                  <a:moveTo>
                    <a:pt x="0" y="121"/>
                  </a:moveTo>
                  <a:lnTo>
                    <a:pt x="152" y="211"/>
                  </a:lnTo>
                  <a:lnTo>
                    <a:pt x="395" y="211"/>
                  </a:lnTo>
                  <a:lnTo>
                    <a:pt x="578" y="211"/>
                  </a:lnTo>
                  <a:lnTo>
                    <a:pt x="848" y="243"/>
                  </a:lnTo>
                  <a:lnTo>
                    <a:pt x="1031" y="301"/>
                  </a:lnTo>
                  <a:lnTo>
                    <a:pt x="1211" y="391"/>
                  </a:lnTo>
                  <a:lnTo>
                    <a:pt x="1364" y="485"/>
                  </a:lnTo>
                  <a:lnTo>
                    <a:pt x="1547" y="664"/>
                  </a:lnTo>
                  <a:lnTo>
                    <a:pt x="1727" y="933"/>
                  </a:lnTo>
                  <a:lnTo>
                    <a:pt x="1855" y="1214"/>
                  </a:lnTo>
                  <a:lnTo>
                    <a:pt x="1921" y="1338"/>
                  </a:lnTo>
                  <a:lnTo>
                    <a:pt x="1983" y="1528"/>
                  </a:lnTo>
                  <a:lnTo>
                    <a:pt x="2048" y="1722"/>
                  </a:lnTo>
                  <a:lnTo>
                    <a:pt x="2180" y="1839"/>
                  </a:lnTo>
                  <a:lnTo>
                    <a:pt x="2301" y="1898"/>
                  </a:lnTo>
                  <a:lnTo>
                    <a:pt x="2484" y="1929"/>
                  </a:lnTo>
                  <a:lnTo>
                    <a:pt x="2544" y="2081"/>
                  </a:lnTo>
                  <a:lnTo>
                    <a:pt x="2516" y="2230"/>
                  </a:lnTo>
                  <a:lnTo>
                    <a:pt x="2454" y="2351"/>
                  </a:lnTo>
                  <a:lnTo>
                    <a:pt x="2333" y="2503"/>
                  </a:lnTo>
                  <a:lnTo>
                    <a:pt x="2243" y="2530"/>
                  </a:lnTo>
                  <a:lnTo>
                    <a:pt x="1938" y="2624"/>
                  </a:lnTo>
                  <a:lnTo>
                    <a:pt x="2153" y="2773"/>
                  </a:lnTo>
                  <a:lnTo>
                    <a:pt x="2333" y="2714"/>
                  </a:lnTo>
                  <a:lnTo>
                    <a:pt x="2495" y="2548"/>
                  </a:lnTo>
                  <a:lnTo>
                    <a:pt x="2574" y="2503"/>
                  </a:lnTo>
                  <a:lnTo>
                    <a:pt x="2664" y="2351"/>
                  </a:lnTo>
                  <a:lnTo>
                    <a:pt x="2686" y="2230"/>
                  </a:lnTo>
                  <a:lnTo>
                    <a:pt x="2727" y="2109"/>
                  </a:lnTo>
                  <a:lnTo>
                    <a:pt x="2727" y="1961"/>
                  </a:lnTo>
                  <a:lnTo>
                    <a:pt x="2696" y="1839"/>
                  </a:lnTo>
                  <a:lnTo>
                    <a:pt x="2574" y="1718"/>
                  </a:lnTo>
                  <a:lnTo>
                    <a:pt x="2423" y="1687"/>
                  </a:lnTo>
                  <a:lnTo>
                    <a:pt x="2243" y="1597"/>
                  </a:lnTo>
                  <a:lnTo>
                    <a:pt x="2090" y="1266"/>
                  </a:lnTo>
                  <a:lnTo>
                    <a:pt x="1969" y="906"/>
                  </a:lnTo>
                  <a:lnTo>
                    <a:pt x="1879" y="754"/>
                  </a:lnTo>
                  <a:lnTo>
                    <a:pt x="1727" y="544"/>
                  </a:lnTo>
                  <a:lnTo>
                    <a:pt x="1668" y="454"/>
                  </a:lnTo>
                  <a:lnTo>
                    <a:pt x="1471" y="260"/>
                  </a:lnTo>
                  <a:lnTo>
                    <a:pt x="1332" y="180"/>
                  </a:lnTo>
                  <a:lnTo>
                    <a:pt x="1218" y="132"/>
                  </a:lnTo>
                  <a:lnTo>
                    <a:pt x="1024" y="70"/>
                  </a:lnTo>
                  <a:lnTo>
                    <a:pt x="789" y="0"/>
                  </a:lnTo>
                  <a:lnTo>
                    <a:pt x="643" y="4"/>
                  </a:lnTo>
                  <a:lnTo>
                    <a:pt x="515" y="4"/>
                  </a:lnTo>
                  <a:lnTo>
                    <a:pt x="322" y="4"/>
                  </a:lnTo>
                  <a:lnTo>
                    <a:pt x="120" y="60"/>
                  </a:lnTo>
                  <a:lnTo>
                    <a:pt x="0" y="12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38" name="Freeform 43"/>
            <p:cNvSpPr>
              <a:spLocks/>
            </p:cNvSpPr>
            <p:nvPr/>
          </p:nvSpPr>
          <p:spPr bwMode="auto">
            <a:xfrm>
              <a:off x="12" y="1740"/>
              <a:ext cx="19" cy="31"/>
            </a:xfrm>
            <a:custGeom>
              <a:avLst/>
              <a:gdLst>
                <a:gd name="T0" fmla="*/ 0 w 782"/>
                <a:gd name="T1" fmla="*/ 2 h 1272"/>
                <a:gd name="T2" fmla="*/ 5 w 782"/>
                <a:gd name="T3" fmla="*/ 3 h 1272"/>
                <a:gd name="T4" fmla="*/ 8 w 782"/>
                <a:gd name="T5" fmla="*/ 5 h 1272"/>
                <a:gd name="T6" fmla="*/ 12 w 782"/>
                <a:gd name="T7" fmla="*/ 8 h 1272"/>
                <a:gd name="T8" fmla="*/ 14 w 782"/>
                <a:gd name="T9" fmla="*/ 11 h 1272"/>
                <a:gd name="T10" fmla="*/ 16 w 782"/>
                <a:gd name="T11" fmla="*/ 14 h 1272"/>
                <a:gd name="T12" fmla="*/ 16 w 782"/>
                <a:gd name="T13" fmla="*/ 16 h 1272"/>
                <a:gd name="T14" fmla="*/ 16 w 782"/>
                <a:gd name="T15" fmla="*/ 20 h 1272"/>
                <a:gd name="T16" fmla="*/ 16 w 782"/>
                <a:gd name="T17" fmla="*/ 24 h 1272"/>
                <a:gd name="T18" fmla="*/ 14 w 782"/>
                <a:gd name="T19" fmla="*/ 26 h 1272"/>
                <a:gd name="T20" fmla="*/ 12 w 782"/>
                <a:gd name="T21" fmla="*/ 28 h 1272"/>
                <a:gd name="T22" fmla="*/ 11 w 782"/>
                <a:gd name="T23" fmla="*/ 29 h 1272"/>
                <a:gd name="T24" fmla="*/ 12 w 782"/>
                <a:gd name="T25" fmla="*/ 31 h 1272"/>
                <a:gd name="T26" fmla="*/ 16 w 782"/>
                <a:gd name="T27" fmla="*/ 29 h 1272"/>
                <a:gd name="T28" fmla="*/ 17 w 782"/>
                <a:gd name="T29" fmla="*/ 26 h 1272"/>
                <a:gd name="T30" fmla="*/ 18 w 782"/>
                <a:gd name="T31" fmla="*/ 25 h 1272"/>
                <a:gd name="T32" fmla="*/ 19 w 782"/>
                <a:gd name="T33" fmla="*/ 22 h 1272"/>
                <a:gd name="T34" fmla="*/ 19 w 782"/>
                <a:gd name="T35" fmla="*/ 19 h 1272"/>
                <a:gd name="T36" fmla="*/ 19 w 782"/>
                <a:gd name="T37" fmla="*/ 16 h 1272"/>
                <a:gd name="T38" fmla="*/ 17 w 782"/>
                <a:gd name="T39" fmla="*/ 11 h 1272"/>
                <a:gd name="T40" fmla="*/ 16 w 782"/>
                <a:gd name="T41" fmla="*/ 8 h 1272"/>
                <a:gd name="T42" fmla="*/ 14 w 782"/>
                <a:gd name="T43" fmla="*/ 6 h 1272"/>
                <a:gd name="T44" fmla="*/ 12 w 782"/>
                <a:gd name="T45" fmla="*/ 4 h 1272"/>
                <a:gd name="T46" fmla="*/ 8 w 782"/>
                <a:gd name="T47" fmla="*/ 2 h 1272"/>
                <a:gd name="T48" fmla="*/ 6 w 782"/>
                <a:gd name="T49" fmla="*/ 1 h 1272"/>
                <a:gd name="T50" fmla="*/ 2 w 782"/>
                <a:gd name="T51" fmla="*/ 0 h 1272"/>
                <a:gd name="T52" fmla="*/ 0 w 782"/>
                <a:gd name="T53" fmla="*/ 2 h 127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782"/>
                <a:gd name="T82" fmla="*/ 0 h 1272"/>
                <a:gd name="T83" fmla="*/ 782 w 782"/>
                <a:gd name="T84" fmla="*/ 1272 h 127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782" h="1272">
                  <a:moveTo>
                    <a:pt x="0" y="62"/>
                  </a:moveTo>
                  <a:lnTo>
                    <a:pt x="193" y="128"/>
                  </a:lnTo>
                  <a:lnTo>
                    <a:pt x="339" y="193"/>
                  </a:lnTo>
                  <a:lnTo>
                    <a:pt x="494" y="322"/>
                  </a:lnTo>
                  <a:lnTo>
                    <a:pt x="574" y="446"/>
                  </a:lnTo>
                  <a:lnTo>
                    <a:pt x="640" y="573"/>
                  </a:lnTo>
                  <a:lnTo>
                    <a:pt x="654" y="636"/>
                  </a:lnTo>
                  <a:lnTo>
                    <a:pt x="671" y="826"/>
                  </a:lnTo>
                  <a:lnTo>
                    <a:pt x="640" y="981"/>
                  </a:lnTo>
                  <a:lnTo>
                    <a:pt x="574" y="1078"/>
                  </a:lnTo>
                  <a:lnTo>
                    <a:pt x="512" y="1144"/>
                  </a:lnTo>
                  <a:lnTo>
                    <a:pt x="450" y="1207"/>
                  </a:lnTo>
                  <a:lnTo>
                    <a:pt x="512" y="1272"/>
                  </a:lnTo>
                  <a:lnTo>
                    <a:pt x="640" y="1171"/>
                  </a:lnTo>
                  <a:lnTo>
                    <a:pt x="720" y="1078"/>
                  </a:lnTo>
                  <a:lnTo>
                    <a:pt x="750" y="1016"/>
                  </a:lnTo>
                  <a:lnTo>
                    <a:pt x="782" y="888"/>
                  </a:lnTo>
                  <a:lnTo>
                    <a:pt x="782" y="764"/>
                  </a:lnTo>
                  <a:lnTo>
                    <a:pt x="767" y="636"/>
                  </a:lnTo>
                  <a:lnTo>
                    <a:pt x="702" y="446"/>
                  </a:lnTo>
                  <a:lnTo>
                    <a:pt x="640" y="322"/>
                  </a:lnTo>
                  <a:lnTo>
                    <a:pt x="591" y="242"/>
                  </a:lnTo>
                  <a:lnTo>
                    <a:pt x="494" y="145"/>
                  </a:lnTo>
                  <a:lnTo>
                    <a:pt x="321" y="62"/>
                  </a:lnTo>
                  <a:lnTo>
                    <a:pt x="259" y="38"/>
                  </a:lnTo>
                  <a:lnTo>
                    <a:pt x="66" y="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39" name="Freeform 44"/>
            <p:cNvSpPr>
              <a:spLocks/>
            </p:cNvSpPr>
            <p:nvPr/>
          </p:nvSpPr>
          <p:spPr bwMode="auto">
            <a:xfrm>
              <a:off x="-73" y="1722"/>
              <a:ext cx="58" cy="27"/>
            </a:xfrm>
            <a:custGeom>
              <a:avLst/>
              <a:gdLst>
                <a:gd name="T0" fmla="*/ 58 w 2301"/>
                <a:gd name="T1" fmla="*/ 14 h 1061"/>
                <a:gd name="T2" fmla="*/ 52 w 2301"/>
                <a:gd name="T3" fmla="*/ 12 h 1061"/>
                <a:gd name="T4" fmla="*/ 43 w 2301"/>
                <a:gd name="T5" fmla="*/ 11 h 1061"/>
                <a:gd name="T6" fmla="*/ 35 w 2301"/>
                <a:gd name="T7" fmla="*/ 10 h 1061"/>
                <a:gd name="T8" fmla="*/ 30 w 2301"/>
                <a:gd name="T9" fmla="*/ 10 h 1061"/>
                <a:gd name="T10" fmla="*/ 26 w 2301"/>
                <a:gd name="T11" fmla="*/ 12 h 1061"/>
                <a:gd name="T12" fmla="*/ 24 w 2301"/>
                <a:gd name="T13" fmla="*/ 12 h 1061"/>
                <a:gd name="T14" fmla="*/ 16 w 2301"/>
                <a:gd name="T15" fmla="*/ 18 h 1061"/>
                <a:gd name="T16" fmla="*/ 13 w 2301"/>
                <a:gd name="T17" fmla="*/ 21 h 1061"/>
                <a:gd name="T18" fmla="*/ 8 w 2301"/>
                <a:gd name="T19" fmla="*/ 25 h 1061"/>
                <a:gd name="T20" fmla="*/ 6 w 2301"/>
                <a:gd name="T21" fmla="*/ 27 h 1061"/>
                <a:gd name="T22" fmla="*/ 0 w 2301"/>
                <a:gd name="T23" fmla="*/ 24 h 1061"/>
                <a:gd name="T24" fmla="*/ 3 w 2301"/>
                <a:gd name="T25" fmla="*/ 19 h 1061"/>
                <a:gd name="T26" fmla="*/ 10 w 2301"/>
                <a:gd name="T27" fmla="*/ 12 h 1061"/>
                <a:gd name="T28" fmla="*/ 14 w 2301"/>
                <a:gd name="T29" fmla="*/ 8 h 1061"/>
                <a:gd name="T30" fmla="*/ 20 w 2301"/>
                <a:gd name="T31" fmla="*/ 5 h 1061"/>
                <a:gd name="T32" fmla="*/ 24 w 2301"/>
                <a:gd name="T33" fmla="*/ 2 h 1061"/>
                <a:gd name="T34" fmla="*/ 30 w 2301"/>
                <a:gd name="T35" fmla="*/ 0 h 1061"/>
                <a:gd name="T36" fmla="*/ 34 w 2301"/>
                <a:gd name="T37" fmla="*/ 0 h 1061"/>
                <a:gd name="T38" fmla="*/ 37 w 2301"/>
                <a:gd name="T39" fmla="*/ 1 h 1061"/>
                <a:gd name="T40" fmla="*/ 44 w 2301"/>
                <a:gd name="T41" fmla="*/ 3 h 1061"/>
                <a:gd name="T42" fmla="*/ 47 w 2301"/>
                <a:gd name="T43" fmla="*/ 5 h 1061"/>
                <a:gd name="T44" fmla="*/ 50 w 2301"/>
                <a:gd name="T45" fmla="*/ 6 h 1061"/>
                <a:gd name="T46" fmla="*/ 54 w 2301"/>
                <a:gd name="T47" fmla="*/ 9 h 1061"/>
                <a:gd name="T48" fmla="*/ 57 w 2301"/>
                <a:gd name="T49" fmla="*/ 11 h 1061"/>
                <a:gd name="T50" fmla="*/ 58 w 2301"/>
                <a:gd name="T51" fmla="*/ 11 h 1061"/>
                <a:gd name="T52" fmla="*/ 58 w 2301"/>
                <a:gd name="T53" fmla="*/ 14 h 10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301"/>
                <a:gd name="T82" fmla="*/ 0 h 1061"/>
                <a:gd name="T83" fmla="*/ 2301 w 2301"/>
                <a:gd name="T84" fmla="*/ 1061 h 106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301" h="1061">
                  <a:moveTo>
                    <a:pt x="2301" y="542"/>
                  </a:moveTo>
                  <a:lnTo>
                    <a:pt x="2058" y="484"/>
                  </a:lnTo>
                  <a:lnTo>
                    <a:pt x="1719" y="425"/>
                  </a:lnTo>
                  <a:lnTo>
                    <a:pt x="1393" y="394"/>
                  </a:lnTo>
                  <a:lnTo>
                    <a:pt x="1210" y="394"/>
                  </a:lnTo>
                  <a:lnTo>
                    <a:pt x="1031" y="452"/>
                  </a:lnTo>
                  <a:lnTo>
                    <a:pt x="938" y="484"/>
                  </a:lnTo>
                  <a:lnTo>
                    <a:pt x="637" y="695"/>
                  </a:lnTo>
                  <a:lnTo>
                    <a:pt x="505" y="809"/>
                  </a:lnTo>
                  <a:lnTo>
                    <a:pt x="315" y="999"/>
                  </a:lnTo>
                  <a:lnTo>
                    <a:pt x="249" y="1061"/>
                  </a:lnTo>
                  <a:lnTo>
                    <a:pt x="0" y="937"/>
                  </a:lnTo>
                  <a:lnTo>
                    <a:pt x="121" y="743"/>
                  </a:lnTo>
                  <a:lnTo>
                    <a:pt x="377" y="491"/>
                  </a:lnTo>
                  <a:lnTo>
                    <a:pt x="574" y="304"/>
                  </a:lnTo>
                  <a:lnTo>
                    <a:pt x="788" y="184"/>
                  </a:lnTo>
                  <a:lnTo>
                    <a:pt x="969" y="94"/>
                  </a:lnTo>
                  <a:lnTo>
                    <a:pt x="1210" y="0"/>
                  </a:lnTo>
                  <a:lnTo>
                    <a:pt x="1332" y="0"/>
                  </a:lnTo>
                  <a:lnTo>
                    <a:pt x="1463" y="45"/>
                  </a:lnTo>
                  <a:lnTo>
                    <a:pt x="1756" y="121"/>
                  </a:lnTo>
                  <a:lnTo>
                    <a:pt x="1846" y="184"/>
                  </a:lnTo>
                  <a:lnTo>
                    <a:pt x="1968" y="242"/>
                  </a:lnTo>
                  <a:lnTo>
                    <a:pt x="2148" y="362"/>
                  </a:lnTo>
                  <a:lnTo>
                    <a:pt x="2242" y="422"/>
                  </a:lnTo>
                  <a:lnTo>
                    <a:pt x="2294" y="425"/>
                  </a:lnTo>
                  <a:lnTo>
                    <a:pt x="2301" y="54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40" name="Freeform 45"/>
            <p:cNvSpPr>
              <a:spLocks/>
            </p:cNvSpPr>
            <p:nvPr/>
          </p:nvSpPr>
          <p:spPr bwMode="auto">
            <a:xfrm>
              <a:off x="-135" y="1754"/>
              <a:ext cx="61" cy="76"/>
            </a:xfrm>
            <a:custGeom>
              <a:avLst/>
              <a:gdLst>
                <a:gd name="T0" fmla="*/ 58 w 2437"/>
                <a:gd name="T1" fmla="*/ 8 h 3052"/>
                <a:gd name="T2" fmla="*/ 61 w 2437"/>
                <a:gd name="T3" fmla="*/ 3 h 3052"/>
                <a:gd name="T4" fmla="*/ 60 w 2437"/>
                <a:gd name="T5" fmla="*/ 2 h 3052"/>
                <a:gd name="T6" fmla="*/ 57 w 2437"/>
                <a:gd name="T7" fmla="*/ 0 h 3052"/>
                <a:gd name="T8" fmla="*/ 53 w 2437"/>
                <a:gd name="T9" fmla="*/ 0 h 3052"/>
                <a:gd name="T10" fmla="*/ 47 w 2437"/>
                <a:gd name="T11" fmla="*/ 2 h 3052"/>
                <a:gd name="T12" fmla="*/ 41 w 2437"/>
                <a:gd name="T13" fmla="*/ 5 h 3052"/>
                <a:gd name="T14" fmla="*/ 36 w 2437"/>
                <a:gd name="T15" fmla="*/ 8 h 3052"/>
                <a:gd name="T16" fmla="*/ 34 w 2437"/>
                <a:gd name="T17" fmla="*/ 9 h 3052"/>
                <a:gd name="T18" fmla="*/ 29 w 2437"/>
                <a:gd name="T19" fmla="*/ 12 h 3052"/>
                <a:gd name="T20" fmla="*/ 24 w 2437"/>
                <a:gd name="T21" fmla="*/ 16 h 3052"/>
                <a:gd name="T22" fmla="*/ 22 w 2437"/>
                <a:gd name="T23" fmla="*/ 17 h 3052"/>
                <a:gd name="T24" fmla="*/ 18 w 2437"/>
                <a:gd name="T25" fmla="*/ 23 h 3052"/>
                <a:gd name="T26" fmla="*/ 16 w 2437"/>
                <a:gd name="T27" fmla="*/ 27 h 3052"/>
                <a:gd name="T28" fmla="*/ 15 w 2437"/>
                <a:gd name="T29" fmla="*/ 30 h 3052"/>
                <a:gd name="T30" fmla="*/ 11 w 2437"/>
                <a:gd name="T31" fmla="*/ 35 h 3052"/>
                <a:gd name="T32" fmla="*/ 10 w 2437"/>
                <a:gd name="T33" fmla="*/ 38 h 3052"/>
                <a:gd name="T34" fmla="*/ 6 w 2437"/>
                <a:gd name="T35" fmla="*/ 46 h 3052"/>
                <a:gd name="T36" fmla="*/ 3 w 2437"/>
                <a:gd name="T37" fmla="*/ 53 h 3052"/>
                <a:gd name="T38" fmla="*/ 2 w 2437"/>
                <a:gd name="T39" fmla="*/ 57 h 3052"/>
                <a:gd name="T40" fmla="*/ 1 w 2437"/>
                <a:gd name="T41" fmla="*/ 62 h 3052"/>
                <a:gd name="T42" fmla="*/ 1 w 2437"/>
                <a:gd name="T43" fmla="*/ 65 h 3052"/>
                <a:gd name="T44" fmla="*/ 1 w 2437"/>
                <a:gd name="T45" fmla="*/ 70 h 3052"/>
                <a:gd name="T46" fmla="*/ 0 w 2437"/>
                <a:gd name="T47" fmla="*/ 76 h 3052"/>
                <a:gd name="T48" fmla="*/ 3 w 2437"/>
                <a:gd name="T49" fmla="*/ 76 h 3052"/>
                <a:gd name="T50" fmla="*/ 5 w 2437"/>
                <a:gd name="T51" fmla="*/ 71 h 3052"/>
                <a:gd name="T52" fmla="*/ 6 w 2437"/>
                <a:gd name="T53" fmla="*/ 67 h 3052"/>
                <a:gd name="T54" fmla="*/ 7 w 2437"/>
                <a:gd name="T55" fmla="*/ 62 h 3052"/>
                <a:gd name="T56" fmla="*/ 7 w 2437"/>
                <a:gd name="T57" fmla="*/ 57 h 3052"/>
                <a:gd name="T58" fmla="*/ 8 w 2437"/>
                <a:gd name="T59" fmla="*/ 52 h 3052"/>
                <a:gd name="T60" fmla="*/ 13 w 2437"/>
                <a:gd name="T61" fmla="*/ 44 h 3052"/>
                <a:gd name="T62" fmla="*/ 14 w 2437"/>
                <a:gd name="T63" fmla="*/ 40 h 3052"/>
                <a:gd name="T64" fmla="*/ 18 w 2437"/>
                <a:gd name="T65" fmla="*/ 35 h 3052"/>
                <a:gd name="T66" fmla="*/ 21 w 2437"/>
                <a:gd name="T67" fmla="*/ 30 h 3052"/>
                <a:gd name="T68" fmla="*/ 25 w 2437"/>
                <a:gd name="T69" fmla="*/ 23 h 3052"/>
                <a:gd name="T70" fmla="*/ 30 w 2437"/>
                <a:gd name="T71" fmla="*/ 19 h 3052"/>
                <a:gd name="T72" fmla="*/ 34 w 2437"/>
                <a:gd name="T73" fmla="*/ 17 h 3052"/>
                <a:gd name="T74" fmla="*/ 38 w 2437"/>
                <a:gd name="T75" fmla="*/ 14 h 3052"/>
                <a:gd name="T76" fmla="*/ 44 w 2437"/>
                <a:gd name="T77" fmla="*/ 11 h 3052"/>
                <a:gd name="T78" fmla="*/ 46 w 2437"/>
                <a:gd name="T79" fmla="*/ 10 h 3052"/>
                <a:gd name="T80" fmla="*/ 50 w 2437"/>
                <a:gd name="T81" fmla="*/ 8 h 3052"/>
                <a:gd name="T82" fmla="*/ 54 w 2437"/>
                <a:gd name="T83" fmla="*/ 7 h 3052"/>
                <a:gd name="T84" fmla="*/ 56 w 2437"/>
                <a:gd name="T85" fmla="*/ 7 h 3052"/>
                <a:gd name="T86" fmla="*/ 58 w 2437"/>
                <a:gd name="T87" fmla="*/ 8 h 305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437"/>
                <a:gd name="T133" fmla="*/ 0 h 3052"/>
                <a:gd name="T134" fmla="*/ 2437 w 2437"/>
                <a:gd name="T135" fmla="*/ 3052 h 305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437" h="3052">
                  <a:moveTo>
                    <a:pt x="2316" y="332"/>
                  </a:moveTo>
                  <a:lnTo>
                    <a:pt x="2437" y="121"/>
                  </a:lnTo>
                  <a:lnTo>
                    <a:pt x="2406" y="62"/>
                  </a:lnTo>
                  <a:lnTo>
                    <a:pt x="2284" y="0"/>
                  </a:lnTo>
                  <a:lnTo>
                    <a:pt x="2101" y="0"/>
                  </a:lnTo>
                  <a:lnTo>
                    <a:pt x="1859" y="62"/>
                  </a:lnTo>
                  <a:lnTo>
                    <a:pt x="1648" y="183"/>
                  </a:lnTo>
                  <a:lnTo>
                    <a:pt x="1437" y="332"/>
                  </a:lnTo>
                  <a:lnTo>
                    <a:pt x="1343" y="363"/>
                  </a:lnTo>
                  <a:lnTo>
                    <a:pt x="1163" y="484"/>
                  </a:lnTo>
                  <a:lnTo>
                    <a:pt x="959" y="637"/>
                  </a:lnTo>
                  <a:lnTo>
                    <a:pt x="889" y="695"/>
                  </a:lnTo>
                  <a:lnTo>
                    <a:pt x="710" y="905"/>
                  </a:lnTo>
                  <a:lnTo>
                    <a:pt x="638" y="1082"/>
                  </a:lnTo>
                  <a:lnTo>
                    <a:pt x="589" y="1206"/>
                  </a:lnTo>
                  <a:lnTo>
                    <a:pt x="447" y="1400"/>
                  </a:lnTo>
                  <a:lnTo>
                    <a:pt x="405" y="1539"/>
                  </a:lnTo>
                  <a:lnTo>
                    <a:pt x="226" y="1839"/>
                  </a:lnTo>
                  <a:lnTo>
                    <a:pt x="132" y="2112"/>
                  </a:lnTo>
                  <a:lnTo>
                    <a:pt x="73" y="2292"/>
                  </a:lnTo>
                  <a:lnTo>
                    <a:pt x="42" y="2471"/>
                  </a:lnTo>
                  <a:lnTo>
                    <a:pt x="42" y="2592"/>
                  </a:lnTo>
                  <a:lnTo>
                    <a:pt x="42" y="2803"/>
                  </a:lnTo>
                  <a:lnTo>
                    <a:pt x="0" y="3052"/>
                  </a:lnTo>
                  <a:lnTo>
                    <a:pt x="104" y="3045"/>
                  </a:lnTo>
                  <a:lnTo>
                    <a:pt x="190" y="2862"/>
                  </a:lnTo>
                  <a:lnTo>
                    <a:pt x="253" y="2682"/>
                  </a:lnTo>
                  <a:lnTo>
                    <a:pt x="285" y="2471"/>
                  </a:lnTo>
                  <a:lnTo>
                    <a:pt x="285" y="2292"/>
                  </a:lnTo>
                  <a:lnTo>
                    <a:pt x="315" y="2081"/>
                  </a:lnTo>
                  <a:lnTo>
                    <a:pt x="513" y="1780"/>
                  </a:lnTo>
                  <a:lnTo>
                    <a:pt x="575" y="1590"/>
                  </a:lnTo>
                  <a:lnTo>
                    <a:pt x="710" y="1386"/>
                  </a:lnTo>
                  <a:lnTo>
                    <a:pt x="831" y="1206"/>
                  </a:lnTo>
                  <a:lnTo>
                    <a:pt x="1011" y="937"/>
                  </a:lnTo>
                  <a:lnTo>
                    <a:pt x="1215" y="764"/>
                  </a:lnTo>
                  <a:lnTo>
                    <a:pt x="1343" y="664"/>
                  </a:lnTo>
                  <a:lnTo>
                    <a:pt x="1527" y="543"/>
                  </a:lnTo>
                  <a:lnTo>
                    <a:pt x="1738" y="453"/>
                  </a:lnTo>
                  <a:lnTo>
                    <a:pt x="1852" y="384"/>
                  </a:lnTo>
                  <a:lnTo>
                    <a:pt x="1980" y="332"/>
                  </a:lnTo>
                  <a:lnTo>
                    <a:pt x="2164" y="273"/>
                  </a:lnTo>
                  <a:lnTo>
                    <a:pt x="2222" y="273"/>
                  </a:lnTo>
                  <a:lnTo>
                    <a:pt x="2316" y="3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41" name="Freeform 46"/>
            <p:cNvSpPr>
              <a:spLocks/>
            </p:cNvSpPr>
            <p:nvPr/>
          </p:nvSpPr>
          <p:spPr bwMode="auto">
            <a:xfrm>
              <a:off x="-160" y="1764"/>
              <a:ext cx="26" cy="46"/>
            </a:xfrm>
            <a:custGeom>
              <a:avLst/>
              <a:gdLst>
                <a:gd name="T0" fmla="*/ 1 w 1028"/>
                <a:gd name="T1" fmla="*/ 46 h 1835"/>
                <a:gd name="T2" fmla="*/ 5 w 1028"/>
                <a:gd name="T3" fmla="*/ 38 h 1835"/>
                <a:gd name="T4" fmla="*/ 5 w 1028"/>
                <a:gd name="T5" fmla="*/ 33 h 1835"/>
                <a:gd name="T6" fmla="*/ 8 w 1028"/>
                <a:gd name="T7" fmla="*/ 26 h 1835"/>
                <a:gd name="T8" fmla="*/ 12 w 1028"/>
                <a:gd name="T9" fmla="*/ 20 h 1835"/>
                <a:gd name="T10" fmla="*/ 14 w 1028"/>
                <a:gd name="T11" fmla="*/ 17 h 1835"/>
                <a:gd name="T12" fmla="*/ 17 w 1028"/>
                <a:gd name="T13" fmla="*/ 14 h 1835"/>
                <a:gd name="T14" fmla="*/ 20 w 1028"/>
                <a:gd name="T15" fmla="*/ 11 h 1835"/>
                <a:gd name="T16" fmla="*/ 25 w 1028"/>
                <a:gd name="T17" fmla="*/ 7 h 1835"/>
                <a:gd name="T18" fmla="*/ 26 w 1028"/>
                <a:gd name="T19" fmla="*/ 3 h 1835"/>
                <a:gd name="T20" fmla="*/ 25 w 1028"/>
                <a:gd name="T21" fmla="*/ 0 h 1835"/>
                <a:gd name="T22" fmla="*/ 20 w 1028"/>
                <a:gd name="T23" fmla="*/ 3 h 1835"/>
                <a:gd name="T24" fmla="*/ 15 w 1028"/>
                <a:gd name="T25" fmla="*/ 6 h 1835"/>
                <a:gd name="T26" fmla="*/ 11 w 1028"/>
                <a:gd name="T27" fmla="*/ 11 h 1835"/>
                <a:gd name="T28" fmla="*/ 8 w 1028"/>
                <a:gd name="T29" fmla="*/ 14 h 1835"/>
                <a:gd name="T30" fmla="*/ 5 w 1028"/>
                <a:gd name="T31" fmla="*/ 17 h 1835"/>
                <a:gd name="T32" fmla="*/ 4 w 1028"/>
                <a:gd name="T33" fmla="*/ 20 h 1835"/>
                <a:gd name="T34" fmla="*/ 2 w 1028"/>
                <a:gd name="T35" fmla="*/ 24 h 1835"/>
                <a:gd name="T36" fmla="*/ 1 w 1028"/>
                <a:gd name="T37" fmla="*/ 30 h 1835"/>
                <a:gd name="T38" fmla="*/ 1 w 1028"/>
                <a:gd name="T39" fmla="*/ 36 h 1835"/>
                <a:gd name="T40" fmla="*/ 0 w 1028"/>
                <a:gd name="T41" fmla="*/ 39 h 1835"/>
                <a:gd name="T42" fmla="*/ 1 w 1028"/>
                <a:gd name="T43" fmla="*/ 46 h 183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28"/>
                <a:gd name="T67" fmla="*/ 0 h 1835"/>
                <a:gd name="T68" fmla="*/ 1028 w 1028"/>
                <a:gd name="T69" fmla="*/ 1835 h 183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28" h="1835">
                  <a:moveTo>
                    <a:pt x="27" y="1835"/>
                  </a:moveTo>
                  <a:lnTo>
                    <a:pt x="180" y="1507"/>
                  </a:lnTo>
                  <a:lnTo>
                    <a:pt x="212" y="1324"/>
                  </a:lnTo>
                  <a:lnTo>
                    <a:pt x="332" y="1055"/>
                  </a:lnTo>
                  <a:lnTo>
                    <a:pt x="474" y="816"/>
                  </a:lnTo>
                  <a:lnTo>
                    <a:pt x="543" y="691"/>
                  </a:lnTo>
                  <a:lnTo>
                    <a:pt x="665" y="571"/>
                  </a:lnTo>
                  <a:lnTo>
                    <a:pt x="786" y="450"/>
                  </a:lnTo>
                  <a:lnTo>
                    <a:pt x="996" y="270"/>
                  </a:lnTo>
                  <a:lnTo>
                    <a:pt x="1028" y="117"/>
                  </a:lnTo>
                  <a:lnTo>
                    <a:pt x="969" y="0"/>
                  </a:lnTo>
                  <a:lnTo>
                    <a:pt x="786" y="117"/>
                  </a:lnTo>
                  <a:lnTo>
                    <a:pt x="606" y="239"/>
                  </a:lnTo>
                  <a:lnTo>
                    <a:pt x="453" y="421"/>
                  </a:lnTo>
                  <a:lnTo>
                    <a:pt x="332" y="543"/>
                  </a:lnTo>
                  <a:lnTo>
                    <a:pt x="212" y="691"/>
                  </a:lnTo>
                  <a:lnTo>
                    <a:pt x="149" y="781"/>
                  </a:lnTo>
                  <a:lnTo>
                    <a:pt x="90" y="965"/>
                  </a:lnTo>
                  <a:lnTo>
                    <a:pt x="27" y="1203"/>
                  </a:lnTo>
                  <a:lnTo>
                    <a:pt x="27" y="1445"/>
                  </a:lnTo>
                  <a:lnTo>
                    <a:pt x="0" y="1566"/>
                  </a:lnTo>
                  <a:lnTo>
                    <a:pt x="27" y="183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42" name="Freeform 47"/>
            <p:cNvSpPr>
              <a:spLocks/>
            </p:cNvSpPr>
            <p:nvPr/>
          </p:nvSpPr>
          <p:spPr bwMode="auto">
            <a:xfrm>
              <a:off x="-26" y="1772"/>
              <a:ext cx="61" cy="64"/>
            </a:xfrm>
            <a:custGeom>
              <a:avLst/>
              <a:gdLst>
                <a:gd name="T0" fmla="*/ 0 w 2422"/>
                <a:gd name="T1" fmla="*/ 1 h 2562"/>
                <a:gd name="T2" fmla="*/ 3 w 2422"/>
                <a:gd name="T3" fmla="*/ 3 h 2562"/>
                <a:gd name="T4" fmla="*/ 8 w 2422"/>
                <a:gd name="T5" fmla="*/ 4 h 2562"/>
                <a:gd name="T6" fmla="*/ 14 w 2422"/>
                <a:gd name="T7" fmla="*/ 4 h 2562"/>
                <a:gd name="T8" fmla="*/ 18 w 2422"/>
                <a:gd name="T9" fmla="*/ 6 h 2562"/>
                <a:gd name="T10" fmla="*/ 22 w 2422"/>
                <a:gd name="T11" fmla="*/ 7 h 2562"/>
                <a:gd name="T12" fmla="*/ 24 w 2422"/>
                <a:gd name="T13" fmla="*/ 9 h 2562"/>
                <a:gd name="T14" fmla="*/ 27 w 2422"/>
                <a:gd name="T15" fmla="*/ 12 h 2562"/>
                <a:gd name="T16" fmla="*/ 30 w 2422"/>
                <a:gd name="T17" fmla="*/ 17 h 2562"/>
                <a:gd name="T18" fmla="*/ 32 w 2422"/>
                <a:gd name="T19" fmla="*/ 22 h 2562"/>
                <a:gd name="T20" fmla="*/ 33 w 2422"/>
                <a:gd name="T21" fmla="*/ 25 h 2562"/>
                <a:gd name="T22" fmla="*/ 36 w 2422"/>
                <a:gd name="T23" fmla="*/ 30 h 2562"/>
                <a:gd name="T24" fmla="*/ 39 w 2422"/>
                <a:gd name="T25" fmla="*/ 33 h 2562"/>
                <a:gd name="T26" fmla="*/ 43 w 2422"/>
                <a:gd name="T27" fmla="*/ 38 h 2562"/>
                <a:gd name="T28" fmla="*/ 49 w 2422"/>
                <a:gd name="T29" fmla="*/ 39 h 2562"/>
                <a:gd name="T30" fmla="*/ 53 w 2422"/>
                <a:gd name="T31" fmla="*/ 40 h 2562"/>
                <a:gd name="T32" fmla="*/ 55 w 2422"/>
                <a:gd name="T33" fmla="*/ 42 h 2562"/>
                <a:gd name="T34" fmla="*/ 56 w 2422"/>
                <a:gd name="T35" fmla="*/ 45 h 2562"/>
                <a:gd name="T36" fmla="*/ 55 w 2422"/>
                <a:gd name="T37" fmla="*/ 47 h 2562"/>
                <a:gd name="T38" fmla="*/ 54 w 2422"/>
                <a:gd name="T39" fmla="*/ 52 h 2562"/>
                <a:gd name="T40" fmla="*/ 51 w 2422"/>
                <a:gd name="T41" fmla="*/ 56 h 2562"/>
                <a:gd name="T42" fmla="*/ 49 w 2422"/>
                <a:gd name="T43" fmla="*/ 58 h 2562"/>
                <a:gd name="T44" fmla="*/ 46 w 2422"/>
                <a:gd name="T45" fmla="*/ 60 h 2562"/>
                <a:gd name="T46" fmla="*/ 40 w 2422"/>
                <a:gd name="T47" fmla="*/ 61 h 2562"/>
                <a:gd name="T48" fmla="*/ 40 w 2422"/>
                <a:gd name="T49" fmla="*/ 64 h 2562"/>
                <a:gd name="T50" fmla="*/ 44 w 2422"/>
                <a:gd name="T51" fmla="*/ 64 h 2562"/>
                <a:gd name="T52" fmla="*/ 48 w 2422"/>
                <a:gd name="T53" fmla="*/ 63 h 2562"/>
                <a:gd name="T54" fmla="*/ 54 w 2422"/>
                <a:gd name="T55" fmla="*/ 61 h 2562"/>
                <a:gd name="T56" fmla="*/ 57 w 2422"/>
                <a:gd name="T57" fmla="*/ 58 h 2562"/>
                <a:gd name="T58" fmla="*/ 60 w 2422"/>
                <a:gd name="T59" fmla="*/ 52 h 2562"/>
                <a:gd name="T60" fmla="*/ 61 w 2422"/>
                <a:gd name="T61" fmla="*/ 49 h 2562"/>
                <a:gd name="T62" fmla="*/ 61 w 2422"/>
                <a:gd name="T63" fmla="*/ 45 h 2562"/>
                <a:gd name="T64" fmla="*/ 60 w 2422"/>
                <a:gd name="T65" fmla="*/ 42 h 2562"/>
                <a:gd name="T66" fmla="*/ 59 w 2422"/>
                <a:gd name="T67" fmla="*/ 39 h 2562"/>
                <a:gd name="T68" fmla="*/ 55 w 2422"/>
                <a:gd name="T69" fmla="*/ 35 h 2562"/>
                <a:gd name="T70" fmla="*/ 49 w 2422"/>
                <a:gd name="T71" fmla="*/ 34 h 2562"/>
                <a:gd name="T72" fmla="*/ 44 w 2422"/>
                <a:gd name="T73" fmla="*/ 31 h 2562"/>
                <a:gd name="T74" fmla="*/ 41 w 2422"/>
                <a:gd name="T75" fmla="*/ 27 h 2562"/>
                <a:gd name="T76" fmla="*/ 38 w 2422"/>
                <a:gd name="T77" fmla="*/ 22 h 2562"/>
                <a:gd name="T78" fmla="*/ 36 w 2422"/>
                <a:gd name="T79" fmla="*/ 18 h 2562"/>
                <a:gd name="T80" fmla="*/ 34 w 2422"/>
                <a:gd name="T81" fmla="*/ 13 h 2562"/>
                <a:gd name="T82" fmla="*/ 31 w 2422"/>
                <a:gd name="T83" fmla="*/ 7 h 2562"/>
                <a:gd name="T84" fmla="*/ 27 w 2422"/>
                <a:gd name="T85" fmla="*/ 4 h 2562"/>
                <a:gd name="T86" fmla="*/ 24 w 2422"/>
                <a:gd name="T87" fmla="*/ 1 h 2562"/>
                <a:gd name="T88" fmla="*/ 18 w 2422"/>
                <a:gd name="T89" fmla="*/ 0 h 2562"/>
                <a:gd name="T90" fmla="*/ 12 w 2422"/>
                <a:gd name="T91" fmla="*/ 0 h 2562"/>
                <a:gd name="T92" fmla="*/ 4 w 2422"/>
                <a:gd name="T93" fmla="*/ 1 h 2562"/>
                <a:gd name="T94" fmla="*/ 0 w 2422"/>
                <a:gd name="T95" fmla="*/ 1 h 256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422"/>
                <a:gd name="T145" fmla="*/ 0 h 2562"/>
                <a:gd name="T146" fmla="*/ 2422 w 2422"/>
                <a:gd name="T147" fmla="*/ 2562 h 256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422" h="2562">
                  <a:moveTo>
                    <a:pt x="0" y="29"/>
                  </a:moveTo>
                  <a:lnTo>
                    <a:pt x="121" y="119"/>
                  </a:lnTo>
                  <a:lnTo>
                    <a:pt x="333" y="180"/>
                  </a:lnTo>
                  <a:lnTo>
                    <a:pt x="543" y="180"/>
                  </a:lnTo>
                  <a:lnTo>
                    <a:pt x="734" y="229"/>
                  </a:lnTo>
                  <a:lnTo>
                    <a:pt x="862" y="291"/>
                  </a:lnTo>
                  <a:lnTo>
                    <a:pt x="969" y="360"/>
                  </a:lnTo>
                  <a:lnTo>
                    <a:pt x="1090" y="481"/>
                  </a:lnTo>
                  <a:lnTo>
                    <a:pt x="1180" y="661"/>
                  </a:lnTo>
                  <a:lnTo>
                    <a:pt x="1270" y="872"/>
                  </a:lnTo>
                  <a:lnTo>
                    <a:pt x="1302" y="993"/>
                  </a:lnTo>
                  <a:lnTo>
                    <a:pt x="1436" y="1183"/>
                  </a:lnTo>
                  <a:lnTo>
                    <a:pt x="1543" y="1325"/>
                  </a:lnTo>
                  <a:lnTo>
                    <a:pt x="1723" y="1504"/>
                  </a:lnTo>
                  <a:lnTo>
                    <a:pt x="1949" y="1563"/>
                  </a:lnTo>
                  <a:lnTo>
                    <a:pt x="2087" y="1597"/>
                  </a:lnTo>
                  <a:lnTo>
                    <a:pt x="2181" y="1687"/>
                  </a:lnTo>
                  <a:lnTo>
                    <a:pt x="2208" y="1809"/>
                  </a:lnTo>
                  <a:lnTo>
                    <a:pt x="2201" y="1881"/>
                  </a:lnTo>
                  <a:lnTo>
                    <a:pt x="2149" y="2078"/>
                  </a:lnTo>
                  <a:lnTo>
                    <a:pt x="2011" y="2261"/>
                  </a:lnTo>
                  <a:lnTo>
                    <a:pt x="1949" y="2327"/>
                  </a:lnTo>
                  <a:lnTo>
                    <a:pt x="1820" y="2389"/>
                  </a:lnTo>
                  <a:lnTo>
                    <a:pt x="1575" y="2441"/>
                  </a:lnTo>
                  <a:lnTo>
                    <a:pt x="1603" y="2562"/>
                  </a:lnTo>
                  <a:lnTo>
                    <a:pt x="1755" y="2562"/>
                  </a:lnTo>
                  <a:lnTo>
                    <a:pt x="1907" y="2531"/>
                  </a:lnTo>
                  <a:lnTo>
                    <a:pt x="2139" y="2455"/>
                  </a:lnTo>
                  <a:lnTo>
                    <a:pt x="2271" y="2320"/>
                  </a:lnTo>
                  <a:lnTo>
                    <a:pt x="2395" y="2071"/>
                  </a:lnTo>
                  <a:lnTo>
                    <a:pt x="2422" y="1957"/>
                  </a:lnTo>
                  <a:lnTo>
                    <a:pt x="2422" y="1809"/>
                  </a:lnTo>
                  <a:lnTo>
                    <a:pt x="2392" y="1687"/>
                  </a:lnTo>
                  <a:lnTo>
                    <a:pt x="2361" y="1567"/>
                  </a:lnTo>
                  <a:lnTo>
                    <a:pt x="2181" y="1387"/>
                  </a:lnTo>
                  <a:lnTo>
                    <a:pt x="1938" y="1356"/>
                  </a:lnTo>
                  <a:lnTo>
                    <a:pt x="1755" y="1235"/>
                  </a:lnTo>
                  <a:lnTo>
                    <a:pt x="1633" y="1082"/>
                  </a:lnTo>
                  <a:lnTo>
                    <a:pt x="1513" y="872"/>
                  </a:lnTo>
                  <a:lnTo>
                    <a:pt x="1423" y="724"/>
                  </a:lnTo>
                  <a:lnTo>
                    <a:pt x="1360" y="540"/>
                  </a:lnTo>
                  <a:lnTo>
                    <a:pt x="1212" y="270"/>
                  </a:lnTo>
                  <a:lnTo>
                    <a:pt x="1090" y="150"/>
                  </a:lnTo>
                  <a:lnTo>
                    <a:pt x="938" y="60"/>
                  </a:lnTo>
                  <a:lnTo>
                    <a:pt x="727" y="0"/>
                  </a:lnTo>
                  <a:lnTo>
                    <a:pt x="484" y="0"/>
                  </a:lnTo>
                  <a:lnTo>
                    <a:pt x="160" y="3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43" name="Freeform 48"/>
            <p:cNvSpPr>
              <a:spLocks/>
            </p:cNvSpPr>
            <p:nvPr/>
          </p:nvSpPr>
          <p:spPr bwMode="auto">
            <a:xfrm>
              <a:off x="-125" y="1795"/>
              <a:ext cx="148" cy="72"/>
            </a:xfrm>
            <a:custGeom>
              <a:avLst/>
              <a:gdLst>
                <a:gd name="T0" fmla="*/ 88 w 5935"/>
                <a:gd name="T1" fmla="*/ 3 h 2868"/>
                <a:gd name="T2" fmla="*/ 99 w 5935"/>
                <a:gd name="T3" fmla="*/ 10 h 2868"/>
                <a:gd name="T4" fmla="*/ 103 w 5935"/>
                <a:gd name="T5" fmla="*/ 18 h 2868"/>
                <a:gd name="T6" fmla="*/ 108 w 5935"/>
                <a:gd name="T7" fmla="*/ 29 h 2868"/>
                <a:gd name="T8" fmla="*/ 114 w 5935"/>
                <a:gd name="T9" fmla="*/ 37 h 2868"/>
                <a:gd name="T10" fmla="*/ 124 w 5935"/>
                <a:gd name="T11" fmla="*/ 43 h 2868"/>
                <a:gd name="T12" fmla="*/ 138 w 5935"/>
                <a:gd name="T13" fmla="*/ 49 h 2868"/>
                <a:gd name="T14" fmla="*/ 143 w 5935"/>
                <a:gd name="T15" fmla="*/ 53 h 2868"/>
                <a:gd name="T16" fmla="*/ 141 w 5935"/>
                <a:gd name="T17" fmla="*/ 58 h 2868"/>
                <a:gd name="T18" fmla="*/ 134 w 5935"/>
                <a:gd name="T19" fmla="*/ 64 h 2868"/>
                <a:gd name="T20" fmla="*/ 125 w 5935"/>
                <a:gd name="T21" fmla="*/ 65 h 2868"/>
                <a:gd name="T22" fmla="*/ 110 w 5935"/>
                <a:gd name="T23" fmla="*/ 64 h 2868"/>
                <a:gd name="T24" fmla="*/ 98 w 5935"/>
                <a:gd name="T25" fmla="*/ 62 h 2868"/>
                <a:gd name="T26" fmla="*/ 85 w 5935"/>
                <a:gd name="T27" fmla="*/ 58 h 2868"/>
                <a:gd name="T28" fmla="*/ 71 w 5935"/>
                <a:gd name="T29" fmla="*/ 49 h 2868"/>
                <a:gd name="T30" fmla="*/ 66 w 5935"/>
                <a:gd name="T31" fmla="*/ 44 h 2868"/>
                <a:gd name="T32" fmla="*/ 68 w 5935"/>
                <a:gd name="T33" fmla="*/ 38 h 2868"/>
                <a:gd name="T34" fmla="*/ 55 w 5935"/>
                <a:gd name="T35" fmla="*/ 41 h 2868"/>
                <a:gd name="T36" fmla="*/ 43 w 5935"/>
                <a:gd name="T37" fmla="*/ 43 h 2868"/>
                <a:gd name="T38" fmla="*/ 26 w 5935"/>
                <a:gd name="T39" fmla="*/ 43 h 2868"/>
                <a:gd name="T40" fmla="*/ 15 w 5935"/>
                <a:gd name="T41" fmla="*/ 40 h 2868"/>
                <a:gd name="T42" fmla="*/ 7 w 5935"/>
                <a:gd name="T43" fmla="*/ 37 h 2868"/>
                <a:gd name="T44" fmla="*/ 3 w 5935"/>
                <a:gd name="T45" fmla="*/ 38 h 2868"/>
                <a:gd name="T46" fmla="*/ 20 w 5935"/>
                <a:gd name="T47" fmla="*/ 46 h 2868"/>
                <a:gd name="T48" fmla="*/ 33 w 5935"/>
                <a:gd name="T49" fmla="*/ 49 h 2868"/>
                <a:gd name="T50" fmla="*/ 44 w 5935"/>
                <a:gd name="T51" fmla="*/ 49 h 2868"/>
                <a:gd name="T52" fmla="*/ 54 w 5935"/>
                <a:gd name="T53" fmla="*/ 47 h 2868"/>
                <a:gd name="T54" fmla="*/ 63 w 5935"/>
                <a:gd name="T55" fmla="*/ 45 h 2868"/>
                <a:gd name="T56" fmla="*/ 67 w 5935"/>
                <a:gd name="T57" fmla="*/ 53 h 2868"/>
                <a:gd name="T58" fmla="*/ 76 w 5935"/>
                <a:gd name="T59" fmla="*/ 59 h 2868"/>
                <a:gd name="T60" fmla="*/ 97 w 5935"/>
                <a:gd name="T61" fmla="*/ 68 h 2868"/>
                <a:gd name="T62" fmla="*/ 110 w 5935"/>
                <a:gd name="T63" fmla="*/ 71 h 2868"/>
                <a:gd name="T64" fmla="*/ 128 w 5935"/>
                <a:gd name="T65" fmla="*/ 71 h 2868"/>
                <a:gd name="T66" fmla="*/ 140 w 5935"/>
                <a:gd name="T67" fmla="*/ 67 h 2868"/>
                <a:gd name="T68" fmla="*/ 147 w 5935"/>
                <a:gd name="T69" fmla="*/ 60 h 2868"/>
                <a:gd name="T70" fmla="*/ 147 w 5935"/>
                <a:gd name="T71" fmla="*/ 52 h 2868"/>
                <a:gd name="T72" fmla="*/ 141 w 5935"/>
                <a:gd name="T73" fmla="*/ 45 h 2868"/>
                <a:gd name="T74" fmla="*/ 135 w 5935"/>
                <a:gd name="T75" fmla="*/ 41 h 2868"/>
                <a:gd name="T76" fmla="*/ 123 w 5935"/>
                <a:gd name="T77" fmla="*/ 36 h 2868"/>
                <a:gd name="T78" fmla="*/ 114 w 5935"/>
                <a:gd name="T79" fmla="*/ 27 h 2868"/>
                <a:gd name="T80" fmla="*/ 110 w 5935"/>
                <a:gd name="T81" fmla="*/ 18 h 2868"/>
                <a:gd name="T82" fmla="*/ 106 w 5935"/>
                <a:gd name="T83" fmla="*/ 9 h 2868"/>
                <a:gd name="T84" fmla="*/ 98 w 5935"/>
                <a:gd name="T85" fmla="*/ 3 h 2868"/>
                <a:gd name="T86" fmla="*/ 87 w 5935"/>
                <a:gd name="T87" fmla="*/ 0 h 286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5935"/>
                <a:gd name="T133" fmla="*/ 0 h 2868"/>
                <a:gd name="T134" fmla="*/ 5935 w 5935"/>
                <a:gd name="T135" fmla="*/ 2868 h 2868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5935" h="2868">
                  <a:moveTo>
                    <a:pt x="3333" y="6"/>
                  </a:moveTo>
                  <a:lnTo>
                    <a:pt x="3543" y="127"/>
                  </a:lnTo>
                  <a:lnTo>
                    <a:pt x="3817" y="248"/>
                  </a:lnTo>
                  <a:lnTo>
                    <a:pt x="3969" y="397"/>
                  </a:lnTo>
                  <a:lnTo>
                    <a:pt x="4066" y="508"/>
                  </a:lnTo>
                  <a:lnTo>
                    <a:pt x="4149" y="698"/>
                  </a:lnTo>
                  <a:lnTo>
                    <a:pt x="4270" y="970"/>
                  </a:lnTo>
                  <a:lnTo>
                    <a:pt x="4319" y="1143"/>
                  </a:lnTo>
                  <a:lnTo>
                    <a:pt x="4446" y="1333"/>
                  </a:lnTo>
                  <a:lnTo>
                    <a:pt x="4575" y="1461"/>
                  </a:lnTo>
                  <a:lnTo>
                    <a:pt x="4765" y="1590"/>
                  </a:lnTo>
                  <a:lnTo>
                    <a:pt x="4959" y="1717"/>
                  </a:lnTo>
                  <a:lnTo>
                    <a:pt x="5271" y="1845"/>
                  </a:lnTo>
                  <a:lnTo>
                    <a:pt x="5534" y="1969"/>
                  </a:lnTo>
                  <a:lnTo>
                    <a:pt x="5665" y="2055"/>
                  </a:lnTo>
                  <a:lnTo>
                    <a:pt x="5724" y="2115"/>
                  </a:lnTo>
                  <a:lnTo>
                    <a:pt x="5724" y="2235"/>
                  </a:lnTo>
                  <a:lnTo>
                    <a:pt x="5665" y="2298"/>
                  </a:lnTo>
                  <a:lnTo>
                    <a:pt x="5602" y="2388"/>
                  </a:lnTo>
                  <a:lnTo>
                    <a:pt x="5392" y="2536"/>
                  </a:lnTo>
                  <a:lnTo>
                    <a:pt x="5208" y="2567"/>
                  </a:lnTo>
                  <a:lnTo>
                    <a:pt x="5021" y="2606"/>
                  </a:lnTo>
                  <a:lnTo>
                    <a:pt x="4640" y="2606"/>
                  </a:lnTo>
                  <a:lnTo>
                    <a:pt x="4392" y="2567"/>
                  </a:lnTo>
                  <a:lnTo>
                    <a:pt x="4190" y="2543"/>
                  </a:lnTo>
                  <a:lnTo>
                    <a:pt x="3937" y="2477"/>
                  </a:lnTo>
                  <a:lnTo>
                    <a:pt x="3744" y="2415"/>
                  </a:lnTo>
                  <a:lnTo>
                    <a:pt x="3423" y="2298"/>
                  </a:lnTo>
                  <a:lnTo>
                    <a:pt x="3122" y="2145"/>
                  </a:lnTo>
                  <a:lnTo>
                    <a:pt x="2852" y="1969"/>
                  </a:lnTo>
                  <a:lnTo>
                    <a:pt x="2728" y="1845"/>
                  </a:lnTo>
                  <a:lnTo>
                    <a:pt x="2665" y="1755"/>
                  </a:lnTo>
                  <a:lnTo>
                    <a:pt x="2662" y="1651"/>
                  </a:lnTo>
                  <a:lnTo>
                    <a:pt x="2724" y="1527"/>
                  </a:lnTo>
                  <a:lnTo>
                    <a:pt x="2406" y="1590"/>
                  </a:lnTo>
                  <a:lnTo>
                    <a:pt x="2212" y="1651"/>
                  </a:lnTo>
                  <a:lnTo>
                    <a:pt x="2032" y="1693"/>
                  </a:lnTo>
                  <a:lnTo>
                    <a:pt x="1727" y="1724"/>
                  </a:lnTo>
                  <a:lnTo>
                    <a:pt x="1191" y="1717"/>
                  </a:lnTo>
                  <a:lnTo>
                    <a:pt x="1032" y="1693"/>
                  </a:lnTo>
                  <a:lnTo>
                    <a:pt x="873" y="1651"/>
                  </a:lnTo>
                  <a:lnTo>
                    <a:pt x="606" y="1603"/>
                  </a:lnTo>
                  <a:lnTo>
                    <a:pt x="484" y="1571"/>
                  </a:lnTo>
                  <a:lnTo>
                    <a:pt x="298" y="1461"/>
                  </a:lnTo>
                  <a:lnTo>
                    <a:pt x="0" y="1271"/>
                  </a:lnTo>
                  <a:lnTo>
                    <a:pt x="108" y="1527"/>
                  </a:lnTo>
                  <a:lnTo>
                    <a:pt x="488" y="1717"/>
                  </a:lnTo>
                  <a:lnTo>
                    <a:pt x="810" y="1841"/>
                  </a:lnTo>
                  <a:lnTo>
                    <a:pt x="1063" y="1907"/>
                  </a:lnTo>
                  <a:lnTo>
                    <a:pt x="1333" y="1935"/>
                  </a:lnTo>
                  <a:lnTo>
                    <a:pt x="1516" y="1935"/>
                  </a:lnTo>
                  <a:lnTo>
                    <a:pt x="1759" y="1935"/>
                  </a:lnTo>
                  <a:lnTo>
                    <a:pt x="1939" y="1935"/>
                  </a:lnTo>
                  <a:lnTo>
                    <a:pt x="2153" y="1872"/>
                  </a:lnTo>
                  <a:lnTo>
                    <a:pt x="2340" y="1841"/>
                  </a:lnTo>
                  <a:lnTo>
                    <a:pt x="2516" y="1782"/>
                  </a:lnTo>
                  <a:lnTo>
                    <a:pt x="2575" y="1966"/>
                  </a:lnTo>
                  <a:lnTo>
                    <a:pt x="2696" y="2115"/>
                  </a:lnTo>
                  <a:lnTo>
                    <a:pt x="2849" y="2235"/>
                  </a:lnTo>
                  <a:lnTo>
                    <a:pt x="3029" y="2356"/>
                  </a:lnTo>
                  <a:lnTo>
                    <a:pt x="3243" y="2477"/>
                  </a:lnTo>
                  <a:lnTo>
                    <a:pt x="3876" y="2689"/>
                  </a:lnTo>
                  <a:lnTo>
                    <a:pt x="4129" y="2733"/>
                  </a:lnTo>
                  <a:lnTo>
                    <a:pt x="4392" y="2809"/>
                  </a:lnTo>
                  <a:lnTo>
                    <a:pt x="4696" y="2868"/>
                  </a:lnTo>
                  <a:lnTo>
                    <a:pt x="5149" y="2837"/>
                  </a:lnTo>
                  <a:lnTo>
                    <a:pt x="5392" y="2747"/>
                  </a:lnTo>
                  <a:lnTo>
                    <a:pt x="5634" y="2657"/>
                  </a:lnTo>
                  <a:lnTo>
                    <a:pt x="5814" y="2509"/>
                  </a:lnTo>
                  <a:lnTo>
                    <a:pt x="5907" y="2388"/>
                  </a:lnTo>
                  <a:lnTo>
                    <a:pt x="5935" y="2205"/>
                  </a:lnTo>
                  <a:lnTo>
                    <a:pt x="5907" y="2055"/>
                  </a:lnTo>
                  <a:lnTo>
                    <a:pt x="5814" y="1904"/>
                  </a:lnTo>
                  <a:lnTo>
                    <a:pt x="5661" y="1779"/>
                  </a:lnTo>
                  <a:lnTo>
                    <a:pt x="5534" y="1717"/>
                  </a:lnTo>
                  <a:lnTo>
                    <a:pt x="5405" y="1651"/>
                  </a:lnTo>
                  <a:lnTo>
                    <a:pt x="5181" y="1571"/>
                  </a:lnTo>
                  <a:lnTo>
                    <a:pt x="4938" y="1451"/>
                  </a:lnTo>
                  <a:lnTo>
                    <a:pt x="4696" y="1271"/>
                  </a:lnTo>
                  <a:lnTo>
                    <a:pt x="4575" y="1092"/>
                  </a:lnTo>
                  <a:lnTo>
                    <a:pt x="4482" y="908"/>
                  </a:lnTo>
                  <a:lnTo>
                    <a:pt x="4422" y="729"/>
                  </a:lnTo>
                  <a:lnTo>
                    <a:pt x="4333" y="549"/>
                  </a:lnTo>
                  <a:lnTo>
                    <a:pt x="4239" y="365"/>
                  </a:lnTo>
                  <a:lnTo>
                    <a:pt x="4059" y="186"/>
                  </a:lnTo>
                  <a:lnTo>
                    <a:pt x="3937" y="127"/>
                  </a:lnTo>
                  <a:lnTo>
                    <a:pt x="3817" y="65"/>
                  </a:lnTo>
                  <a:lnTo>
                    <a:pt x="3488" y="0"/>
                  </a:lnTo>
                  <a:lnTo>
                    <a:pt x="3333" y="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44" name="Freeform 49"/>
            <p:cNvSpPr>
              <a:spLocks/>
            </p:cNvSpPr>
            <p:nvPr/>
          </p:nvSpPr>
          <p:spPr bwMode="auto">
            <a:xfrm>
              <a:off x="128" y="1775"/>
              <a:ext cx="7" cy="47"/>
            </a:xfrm>
            <a:custGeom>
              <a:avLst/>
              <a:gdLst>
                <a:gd name="T0" fmla="*/ 0 w 275"/>
                <a:gd name="T1" fmla="*/ 0 h 1869"/>
                <a:gd name="T2" fmla="*/ 1 w 275"/>
                <a:gd name="T3" fmla="*/ 15 h 1869"/>
                <a:gd name="T4" fmla="*/ 1 w 275"/>
                <a:gd name="T5" fmla="*/ 22 h 1869"/>
                <a:gd name="T6" fmla="*/ 2 w 275"/>
                <a:gd name="T7" fmla="*/ 25 h 1869"/>
                <a:gd name="T8" fmla="*/ 1 w 275"/>
                <a:gd name="T9" fmla="*/ 32 h 1869"/>
                <a:gd name="T10" fmla="*/ 0 w 275"/>
                <a:gd name="T11" fmla="*/ 36 h 1869"/>
                <a:gd name="T12" fmla="*/ 0 w 275"/>
                <a:gd name="T13" fmla="*/ 40 h 1869"/>
                <a:gd name="T14" fmla="*/ 0 w 275"/>
                <a:gd name="T15" fmla="*/ 46 h 1869"/>
                <a:gd name="T16" fmla="*/ 4 w 275"/>
                <a:gd name="T17" fmla="*/ 47 h 1869"/>
                <a:gd name="T18" fmla="*/ 5 w 275"/>
                <a:gd name="T19" fmla="*/ 42 h 1869"/>
                <a:gd name="T20" fmla="*/ 5 w 275"/>
                <a:gd name="T21" fmla="*/ 38 h 1869"/>
                <a:gd name="T22" fmla="*/ 7 w 275"/>
                <a:gd name="T23" fmla="*/ 28 h 1869"/>
                <a:gd name="T24" fmla="*/ 6 w 275"/>
                <a:gd name="T25" fmla="*/ 22 h 1869"/>
                <a:gd name="T26" fmla="*/ 6 w 275"/>
                <a:gd name="T27" fmla="*/ 15 h 1869"/>
                <a:gd name="T28" fmla="*/ 6 w 275"/>
                <a:gd name="T29" fmla="*/ 11 h 1869"/>
                <a:gd name="T30" fmla="*/ 6 w 275"/>
                <a:gd name="T31" fmla="*/ 6 h 1869"/>
                <a:gd name="T32" fmla="*/ 4 w 275"/>
                <a:gd name="T33" fmla="*/ 2 h 1869"/>
                <a:gd name="T34" fmla="*/ 0 w 275"/>
                <a:gd name="T35" fmla="*/ 0 h 186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75"/>
                <a:gd name="T55" fmla="*/ 0 h 1869"/>
                <a:gd name="T56" fmla="*/ 275 w 275"/>
                <a:gd name="T57" fmla="*/ 1869 h 186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75" h="1869">
                  <a:moveTo>
                    <a:pt x="0" y="0"/>
                  </a:moveTo>
                  <a:lnTo>
                    <a:pt x="32" y="605"/>
                  </a:lnTo>
                  <a:lnTo>
                    <a:pt x="32" y="874"/>
                  </a:lnTo>
                  <a:lnTo>
                    <a:pt x="59" y="995"/>
                  </a:lnTo>
                  <a:lnTo>
                    <a:pt x="32" y="1268"/>
                  </a:lnTo>
                  <a:lnTo>
                    <a:pt x="15" y="1444"/>
                  </a:lnTo>
                  <a:lnTo>
                    <a:pt x="15" y="1572"/>
                  </a:lnTo>
                  <a:lnTo>
                    <a:pt x="15" y="1825"/>
                  </a:lnTo>
                  <a:lnTo>
                    <a:pt x="153" y="1869"/>
                  </a:lnTo>
                  <a:lnTo>
                    <a:pt x="180" y="1690"/>
                  </a:lnTo>
                  <a:lnTo>
                    <a:pt x="212" y="1507"/>
                  </a:lnTo>
                  <a:lnTo>
                    <a:pt x="275" y="1116"/>
                  </a:lnTo>
                  <a:lnTo>
                    <a:pt x="243" y="874"/>
                  </a:lnTo>
                  <a:lnTo>
                    <a:pt x="243" y="605"/>
                  </a:lnTo>
                  <a:lnTo>
                    <a:pt x="243" y="421"/>
                  </a:lnTo>
                  <a:lnTo>
                    <a:pt x="243" y="241"/>
                  </a:lnTo>
                  <a:lnTo>
                    <a:pt x="153" y="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45" name="Freeform 50"/>
            <p:cNvSpPr>
              <a:spLocks/>
            </p:cNvSpPr>
            <p:nvPr/>
          </p:nvSpPr>
          <p:spPr bwMode="auto">
            <a:xfrm>
              <a:off x="47" y="1819"/>
              <a:ext cx="214" cy="13"/>
            </a:xfrm>
            <a:custGeom>
              <a:avLst/>
              <a:gdLst>
                <a:gd name="T0" fmla="*/ 0 w 8555"/>
                <a:gd name="T1" fmla="*/ 2 h 522"/>
                <a:gd name="T2" fmla="*/ 8 w 8555"/>
                <a:gd name="T3" fmla="*/ 3 h 522"/>
                <a:gd name="T4" fmla="*/ 19 w 8555"/>
                <a:gd name="T5" fmla="*/ 3 h 522"/>
                <a:gd name="T6" fmla="*/ 26 w 8555"/>
                <a:gd name="T7" fmla="*/ 3 h 522"/>
                <a:gd name="T8" fmla="*/ 35 w 8555"/>
                <a:gd name="T9" fmla="*/ 2 h 522"/>
                <a:gd name="T10" fmla="*/ 55 w 8555"/>
                <a:gd name="T11" fmla="*/ 1 h 522"/>
                <a:gd name="T12" fmla="*/ 70 w 8555"/>
                <a:gd name="T13" fmla="*/ 0 h 522"/>
                <a:gd name="T14" fmla="*/ 88 w 8555"/>
                <a:gd name="T15" fmla="*/ 1 h 522"/>
                <a:gd name="T16" fmla="*/ 126 w 8555"/>
                <a:gd name="T17" fmla="*/ 0 h 522"/>
                <a:gd name="T18" fmla="*/ 134 w 8555"/>
                <a:gd name="T19" fmla="*/ 0 h 522"/>
                <a:gd name="T20" fmla="*/ 144 w 8555"/>
                <a:gd name="T21" fmla="*/ 1 h 522"/>
                <a:gd name="T22" fmla="*/ 152 w 8555"/>
                <a:gd name="T23" fmla="*/ 1 h 522"/>
                <a:gd name="T24" fmla="*/ 158 w 8555"/>
                <a:gd name="T25" fmla="*/ 2 h 522"/>
                <a:gd name="T26" fmla="*/ 169 w 8555"/>
                <a:gd name="T27" fmla="*/ 2 h 522"/>
                <a:gd name="T28" fmla="*/ 181 w 8555"/>
                <a:gd name="T29" fmla="*/ 3 h 522"/>
                <a:gd name="T30" fmla="*/ 188 w 8555"/>
                <a:gd name="T31" fmla="*/ 4 h 522"/>
                <a:gd name="T32" fmla="*/ 196 w 8555"/>
                <a:gd name="T33" fmla="*/ 4 h 522"/>
                <a:gd name="T34" fmla="*/ 204 w 8555"/>
                <a:gd name="T35" fmla="*/ 4 h 522"/>
                <a:gd name="T36" fmla="*/ 214 w 8555"/>
                <a:gd name="T37" fmla="*/ 5 h 522"/>
                <a:gd name="T38" fmla="*/ 213 w 8555"/>
                <a:gd name="T39" fmla="*/ 7 h 522"/>
                <a:gd name="T40" fmla="*/ 212 w 8555"/>
                <a:gd name="T41" fmla="*/ 9 h 522"/>
                <a:gd name="T42" fmla="*/ 201 w 8555"/>
                <a:gd name="T43" fmla="*/ 9 h 522"/>
                <a:gd name="T44" fmla="*/ 193 w 8555"/>
                <a:gd name="T45" fmla="*/ 8 h 522"/>
                <a:gd name="T46" fmla="*/ 184 w 8555"/>
                <a:gd name="T47" fmla="*/ 8 h 522"/>
                <a:gd name="T48" fmla="*/ 175 w 8555"/>
                <a:gd name="T49" fmla="*/ 7 h 522"/>
                <a:gd name="T50" fmla="*/ 165 w 8555"/>
                <a:gd name="T51" fmla="*/ 7 h 522"/>
                <a:gd name="T52" fmla="*/ 147 w 8555"/>
                <a:gd name="T53" fmla="*/ 7 h 522"/>
                <a:gd name="T54" fmla="*/ 115 w 8555"/>
                <a:gd name="T55" fmla="*/ 8 h 522"/>
                <a:gd name="T56" fmla="*/ 104 w 8555"/>
                <a:gd name="T57" fmla="*/ 7 h 522"/>
                <a:gd name="T58" fmla="*/ 94 w 8555"/>
                <a:gd name="T59" fmla="*/ 7 h 522"/>
                <a:gd name="T60" fmla="*/ 62 w 8555"/>
                <a:gd name="T61" fmla="*/ 7 h 522"/>
                <a:gd name="T62" fmla="*/ 51 w 8555"/>
                <a:gd name="T63" fmla="*/ 8 h 522"/>
                <a:gd name="T64" fmla="*/ 45 w 8555"/>
                <a:gd name="T65" fmla="*/ 10 h 522"/>
                <a:gd name="T66" fmla="*/ 39 w 8555"/>
                <a:gd name="T67" fmla="*/ 11 h 522"/>
                <a:gd name="T68" fmla="*/ 33 w 8555"/>
                <a:gd name="T69" fmla="*/ 11 h 522"/>
                <a:gd name="T70" fmla="*/ 30 w 8555"/>
                <a:gd name="T71" fmla="*/ 11 h 522"/>
                <a:gd name="T72" fmla="*/ 26 w 8555"/>
                <a:gd name="T73" fmla="*/ 10 h 522"/>
                <a:gd name="T74" fmla="*/ 19 w 8555"/>
                <a:gd name="T75" fmla="*/ 11 h 522"/>
                <a:gd name="T76" fmla="*/ 13 w 8555"/>
                <a:gd name="T77" fmla="*/ 11 h 522"/>
                <a:gd name="T78" fmla="*/ 6 w 8555"/>
                <a:gd name="T79" fmla="*/ 13 h 522"/>
                <a:gd name="T80" fmla="*/ 0 w 8555"/>
                <a:gd name="T81" fmla="*/ 2 h 52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8555"/>
                <a:gd name="T124" fmla="*/ 0 h 522"/>
                <a:gd name="T125" fmla="*/ 8555 w 8555"/>
                <a:gd name="T126" fmla="*/ 522 h 52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8555" h="522">
                  <a:moveTo>
                    <a:pt x="0" y="90"/>
                  </a:moveTo>
                  <a:lnTo>
                    <a:pt x="331" y="121"/>
                  </a:lnTo>
                  <a:lnTo>
                    <a:pt x="771" y="121"/>
                  </a:lnTo>
                  <a:lnTo>
                    <a:pt x="1027" y="121"/>
                  </a:lnTo>
                  <a:lnTo>
                    <a:pt x="1401" y="77"/>
                  </a:lnTo>
                  <a:lnTo>
                    <a:pt x="2179" y="31"/>
                  </a:lnTo>
                  <a:lnTo>
                    <a:pt x="2807" y="14"/>
                  </a:lnTo>
                  <a:lnTo>
                    <a:pt x="3526" y="31"/>
                  </a:lnTo>
                  <a:lnTo>
                    <a:pt x="5042" y="14"/>
                  </a:lnTo>
                  <a:lnTo>
                    <a:pt x="5375" y="0"/>
                  </a:lnTo>
                  <a:lnTo>
                    <a:pt x="5738" y="31"/>
                  </a:lnTo>
                  <a:lnTo>
                    <a:pt x="6069" y="31"/>
                  </a:lnTo>
                  <a:lnTo>
                    <a:pt x="6312" y="63"/>
                  </a:lnTo>
                  <a:lnTo>
                    <a:pt x="6765" y="90"/>
                  </a:lnTo>
                  <a:lnTo>
                    <a:pt x="7223" y="121"/>
                  </a:lnTo>
                  <a:lnTo>
                    <a:pt x="7534" y="143"/>
                  </a:lnTo>
                  <a:lnTo>
                    <a:pt x="7853" y="143"/>
                  </a:lnTo>
                  <a:lnTo>
                    <a:pt x="8160" y="180"/>
                  </a:lnTo>
                  <a:lnTo>
                    <a:pt x="8555" y="211"/>
                  </a:lnTo>
                  <a:lnTo>
                    <a:pt x="8523" y="274"/>
                  </a:lnTo>
                  <a:lnTo>
                    <a:pt x="8462" y="364"/>
                  </a:lnTo>
                  <a:lnTo>
                    <a:pt x="8039" y="364"/>
                  </a:lnTo>
                  <a:lnTo>
                    <a:pt x="7734" y="332"/>
                  </a:lnTo>
                  <a:lnTo>
                    <a:pt x="7340" y="332"/>
                  </a:lnTo>
                  <a:lnTo>
                    <a:pt x="7008" y="301"/>
                  </a:lnTo>
                  <a:lnTo>
                    <a:pt x="6585" y="301"/>
                  </a:lnTo>
                  <a:lnTo>
                    <a:pt x="5872" y="270"/>
                  </a:lnTo>
                  <a:lnTo>
                    <a:pt x="4602" y="332"/>
                  </a:lnTo>
                  <a:lnTo>
                    <a:pt x="4146" y="301"/>
                  </a:lnTo>
                  <a:lnTo>
                    <a:pt x="3754" y="301"/>
                  </a:lnTo>
                  <a:lnTo>
                    <a:pt x="2481" y="301"/>
                  </a:lnTo>
                  <a:lnTo>
                    <a:pt x="2058" y="332"/>
                  </a:lnTo>
                  <a:lnTo>
                    <a:pt x="1785" y="394"/>
                  </a:lnTo>
                  <a:lnTo>
                    <a:pt x="1543" y="422"/>
                  </a:lnTo>
                  <a:lnTo>
                    <a:pt x="1339" y="460"/>
                  </a:lnTo>
                  <a:lnTo>
                    <a:pt x="1210" y="422"/>
                  </a:lnTo>
                  <a:lnTo>
                    <a:pt x="1020" y="394"/>
                  </a:lnTo>
                  <a:lnTo>
                    <a:pt x="753" y="422"/>
                  </a:lnTo>
                  <a:lnTo>
                    <a:pt x="508" y="460"/>
                  </a:lnTo>
                  <a:lnTo>
                    <a:pt x="252" y="522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46" name="Freeform 51"/>
            <p:cNvSpPr>
              <a:spLocks/>
            </p:cNvSpPr>
            <p:nvPr/>
          </p:nvSpPr>
          <p:spPr bwMode="auto">
            <a:xfrm>
              <a:off x="39" y="1743"/>
              <a:ext cx="36" cy="17"/>
            </a:xfrm>
            <a:custGeom>
              <a:avLst/>
              <a:gdLst>
                <a:gd name="T0" fmla="*/ 0 w 1423"/>
                <a:gd name="T1" fmla="*/ 16 h 698"/>
                <a:gd name="T2" fmla="*/ 8 w 1423"/>
                <a:gd name="T3" fmla="*/ 14 h 698"/>
                <a:gd name="T4" fmla="*/ 13 w 1423"/>
                <a:gd name="T5" fmla="*/ 12 h 698"/>
                <a:gd name="T6" fmla="*/ 15 w 1423"/>
                <a:gd name="T7" fmla="*/ 13 h 698"/>
                <a:gd name="T8" fmla="*/ 18 w 1423"/>
                <a:gd name="T9" fmla="*/ 12 h 698"/>
                <a:gd name="T10" fmla="*/ 21 w 1423"/>
                <a:gd name="T11" fmla="*/ 10 h 698"/>
                <a:gd name="T12" fmla="*/ 24 w 1423"/>
                <a:gd name="T13" fmla="*/ 8 h 698"/>
                <a:gd name="T14" fmla="*/ 27 w 1423"/>
                <a:gd name="T15" fmla="*/ 6 h 698"/>
                <a:gd name="T16" fmla="*/ 30 w 1423"/>
                <a:gd name="T17" fmla="*/ 5 h 698"/>
                <a:gd name="T18" fmla="*/ 32 w 1423"/>
                <a:gd name="T19" fmla="*/ 3 h 698"/>
                <a:gd name="T20" fmla="*/ 35 w 1423"/>
                <a:gd name="T21" fmla="*/ 0 h 698"/>
                <a:gd name="T22" fmla="*/ 36 w 1423"/>
                <a:gd name="T23" fmla="*/ 5 h 698"/>
                <a:gd name="T24" fmla="*/ 32 w 1423"/>
                <a:gd name="T25" fmla="*/ 9 h 698"/>
                <a:gd name="T26" fmla="*/ 27 w 1423"/>
                <a:gd name="T27" fmla="*/ 13 h 698"/>
                <a:gd name="T28" fmla="*/ 24 w 1423"/>
                <a:gd name="T29" fmla="*/ 15 h 698"/>
                <a:gd name="T30" fmla="*/ 21 w 1423"/>
                <a:gd name="T31" fmla="*/ 16 h 698"/>
                <a:gd name="T32" fmla="*/ 18 w 1423"/>
                <a:gd name="T33" fmla="*/ 16 h 698"/>
                <a:gd name="T34" fmla="*/ 14 w 1423"/>
                <a:gd name="T35" fmla="*/ 16 h 698"/>
                <a:gd name="T36" fmla="*/ 9 w 1423"/>
                <a:gd name="T37" fmla="*/ 17 h 698"/>
                <a:gd name="T38" fmla="*/ 6 w 1423"/>
                <a:gd name="T39" fmla="*/ 17 h 698"/>
                <a:gd name="T40" fmla="*/ 0 w 1423"/>
                <a:gd name="T41" fmla="*/ 16 h 6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23"/>
                <a:gd name="T64" fmla="*/ 0 h 698"/>
                <a:gd name="T65" fmla="*/ 1423 w 1423"/>
                <a:gd name="T66" fmla="*/ 698 h 69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23" h="698">
                  <a:moveTo>
                    <a:pt x="0" y="639"/>
                  </a:moveTo>
                  <a:lnTo>
                    <a:pt x="302" y="571"/>
                  </a:lnTo>
                  <a:lnTo>
                    <a:pt x="496" y="508"/>
                  </a:lnTo>
                  <a:lnTo>
                    <a:pt x="606" y="518"/>
                  </a:lnTo>
                  <a:lnTo>
                    <a:pt x="696" y="487"/>
                  </a:lnTo>
                  <a:lnTo>
                    <a:pt x="818" y="397"/>
                  </a:lnTo>
                  <a:lnTo>
                    <a:pt x="942" y="318"/>
                  </a:lnTo>
                  <a:lnTo>
                    <a:pt x="1070" y="252"/>
                  </a:lnTo>
                  <a:lnTo>
                    <a:pt x="1198" y="190"/>
                  </a:lnTo>
                  <a:lnTo>
                    <a:pt x="1275" y="128"/>
                  </a:lnTo>
                  <a:lnTo>
                    <a:pt x="1389" y="0"/>
                  </a:lnTo>
                  <a:lnTo>
                    <a:pt x="1423" y="187"/>
                  </a:lnTo>
                  <a:lnTo>
                    <a:pt x="1275" y="366"/>
                  </a:lnTo>
                  <a:lnTo>
                    <a:pt x="1059" y="518"/>
                  </a:lnTo>
                  <a:lnTo>
                    <a:pt x="939" y="608"/>
                  </a:lnTo>
                  <a:lnTo>
                    <a:pt x="818" y="639"/>
                  </a:lnTo>
                  <a:lnTo>
                    <a:pt x="696" y="639"/>
                  </a:lnTo>
                  <a:lnTo>
                    <a:pt x="547" y="671"/>
                  </a:lnTo>
                  <a:lnTo>
                    <a:pt x="367" y="698"/>
                  </a:lnTo>
                  <a:lnTo>
                    <a:pt x="240" y="698"/>
                  </a:lnTo>
                  <a:lnTo>
                    <a:pt x="0" y="63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47" name="Freeform 52"/>
            <p:cNvSpPr>
              <a:spLocks/>
            </p:cNvSpPr>
            <p:nvPr/>
          </p:nvSpPr>
          <p:spPr bwMode="auto">
            <a:xfrm>
              <a:off x="-286" y="1687"/>
              <a:ext cx="107" cy="101"/>
            </a:xfrm>
            <a:custGeom>
              <a:avLst/>
              <a:gdLst>
                <a:gd name="T0" fmla="*/ 107 w 4271"/>
                <a:gd name="T1" fmla="*/ 4 h 4039"/>
                <a:gd name="T2" fmla="*/ 99 w 4271"/>
                <a:gd name="T3" fmla="*/ 5 h 4039"/>
                <a:gd name="T4" fmla="*/ 81 w 4271"/>
                <a:gd name="T5" fmla="*/ 9 h 4039"/>
                <a:gd name="T6" fmla="*/ 70 w 4271"/>
                <a:gd name="T7" fmla="*/ 13 h 4039"/>
                <a:gd name="T8" fmla="*/ 61 w 4271"/>
                <a:gd name="T9" fmla="*/ 17 h 4039"/>
                <a:gd name="T10" fmla="*/ 57 w 4271"/>
                <a:gd name="T11" fmla="*/ 19 h 4039"/>
                <a:gd name="T12" fmla="*/ 50 w 4271"/>
                <a:gd name="T13" fmla="*/ 23 h 4039"/>
                <a:gd name="T14" fmla="*/ 37 w 4271"/>
                <a:gd name="T15" fmla="*/ 31 h 4039"/>
                <a:gd name="T16" fmla="*/ 32 w 4271"/>
                <a:gd name="T17" fmla="*/ 35 h 4039"/>
                <a:gd name="T18" fmla="*/ 24 w 4271"/>
                <a:gd name="T19" fmla="*/ 41 h 4039"/>
                <a:gd name="T20" fmla="*/ 19 w 4271"/>
                <a:gd name="T21" fmla="*/ 47 h 4039"/>
                <a:gd name="T22" fmla="*/ 14 w 4271"/>
                <a:gd name="T23" fmla="*/ 54 h 4039"/>
                <a:gd name="T24" fmla="*/ 11 w 4271"/>
                <a:gd name="T25" fmla="*/ 59 h 4039"/>
                <a:gd name="T26" fmla="*/ 9 w 4271"/>
                <a:gd name="T27" fmla="*/ 66 h 4039"/>
                <a:gd name="T28" fmla="*/ 8 w 4271"/>
                <a:gd name="T29" fmla="*/ 70 h 4039"/>
                <a:gd name="T30" fmla="*/ 8 w 4271"/>
                <a:gd name="T31" fmla="*/ 75 h 4039"/>
                <a:gd name="T32" fmla="*/ 9 w 4271"/>
                <a:gd name="T33" fmla="*/ 78 h 4039"/>
                <a:gd name="T34" fmla="*/ 11 w 4271"/>
                <a:gd name="T35" fmla="*/ 84 h 4039"/>
                <a:gd name="T36" fmla="*/ 12 w 4271"/>
                <a:gd name="T37" fmla="*/ 87 h 4039"/>
                <a:gd name="T38" fmla="*/ 15 w 4271"/>
                <a:gd name="T39" fmla="*/ 92 h 4039"/>
                <a:gd name="T40" fmla="*/ 20 w 4271"/>
                <a:gd name="T41" fmla="*/ 96 h 4039"/>
                <a:gd name="T42" fmla="*/ 24 w 4271"/>
                <a:gd name="T43" fmla="*/ 99 h 4039"/>
                <a:gd name="T44" fmla="*/ 24 w 4271"/>
                <a:gd name="T45" fmla="*/ 101 h 4039"/>
                <a:gd name="T46" fmla="*/ 17 w 4271"/>
                <a:gd name="T47" fmla="*/ 98 h 4039"/>
                <a:gd name="T48" fmla="*/ 12 w 4271"/>
                <a:gd name="T49" fmla="*/ 95 h 4039"/>
                <a:gd name="T50" fmla="*/ 8 w 4271"/>
                <a:gd name="T51" fmla="*/ 91 h 4039"/>
                <a:gd name="T52" fmla="*/ 5 w 4271"/>
                <a:gd name="T53" fmla="*/ 88 h 4039"/>
                <a:gd name="T54" fmla="*/ 3 w 4271"/>
                <a:gd name="T55" fmla="*/ 84 h 4039"/>
                <a:gd name="T56" fmla="*/ 1 w 4271"/>
                <a:gd name="T57" fmla="*/ 78 h 4039"/>
                <a:gd name="T58" fmla="*/ 0 w 4271"/>
                <a:gd name="T59" fmla="*/ 73 h 4039"/>
                <a:gd name="T60" fmla="*/ 0 w 4271"/>
                <a:gd name="T61" fmla="*/ 67 h 4039"/>
                <a:gd name="T62" fmla="*/ 2 w 4271"/>
                <a:gd name="T63" fmla="*/ 61 h 4039"/>
                <a:gd name="T64" fmla="*/ 7 w 4271"/>
                <a:gd name="T65" fmla="*/ 51 h 4039"/>
                <a:gd name="T66" fmla="*/ 14 w 4271"/>
                <a:gd name="T67" fmla="*/ 41 h 4039"/>
                <a:gd name="T68" fmla="*/ 20 w 4271"/>
                <a:gd name="T69" fmla="*/ 35 h 4039"/>
                <a:gd name="T70" fmla="*/ 26 w 4271"/>
                <a:gd name="T71" fmla="*/ 30 h 4039"/>
                <a:gd name="T72" fmla="*/ 34 w 4271"/>
                <a:gd name="T73" fmla="*/ 24 h 4039"/>
                <a:gd name="T74" fmla="*/ 41 w 4271"/>
                <a:gd name="T75" fmla="*/ 20 h 4039"/>
                <a:gd name="T76" fmla="*/ 49 w 4271"/>
                <a:gd name="T77" fmla="*/ 17 h 4039"/>
                <a:gd name="T78" fmla="*/ 66 w 4271"/>
                <a:gd name="T79" fmla="*/ 9 h 4039"/>
                <a:gd name="T80" fmla="*/ 73 w 4271"/>
                <a:gd name="T81" fmla="*/ 7 h 4039"/>
                <a:gd name="T82" fmla="*/ 80 w 4271"/>
                <a:gd name="T83" fmla="*/ 5 h 4039"/>
                <a:gd name="T84" fmla="*/ 87 w 4271"/>
                <a:gd name="T85" fmla="*/ 3 h 4039"/>
                <a:gd name="T86" fmla="*/ 93 w 4271"/>
                <a:gd name="T87" fmla="*/ 2 h 4039"/>
                <a:gd name="T88" fmla="*/ 103 w 4271"/>
                <a:gd name="T89" fmla="*/ 0 h 4039"/>
                <a:gd name="T90" fmla="*/ 107 w 4271"/>
                <a:gd name="T91" fmla="*/ 4 h 40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271"/>
                <a:gd name="T139" fmla="*/ 0 h 4039"/>
                <a:gd name="T140" fmla="*/ 4271 w 4271"/>
                <a:gd name="T141" fmla="*/ 4039 h 40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271" h="4039">
                  <a:moveTo>
                    <a:pt x="4271" y="151"/>
                  </a:moveTo>
                  <a:lnTo>
                    <a:pt x="3936" y="182"/>
                  </a:lnTo>
                  <a:lnTo>
                    <a:pt x="3240" y="362"/>
                  </a:lnTo>
                  <a:lnTo>
                    <a:pt x="2814" y="510"/>
                  </a:lnTo>
                  <a:lnTo>
                    <a:pt x="2451" y="662"/>
                  </a:lnTo>
                  <a:lnTo>
                    <a:pt x="2271" y="752"/>
                  </a:lnTo>
                  <a:lnTo>
                    <a:pt x="1998" y="904"/>
                  </a:lnTo>
                  <a:lnTo>
                    <a:pt x="1482" y="1236"/>
                  </a:lnTo>
                  <a:lnTo>
                    <a:pt x="1270" y="1384"/>
                  </a:lnTo>
                  <a:lnTo>
                    <a:pt x="969" y="1657"/>
                  </a:lnTo>
                  <a:lnTo>
                    <a:pt x="755" y="1868"/>
                  </a:lnTo>
                  <a:lnTo>
                    <a:pt x="544" y="2168"/>
                  </a:lnTo>
                  <a:lnTo>
                    <a:pt x="454" y="2348"/>
                  </a:lnTo>
                  <a:lnTo>
                    <a:pt x="364" y="2622"/>
                  </a:lnTo>
                  <a:lnTo>
                    <a:pt x="333" y="2801"/>
                  </a:lnTo>
                  <a:lnTo>
                    <a:pt x="333" y="3012"/>
                  </a:lnTo>
                  <a:lnTo>
                    <a:pt x="364" y="3133"/>
                  </a:lnTo>
                  <a:lnTo>
                    <a:pt x="423" y="3375"/>
                  </a:lnTo>
                  <a:lnTo>
                    <a:pt x="485" y="3495"/>
                  </a:lnTo>
                  <a:lnTo>
                    <a:pt x="603" y="3696"/>
                  </a:lnTo>
                  <a:lnTo>
                    <a:pt x="786" y="3855"/>
                  </a:lnTo>
                  <a:lnTo>
                    <a:pt x="969" y="3945"/>
                  </a:lnTo>
                  <a:lnTo>
                    <a:pt x="969" y="4039"/>
                  </a:lnTo>
                  <a:lnTo>
                    <a:pt x="665" y="3918"/>
                  </a:lnTo>
                  <a:lnTo>
                    <a:pt x="485" y="3796"/>
                  </a:lnTo>
                  <a:lnTo>
                    <a:pt x="301" y="3645"/>
                  </a:lnTo>
                  <a:lnTo>
                    <a:pt x="211" y="3524"/>
                  </a:lnTo>
                  <a:lnTo>
                    <a:pt x="121" y="3375"/>
                  </a:lnTo>
                  <a:lnTo>
                    <a:pt x="28" y="3126"/>
                  </a:lnTo>
                  <a:lnTo>
                    <a:pt x="0" y="2922"/>
                  </a:lnTo>
                  <a:lnTo>
                    <a:pt x="0" y="2680"/>
                  </a:lnTo>
                  <a:lnTo>
                    <a:pt x="60" y="2438"/>
                  </a:lnTo>
                  <a:lnTo>
                    <a:pt x="270" y="2048"/>
                  </a:lnTo>
                  <a:lnTo>
                    <a:pt x="575" y="1657"/>
                  </a:lnTo>
                  <a:lnTo>
                    <a:pt x="817" y="1416"/>
                  </a:lnTo>
                  <a:lnTo>
                    <a:pt x="1049" y="1218"/>
                  </a:lnTo>
                  <a:lnTo>
                    <a:pt x="1360" y="962"/>
                  </a:lnTo>
                  <a:lnTo>
                    <a:pt x="1634" y="814"/>
                  </a:lnTo>
                  <a:lnTo>
                    <a:pt x="1939" y="662"/>
                  </a:lnTo>
                  <a:lnTo>
                    <a:pt x="2634" y="362"/>
                  </a:lnTo>
                  <a:lnTo>
                    <a:pt x="2901" y="268"/>
                  </a:lnTo>
                  <a:lnTo>
                    <a:pt x="3208" y="182"/>
                  </a:lnTo>
                  <a:lnTo>
                    <a:pt x="3482" y="120"/>
                  </a:lnTo>
                  <a:lnTo>
                    <a:pt x="3724" y="61"/>
                  </a:lnTo>
                  <a:lnTo>
                    <a:pt x="4119" y="0"/>
                  </a:lnTo>
                  <a:lnTo>
                    <a:pt x="4271" y="15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48" name="Freeform 53"/>
            <p:cNvSpPr>
              <a:spLocks/>
            </p:cNvSpPr>
            <p:nvPr/>
          </p:nvSpPr>
          <p:spPr bwMode="auto">
            <a:xfrm>
              <a:off x="-287" y="1825"/>
              <a:ext cx="93" cy="12"/>
            </a:xfrm>
            <a:custGeom>
              <a:avLst/>
              <a:gdLst>
                <a:gd name="T0" fmla="*/ 80 w 3703"/>
                <a:gd name="T1" fmla="*/ 2 h 448"/>
                <a:gd name="T2" fmla="*/ 69 w 3703"/>
                <a:gd name="T3" fmla="*/ 0 h 448"/>
                <a:gd name="T4" fmla="*/ 62 w 3703"/>
                <a:gd name="T5" fmla="*/ 0 h 448"/>
                <a:gd name="T6" fmla="*/ 51 w 3703"/>
                <a:gd name="T7" fmla="*/ 1 h 448"/>
                <a:gd name="T8" fmla="*/ 44 w 3703"/>
                <a:gd name="T9" fmla="*/ 1 h 448"/>
                <a:gd name="T10" fmla="*/ 0 w 3703"/>
                <a:gd name="T11" fmla="*/ 2 h 448"/>
                <a:gd name="T12" fmla="*/ 6 w 3703"/>
                <a:gd name="T13" fmla="*/ 10 h 448"/>
                <a:gd name="T14" fmla="*/ 8 w 3703"/>
                <a:gd name="T15" fmla="*/ 10 h 448"/>
                <a:gd name="T16" fmla="*/ 15 w 3703"/>
                <a:gd name="T17" fmla="*/ 9 h 448"/>
                <a:gd name="T18" fmla="*/ 22 w 3703"/>
                <a:gd name="T19" fmla="*/ 8 h 448"/>
                <a:gd name="T20" fmla="*/ 29 w 3703"/>
                <a:gd name="T21" fmla="*/ 8 h 448"/>
                <a:gd name="T22" fmla="*/ 40 w 3703"/>
                <a:gd name="T23" fmla="*/ 9 h 448"/>
                <a:gd name="T24" fmla="*/ 48 w 3703"/>
                <a:gd name="T25" fmla="*/ 10 h 448"/>
                <a:gd name="T26" fmla="*/ 53 w 3703"/>
                <a:gd name="T27" fmla="*/ 9 h 448"/>
                <a:gd name="T28" fmla="*/ 62 w 3703"/>
                <a:gd name="T29" fmla="*/ 9 h 448"/>
                <a:gd name="T30" fmla="*/ 70 w 3703"/>
                <a:gd name="T31" fmla="*/ 11 h 448"/>
                <a:gd name="T32" fmla="*/ 78 w 3703"/>
                <a:gd name="T33" fmla="*/ 12 h 448"/>
                <a:gd name="T34" fmla="*/ 85 w 3703"/>
                <a:gd name="T35" fmla="*/ 10 h 448"/>
                <a:gd name="T36" fmla="*/ 93 w 3703"/>
                <a:gd name="T37" fmla="*/ 7 h 448"/>
                <a:gd name="T38" fmla="*/ 89 w 3703"/>
                <a:gd name="T39" fmla="*/ 5 h 448"/>
                <a:gd name="T40" fmla="*/ 85 w 3703"/>
                <a:gd name="T41" fmla="*/ 3 h 448"/>
                <a:gd name="T42" fmla="*/ 80 w 3703"/>
                <a:gd name="T43" fmla="*/ 2 h 4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703"/>
                <a:gd name="T67" fmla="*/ 0 h 448"/>
                <a:gd name="T68" fmla="*/ 3703 w 3703"/>
                <a:gd name="T69" fmla="*/ 448 h 4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703" h="448">
                  <a:moveTo>
                    <a:pt x="3187" y="58"/>
                  </a:moveTo>
                  <a:lnTo>
                    <a:pt x="2761" y="0"/>
                  </a:lnTo>
                  <a:lnTo>
                    <a:pt x="2488" y="0"/>
                  </a:lnTo>
                  <a:lnTo>
                    <a:pt x="2035" y="27"/>
                  </a:lnTo>
                  <a:lnTo>
                    <a:pt x="1733" y="27"/>
                  </a:lnTo>
                  <a:lnTo>
                    <a:pt x="0" y="58"/>
                  </a:lnTo>
                  <a:lnTo>
                    <a:pt x="255" y="377"/>
                  </a:lnTo>
                  <a:lnTo>
                    <a:pt x="318" y="377"/>
                  </a:lnTo>
                  <a:lnTo>
                    <a:pt x="581" y="331"/>
                  </a:lnTo>
                  <a:lnTo>
                    <a:pt x="886" y="300"/>
                  </a:lnTo>
                  <a:lnTo>
                    <a:pt x="1156" y="300"/>
                  </a:lnTo>
                  <a:lnTo>
                    <a:pt x="1581" y="331"/>
                  </a:lnTo>
                  <a:lnTo>
                    <a:pt x="1916" y="377"/>
                  </a:lnTo>
                  <a:lnTo>
                    <a:pt x="2096" y="331"/>
                  </a:lnTo>
                  <a:lnTo>
                    <a:pt x="2488" y="331"/>
                  </a:lnTo>
                  <a:lnTo>
                    <a:pt x="2792" y="421"/>
                  </a:lnTo>
                  <a:lnTo>
                    <a:pt x="3125" y="448"/>
                  </a:lnTo>
                  <a:lnTo>
                    <a:pt x="3398" y="390"/>
                  </a:lnTo>
                  <a:lnTo>
                    <a:pt x="3703" y="268"/>
                  </a:lnTo>
                  <a:lnTo>
                    <a:pt x="3550" y="179"/>
                  </a:lnTo>
                  <a:lnTo>
                    <a:pt x="3384" y="120"/>
                  </a:lnTo>
                  <a:lnTo>
                    <a:pt x="3187" y="5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49" name="Freeform 54"/>
            <p:cNvSpPr>
              <a:spLocks/>
            </p:cNvSpPr>
            <p:nvPr/>
          </p:nvSpPr>
          <p:spPr bwMode="auto">
            <a:xfrm>
              <a:off x="163" y="1678"/>
              <a:ext cx="76" cy="147"/>
            </a:xfrm>
            <a:custGeom>
              <a:avLst/>
              <a:gdLst>
                <a:gd name="T0" fmla="*/ 5 w 3050"/>
                <a:gd name="T1" fmla="*/ 0 h 5906"/>
                <a:gd name="T2" fmla="*/ 16 w 3050"/>
                <a:gd name="T3" fmla="*/ 4 h 5906"/>
                <a:gd name="T4" fmla="*/ 22 w 3050"/>
                <a:gd name="T5" fmla="*/ 7 h 5906"/>
                <a:gd name="T6" fmla="*/ 28 w 3050"/>
                <a:gd name="T7" fmla="*/ 10 h 5906"/>
                <a:gd name="T8" fmla="*/ 34 w 3050"/>
                <a:gd name="T9" fmla="*/ 15 h 5906"/>
                <a:gd name="T10" fmla="*/ 37 w 3050"/>
                <a:gd name="T11" fmla="*/ 18 h 5906"/>
                <a:gd name="T12" fmla="*/ 41 w 3050"/>
                <a:gd name="T13" fmla="*/ 22 h 5906"/>
                <a:gd name="T14" fmla="*/ 46 w 3050"/>
                <a:gd name="T15" fmla="*/ 27 h 5906"/>
                <a:gd name="T16" fmla="*/ 51 w 3050"/>
                <a:gd name="T17" fmla="*/ 34 h 5906"/>
                <a:gd name="T18" fmla="*/ 54 w 3050"/>
                <a:gd name="T19" fmla="*/ 39 h 5906"/>
                <a:gd name="T20" fmla="*/ 57 w 3050"/>
                <a:gd name="T21" fmla="*/ 46 h 5906"/>
                <a:gd name="T22" fmla="*/ 59 w 3050"/>
                <a:gd name="T23" fmla="*/ 52 h 5906"/>
                <a:gd name="T24" fmla="*/ 61 w 3050"/>
                <a:gd name="T25" fmla="*/ 57 h 5906"/>
                <a:gd name="T26" fmla="*/ 62 w 3050"/>
                <a:gd name="T27" fmla="*/ 63 h 5906"/>
                <a:gd name="T28" fmla="*/ 65 w 3050"/>
                <a:gd name="T29" fmla="*/ 73 h 5906"/>
                <a:gd name="T30" fmla="*/ 65 w 3050"/>
                <a:gd name="T31" fmla="*/ 77 h 5906"/>
                <a:gd name="T32" fmla="*/ 67 w 3050"/>
                <a:gd name="T33" fmla="*/ 85 h 5906"/>
                <a:gd name="T34" fmla="*/ 68 w 3050"/>
                <a:gd name="T35" fmla="*/ 91 h 5906"/>
                <a:gd name="T36" fmla="*/ 69 w 3050"/>
                <a:gd name="T37" fmla="*/ 100 h 5906"/>
                <a:gd name="T38" fmla="*/ 71 w 3050"/>
                <a:gd name="T39" fmla="*/ 107 h 5906"/>
                <a:gd name="T40" fmla="*/ 71 w 3050"/>
                <a:gd name="T41" fmla="*/ 114 h 5906"/>
                <a:gd name="T42" fmla="*/ 72 w 3050"/>
                <a:gd name="T43" fmla="*/ 120 h 5906"/>
                <a:gd name="T44" fmla="*/ 74 w 3050"/>
                <a:gd name="T45" fmla="*/ 136 h 5906"/>
                <a:gd name="T46" fmla="*/ 76 w 3050"/>
                <a:gd name="T47" fmla="*/ 147 h 5906"/>
                <a:gd name="T48" fmla="*/ 64 w 3050"/>
                <a:gd name="T49" fmla="*/ 145 h 5906"/>
                <a:gd name="T50" fmla="*/ 64 w 3050"/>
                <a:gd name="T51" fmla="*/ 139 h 5906"/>
                <a:gd name="T52" fmla="*/ 64 w 3050"/>
                <a:gd name="T53" fmla="*/ 133 h 5906"/>
                <a:gd name="T54" fmla="*/ 63 w 3050"/>
                <a:gd name="T55" fmla="*/ 123 h 5906"/>
                <a:gd name="T56" fmla="*/ 62 w 3050"/>
                <a:gd name="T57" fmla="*/ 115 h 5906"/>
                <a:gd name="T58" fmla="*/ 61 w 3050"/>
                <a:gd name="T59" fmla="*/ 107 h 5906"/>
                <a:gd name="T60" fmla="*/ 60 w 3050"/>
                <a:gd name="T61" fmla="*/ 100 h 5906"/>
                <a:gd name="T62" fmla="*/ 59 w 3050"/>
                <a:gd name="T63" fmla="*/ 93 h 5906"/>
                <a:gd name="T64" fmla="*/ 59 w 3050"/>
                <a:gd name="T65" fmla="*/ 84 h 5906"/>
                <a:gd name="T66" fmla="*/ 57 w 3050"/>
                <a:gd name="T67" fmla="*/ 76 h 5906"/>
                <a:gd name="T68" fmla="*/ 56 w 3050"/>
                <a:gd name="T69" fmla="*/ 71 h 5906"/>
                <a:gd name="T70" fmla="*/ 53 w 3050"/>
                <a:gd name="T71" fmla="*/ 60 h 5906"/>
                <a:gd name="T72" fmla="*/ 52 w 3050"/>
                <a:gd name="T73" fmla="*/ 54 h 5906"/>
                <a:gd name="T74" fmla="*/ 50 w 3050"/>
                <a:gd name="T75" fmla="*/ 49 h 5906"/>
                <a:gd name="T76" fmla="*/ 48 w 3050"/>
                <a:gd name="T77" fmla="*/ 43 h 5906"/>
                <a:gd name="T78" fmla="*/ 46 w 3050"/>
                <a:gd name="T79" fmla="*/ 39 h 5906"/>
                <a:gd name="T80" fmla="*/ 40 w 3050"/>
                <a:gd name="T81" fmla="*/ 30 h 5906"/>
                <a:gd name="T82" fmla="*/ 34 w 3050"/>
                <a:gd name="T83" fmla="*/ 23 h 5906"/>
                <a:gd name="T84" fmla="*/ 28 w 3050"/>
                <a:gd name="T85" fmla="*/ 19 h 5906"/>
                <a:gd name="T86" fmla="*/ 22 w 3050"/>
                <a:gd name="T87" fmla="*/ 14 h 5906"/>
                <a:gd name="T88" fmla="*/ 14 w 3050"/>
                <a:gd name="T89" fmla="*/ 10 h 5906"/>
                <a:gd name="T90" fmla="*/ 8 w 3050"/>
                <a:gd name="T91" fmla="*/ 7 h 5906"/>
                <a:gd name="T92" fmla="*/ 4 w 3050"/>
                <a:gd name="T93" fmla="*/ 5 h 5906"/>
                <a:gd name="T94" fmla="*/ 2 w 3050"/>
                <a:gd name="T95" fmla="*/ 6 h 5906"/>
                <a:gd name="T96" fmla="*/ 0 w 3050"/>
                <a:gd name="T97" fmla="*/ 6 h 5906"/>
                <a:gd name="T98" fmla="*/ 5 w 3050"/>
                <a:gd name="T99" fmla="*/ 0 h 590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050"/>
                <a:gd name="T151" fmla="*/ 0 h 5906"/>
                <a:gd name="T152" fmla="*/ 3050 w 3050"/>
                <a:gd name="T153" fmla="*/ 5906 h 590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050" h="5906">
                  <a:moveTo>
                    <a:pt x="202" y="0"/>
                  </a:moveTo>
                  <a:lnTo>
                    <a:pt x="628" y="148"/>
                  </a:lnTo>
                  <a:lnTo>
                    <a:pt x="897" y="270"/>
                  </a:lnTo>
                  <a:lnTo>
                    <a:pt x="1139" y="421"/>
                  </a:lnTo>
                  <a:lnTo>
                    <a:pt x="1354" y="601"/>
                  </a:lnTo>
                  <a:lnTo>
                    <a:pt x="1475" y="722"/>
                  </a:lnTo>
                  <a:lnTo>
                    <a:pt x="1655" y="870"/>
                  </a:lnTo>
                  <a:lnTo>
                    <a:pt x="1838" y="1081"/>
                  </a:lnTo>
                  <a:lnTo>
                    <a:pt x="2050" y="1385"/>
                  </a:lnTo>
                  <a:lnTo>
                    <a:pt x="2171" y="1565"/>
                  </a:lnTo>
                  <a:lnTo>
                    <a:pt x="2291" y="1834"/>
                  </a:lnTo>
                  <a:lnTo>
                    <a:pt x="2381" y="2076"/>
                  </a:lnTo>
                  <a:lnTo>
                    <a:pt x="2444" y="2287"/>
                  </a:lnTo>
                  <a:lnTo>
                    <a:pt x="2493" y="2532"/>
                  </a:lnTo>
                  <a:lnTo>
                    <a:pt x="2593" y="2919"/>
                  </a:lnTo>
                  <a:lnTo>
                    <a:pt x="2624" y="3102"/>
                  </a:lnTo>
                  <a:lnTo>
                    <a:pt x="2683" y="3424"/>
                  </a:lnTo>
                  <a:lnTo>
                    <a:pt x="2714" y="3673"/>
                  </a:lnTo>
                  <a:lnTo>
                    <a:pt x="2777" y="4005"/>
                  </a:lnTo>
                  <a:lnTo>
                    <a:pt x="2836" y="4305"/>
                  </a:lnTo>
                  <a:lnTo>
                    <a:pt x="2866" y="4579"/>
                  </a:lnTo>
                  <a:lnTo>
                    <a:pt x="2897" y="4820"/>
                  </a:lnTo>
                  <a:lnTo>
                    <a:pt x="2956" y="5452"/>
                  </a:lnTo>
                  <a:lnTo>
                    <a:pt x="3050" y="5906"/>
                  </a:lnTo>
                  <a:lnTo>
                    <a:pt x="2555" y="5836"/>
                  </a:lnTo>
                  <a:lnTo>
                    <a:pt x="2566" y="5574"/>
                  </a:lnTo>
                  <a:lnTo>
                    <a:pt x="2566" y="5332"/>
                  </a:lnTo>
                  <a:lnTo>
                    <a:pt x="2534" y="4941"/>
                  </a:lnTo>
                  <a:lnTo>
                    <a:pt x="2493" y="4630"/>
                  </a:lnTo>
                  <a:lnTo>
                    <a:pt x="2444" y="4305"/>
                  </a:lnTo>
                  <a:lnTo>
                    <a:pt x="2413" y="4005"/>
                  </a:lnTo>
                  <a:lnTo>
                    <a:pt x="2381" y="3735"/>
                  </a:lnTo>
                  <a:lnTo>
                    <a:pt x="2351" y="3372"/>
                  </a:lnTo>
                  <a:lnTo>
                    <a:pt x="2291" y="3040"/>
                  </a:lnTo>
                  <a:lnTo>
                    <a:pt x="2261" y="2860"/>
                  </a:lnTo>
                  <a:lnTo>
                    <a:pt x="2140" y="2408"/>
                  </a:lnTo>
                  <a:lnTo>
                    <a:pt x="2081" y="2166"/>
                  </a:lnTo>
                  <a:lnTo>
                    <a:pt x="2018" y="1954"/>
                  </a:lnTo>
                  <a:lnTo>
                    <a:pt x="1928" y="1716"/>
                  </a:lnTo>
                  <a:lnTo>
                    <a:pt x="1838" y="1565"/>
                  </a:lnTo>
                  <a:lnTo>
                    <a:pt x="1597" y="1202"/>
                  </a:lnTo>
                  <a:lnTo>
                    <a:pt x="1354" y="932"/>
                  </a:lnTo>
                  <a:lnTo>
                    <a:pt x="1112" y="753"/>
                  </a:lnTo>
                  <a:lnTo>
                    <a:pt x="869" y="570"/>
                  </a:lnTo>
                  <a:lnTo>
                    <a:pt x="565" y="421"/>
                  </a:lnTo>
                  <a:lnTo>
                    <a:pt x="322" y="300"/>
                  </a:lnTo>
                  <a:lnTo>
                    <a:pt x="143" y="210"/>
                  </a:lnTo>
                  <a:lnTo>
                    <a:pt x="66" y="245"/>
                  </a:lnTo>
                  <a:lnTo>
                    <a:pt x="0" y="245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50" name="Freeform 55"/>
            <p:cNvSpPr>
              <a:spLocks/>
            </p:cNvSpPr>
            <p:nvPr/>
          </p:nvSpPr>
          <p:spPr bwMode="auto">
            <a:xfrm>
              <a:off x="-191" y="1560"/>
              <a:ext cx="102" cy="180"/>
            </a:xfrm>
            <a:custGeom>
              <a:avLst/>
              <a:gdLst>
                <a:gd name="T0" fmla="*/ 64 w 4081"/>
                <a:gd name="T1" fmla="*/ 3 h 7202"/>
                <a:gd name="T2" fmla="*/ 55 w 4081"/>
                <a:gd name="T3" fmla="*/ 12 h 7202"/>
                <a:gd name="T4" fmla="*/ 44 w 4081"/>
                <a:gd name="T5" fmla="*/ 20 h 7202"/>
                <a:gd name="T6" fmla="*/ 36 w 4081"/>
                <a:gd name="T7" fmla="*/ 27 h 7202"/>
                <a:gd name="T8" fmla="*/ 25 w 4081"/>
                <a:gd name="T9" fmla="*/ 40 h 7202"/>
                <a:gd name="T10" fmla="*/ 21 w 4081"/>
                <a:gd name="T11" fmla="*/ 48 h 7202"/>
                <a:gd name="T12" fmla="*/ 16 w 4081"/>
                <a:gd name="T13" fmla="*/ 56 h 7202"/>
                <a:gd name="T14" fmla="*/ 11 w 4081"/>
                <a:gd name="T15" fmla="*/ 65 h 7202"/>
                <a:gd name="T16" fmla="*/ 8 w 4081"/>
                <a:gd name="T17" fmla="*/ 78 h 7202"/>
                <a:gd name="T18" fmla="*/ 7 w 4081"/>
                <a:gd name="T19" fmla="*/ 95 h 7202"/>
                <a:gd name="T20" fmla="*/ 8 w 4081"/>
                <a:gd name="T21" fmla="*/ 108 h 7202"/>
                <a:gd name="T22" fmla="*/ 14 w 4081"/>
                <a:gd name="T23" fmla="*/ 125 h 7202"/>
                <a:gd name="T24" fmla="*/ 23 w 4081"/>
                <a:gd name="T25" fmla="*/ 137 h 7202"/>
                <a:gd name="T26" fmla="*/ 33 w 4081"/>
                <a:gd name="T27" fmla="*/ 148 h 7202"/>
                <a:gd name="T28" fmla="*/ 45 w 4081"/>
                <a:gd name="T29" fmla="*/ 157 h 7202"/>
                <a:gd name="T30" fmla="*/ 55 w 4081"/>
                <a:gd name="T31" fmla="*/ 163 h 7202"/>
                <a:gd name="T32" fmla="*/ 76 w 4081"/>
                <a:gd name="T33" fmla="*/ 173 h 7202"/>
                <a:gd name="T34" fmla="*/ 91 w 4081"/>
                <a:gd name="T35" fmla="*/ 176 h 7202"/>
                <a:gd name="T36" fmla="*/ 102 w 4081"/>
                <a:gd name="T37" fmla="*/ 176 h 7202"/>
                <a:gd name="T38" fmla="*/ 92 w 4081"/>
                <a:gd name="T39" fmla="*/ 179 h 7202"/>
                <a:gd name="T40" fmla="*/ 78 w 4081"/>
                <a:gd name="T41" fmla="*/ 180 h 7202"/>
                <a:gd name="T42" fmla="*/ 56 w 4081"/>
                <a:gd name="T43" fmla="*/ 172 h 7202"/>
                <a:gd name="T44" fmla="*/ 36 w 4081"/>
                <a:gd name="T45" fmla="*/ 160 h 7202"/>
                <a:gd name="T46" fmla="*/ 23 w 4081"/>
                <a:gd name="T47" fmla="*/ 148 h 7202"/>
                <a:gd name="T48" fmla="*/ 13 w 4081"/>
                <a:gd name="T49" fmla="*/ 135 h 7202"/>
                <a:gd name="T50" fmla="*/ 7 w 4081"/>
                <a:gd name="T51" fmla="*/ 124 h 7202"/>
                <a:gd name="T52" fmla="*/ 1 w 4081"/>
                <a:gd name="T53" fmla="*/ 108 h 7202"/>
                <a:gd name="T54" fmla="*/ 0 w 4081"/>
                <a:gd name="T55" fmla="*/ 80 h 7202"/>
                <a:gd name="T56" fmla="*/ 4 w 4081"/>
                <a:gd name="T57" fmla="*/ 64 h 7202"/>
                <a:gd name="T58" fmla="*/ 8 w 4081"/>
                <a:gd name="T59" fmla="*/ 53 h 7202"/>
                <a:gd name="T60" fmla="*/ 15 w 4081"/>
                <a:gd name="T61" fmla="*/ 41 h 7202"/>
                <a:gd name="T62" fmla="*/ 24 w 4081"/>
                <a:gd name="T63" fmla="*/ 30 h 7202"/>
                <a:gd name="T64" fmla="*/ 34 w 4081"/>
                <a:gd name="T65" fmla="*/ 19 h 7202"/>
                <a:gd name="T66" fmla="*/ 41 w 4081"/>
                <a:gd name="T67" fmla="*/ 13 h 7202"/>
                <a:gd name="T68" fmla="*/ 51 w 4081"/>
                <a:gd name="T69" fmla="*/ 7 h 7202"/>
                <a:gd name="T70" fmla="*/ 60 w 4081"/>
                <a:gd name="T71" fmla="*/ 2 h 72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081"/>
                <a:gd name="T109" fmla="*/ 0 h 7202"/>
                <a:gd name="T110" fmla="*/ 4081 w 4081"/>
                <a:gd name="T111" fmla="*/ 7202 h 720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081" h="7202">
                  <a:moveTo>
                    <a:pt x="2575" y="0"/>
                  </a:moveTo>
                  <a:lnTo>
                    <a:pt x="2544" y="121"/>
                  </a:lnTo>
                  <a:lnTo>
                    <a:pt x="2482" y="270"/>
                  </a:lnTo>
                  <a:lnTo>
                    <a:pt x="2181" y="481"/>
                  </a:lnTo>
                  <a:lnTo>
                    <a:pt x="1973" y="642"/>
                  </a:lnTo>
                  <a:lnTo>
                    <a:pt x="1755" y="785"/>
                  </a:lnTo>
                  <a:lnTo>
                    <a:pt x="1589" y="960"/>
                  </a:lnTo>
                  <a:lnTo>
                    <a:pt x="1423" y="1085"/>
                  </a:lnTo>
                  <a:lnTo>
                    <a:pt x="1149" y="1386"/>
                  </a:lnTo>
                  <a:lnTo>
                    <a:pt x="1015" y="1597"/>
                  </a:lnTo>
                  <a:lnTo>
                    <a:pt x="890" y="1787"/>
                  </a:lnTo>
                  <a:lnTo>
                    <a:pt x="824" y="1915"/>
                  </a:lnTo>
                  <a:lnTo>
                    <a:pt x="696" y="2105"/>
                  </a:lnTo>
                  <a:lnTo>
                    <a:pt x="634" y="2232"/>
                  </a:lnTo>
                  <a:lnTo>
                    <a:pt x="568" y="2423"/>
                  </a:lnTo>
                  <a:lnTo>
                    <a:pt x="440" y="2613"/>
                  </a:lnTo>
                  <a:lnTo>
                    <a:pt x="396" y="2861"/>
                  </a:lnTo>
                  <a:lnTo>
                    <a:pt x="333" y="3135"/>
                  </a:lnTo>
                  <a:lnTo>
                    <a:pt x="274" y="3494"/>
                  </a:lnTo>
                  <a:lnTo>
                    <a:pt x="274" y="3799"/>
                  </a:lnTo>
                  <a:lnTo>
                    <a:pt x="301" y="4130"/>
                  </a:lnTo>
                  <a:lnTo>
                    <a:pt x="333" y="4341"/>
                  </a:lnTo>
                  <a:lnTo>
                    <a:pt x="423" y="4641"/>
                  </a:lnTo>
                  <a:lnTo>
                    <a:pt x="575" y="5001"/>
                  </a:lnTo>
                  <a:lnTo>
                    <a:pt x="759" y="5274"/>
                  </a:lnTo>
                  <a:lnTo>
                    <a:pt x="939" y="5485"/>
                  </a:lnTo>
                  <a:lnTo>
                    <a:pt x="1080" y="5663"/>
                  </a:lnTo>
                  <a:lnTo>
                    <a:pt x="1336" y="5916"/>
                  </a:lnTo>
                  <a:lnTo>
                    <a:pt x="1575" y="6117"/>
                  </a:lnTo>
                  <a:lnTo>
                    <a:pt x="1783" y="6296"/>
                  </a:lnTo>
                  <a:lnTo>
                    <a:pt x="1908" y="6358"/>
                  </a:lnTo>
                  <a:lnTo>
                    <a:pt x="2181" y="6538"/>
                  </a:lnTo>
                  <a:lnTo>
                    <a:pt x="2544" y="6718"/>
                  </a:lnTo>
                  <a:lnTo>
                    <a:pt x="3060" y="6929"/>
                  </a:lnTo>
                  <a:lnTo>
                    <a:pt x="3317" y="6998"/>
                  </a:lnTo>
                  <a:lnTo>
                    <a:pt x="3634" y="7060"/>
                  </a:lnTo>
                  <a:lnTo>
                    <a:pt x="3825" y="7060"/>
                  </a:lnTo>
                  <a:lnTo>
                    <a:pt x="4081" y="7060"/>
                  </a:lnTo>
                  <a:lnTo>
                    <a:pt x="3891" y="7122"/>
                  </a:lnTo>
                  <a:lnTo>
                    <a:pt x="3694" y="7170"/>
                  </a:lnTo>
                  <a:lnTo>
                    <a:pt x="3317" y="7188"/>
                  </a:lnTo>
                  <a:lnTo>
                    <a:pt x="3118" y="7202"/>
                  </a:lnTo>
                  <a:lnTo>
                    <a:pt x="2665" y="7080"/>
                  </a:lnTo>
                  <a:lnTo>
                    <a:pt x="2239" y="6901"/>
                  </a:lnTo>
                  <a:lnTo>
                    <a:pt x="1969" y="6749"/>
                  </a:lnTo>
                  <a:lnTo>
                    <a:pt x="1455" y="6390"/>
                  </a:lnTo>
                  <a:lnTo>
                    <a:pt x="1090" y="6086"/>
                  </a:lnTo>
                  <a:lnTo>
                    <a:pt x="939" y="5937"/>
                  </a:lnTo>
                  <a:lnTo>
                    <a:pt x="696" y="5695"/>
                  </a:lnTo>
                  <a:lnTo>
                    <a:pt x="516" y="5395"/>
                  </a:lnTo>
                  <a:lnTo>
                    <a:pt x="364" y="5153"/>
                  </a:lnTo>
                  <a:lnTo>
                    <a:pt x="274" y="4973"/>
                  </a:lnTo>
                  <a:lnTo>
                    <a:pt x="180" y="4762"/>
                  </a:lnTo>
                  <a:lnTo>
                    <a:pt x="60" y="4341"/>
                  </a:lnTo>
                  <a:lnTo>
                    <a:pt x="0" y="3826"/>
                  </a:lnTo>
                  <a:lnTo>
                    <a:pt x="0" y="3194"/>
                  </a:lnTo>
                  <a:lnTo>
                    <a:pt x="90" y="2803"/>
                  </a:lnTo>
                  <a:lnTo>
                    <a:pt x="153" y="2561"/>
                  </a:lnTo>
                  <a:lnTo>
                    <a:pt x="250" y="2360"/>
                  </a:lnTo>
                  <a:lnTo>
                    <a:pt x="333" y="2108"/>
                  </a:lnTo>
                  <a:lnTo>
                    <a:pt x="516" y="1838"/>
                  </a:lnTo>
                  <a:lnTo>
                    <a:pt x="606" y="1658"/>
                  </a:lnTo>
                  <a:lnTo>
                    <a:pt x="759" y="1417"/>
                  </a:lnTo>
                  <a:lnTo>
                    <a:pt x="952" y="1216"/>
                  </a:lnTo>
                  <a:lnTo>
                    <a:pt x="1149" y="965"/>
                  </a:lnTo>
                  <a:lnTo>
                    <a:pt x="1364" y="753"/>
                  </a:lnTo>
                  <a:lnTo>
                    <a:pt x="1526" y="642"/>
                  </a:lnTo>
                  <a:lnTo>
                    <a:pt x="1655" y="515"/>
                  </a:lnTo>
                  <a:lnTo>
                    <a:pt x="1845" y="391"/>
                  </a:lnTo>
                  <a:lnTo>
                    <a:pt x="2039" y="263"/>
                  </a:lnTo>
                  <a:lnTo>
                    <a:pt x="2101" y="197"/>
                  </a:lnTo>
                  <a:lnTo>
                    <a:pt x="2419" y="73"/>
                  </a:lnTo>
                  <a:lnTo>
                    <a:pt x="257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51" name="Freeform 56"/>
            <p:cNvSpPr>
              <a:spLocks/>
            </p:cNvSpPr>
            <p:nvPr/>
          </p:nvSpPr>
          <p:spPr bwMode="auto">
            <a:xfrm>
              <a:off x="79" y="1533"/>
              <a:ext cx="109" cy="208"/>
            </a:xfrm>
            <a:custGeom>
              <a:avLst/>
              <a:gdLst>
                <a:gd name="T0" fmla="*/ 68 w 4389"/>
                <a:gd name="T1" fmla="*/ 6 h 8322"/>
                <a:gd name="T2" fmla="*/ 78 w 4389"/>
                <a:gd name="T3" fmla="*/ 11 h 8322"/>
                <a:gd name="T4" fmla="*/ 79 w 4389"/>
                <a:gd name="T5" fmla="*/ 16 h 8322"/>
                <a:gd name="T6" fmla="*/ 78 w 4389"/>
                <a:gd name="T7" fmla="*/ 21 h 8322"/>
                <a:gd name="T8" fmla="*/ 73 w 4389"/>
                <a:gd name="T9" fmla="*/ 23 h 8322"/>
                <a:gd name="T10" fmla="*/ 63 w 4389"/>
                <a:gd name="T11" fmla="*/ 22 h 8322"/>
                <a:gd name="T12" fmla="*/ 65 w 4389"/>
                <a:gd name="T13" fmla="*/ 28 h 8322"/>
                <a:gd name="T14" fmla="*/ 71 w 4389"/>
                <a:gd name="T15" fmla="*/ 33 h 8322"/>
                <a:gd name="T16" fmla="*/ 79 w 4389"/>
                <a:gd name="T17" fmla="*/ 40 h 8322"/>
                <a:gd name="T18" fmla="*/ 89 w 4389"/>
                <a:gd name="T19" fmla="*/ 48 h 8322"/>
                <a:gd name="T20" fmla="*/ 97 w 4389"/>
                <a:gd name="T21" fmla="*/ 60 h 8322"/>
                <a:gd name="T22" fmla="*/ 101 w 4389"/>
                <a:gd name="T23" fmla="*/ 73 h 8322"/>
                <a:gd name="T24" fmla="*/ 101 w 4389"/>
                <a:gd name="T25" fmla="*/ 95 h 8322"/>
                <a:gd name="T26" fmla="*/ 99 w 4389"/>
                <a:gd name="T27" fmla="*/ 107 h 8322"/>
                <a:gd name="T28" fmla="*/ 97 w 4389"/>
                <a:gd name="T29" fmla="*/ 121 h 8322"/>
                <a:gd name="T30" fmla="*/ 86 w 4389"/>
                <a:gd name="T31" fmla="*/ 143 h 8322"/>
                <a:gd name="T32" fmla="*/ 71 w 4389"/>
                <a:gd name="T33" fmla="*/ 165 h 8322"/>
                <a:gd name="T34" fmla="*/ 62 w 4389"/>
                <a:gd name="T35" fmla="*/ 175 h 8322"/>
                <a:gd name="T36" fmla="*/ 51 w 4389"/>
                <a:gd name="T37" fmla="*/ 183 h 8322"/>
                <a:gd name="T38" fmla="*/ 37 w 4389"/>
                <a:gd name="T39" fmla="*/ 192 h 8322"/>
                <a:gd name="T40" fmla="*/ 16 w 4389"/>
                <a:gd name="T41" fmla="*/ 202 h 8322"/>
                <a:gd name="T42" fmla="*/ 3 w 4389"/>
                <a:gd name="T43" fmla="*/ 206 h 8322"/>
                <a:gd name="T44" fmla="*/ 10 w 4389"/>
                <a:gd name="T45" fmla="*/ 206 h 8322"/>
                <a:gd name="T46" fmla="*/ 21 w 4389"/>
                <a:gd name="T47" fmla="*/ 204 h 8322"/>
                <a:gd name="T48" fmla="*/ 33 w 4389"/>
                <a:gd name="T49" fmla="*/ 199 h 8322"/>
                <a:gd name="T50" fmla="*/ 44 w 4389"/>
                <a:gd name="T51" fmla="*/ 192 h 8322"/>
                <a:gd name="T52" fmla="*/ 54 w 4389"/>
                <a:gd name="T53" fmla="*/ 187 h 8322"/>
                <a:gd name="T54" fmla="*/ 65 w 4389"/>
                <a:gd name="T55" fmla="*/ 178 h 8322"/>
                <a:gd name="T56" fmla="*/ 74 w 4389"/>
                <a:gd name="T57" fmla="*/ 170 h 8322"/>
                <a:gd name="T58" fmla="*/ 86 w 4389"/>
                <a:gd name="T59" fmla="*/ 156 h 8322"/>
                <a:gd name="T60" fmla="*/ 98 w 4389"/>
                <a:gd name="T61" fmla="*/ 135 h 8322"/>
                <a:gd name="T62" fmla="*/ 105 w 4389"/>
                <a:gd name="T63" fmla="*/ 118 h 8322"/>
                <a:gd name="T64" fmla="*/ 108 w 4389"/>
                <a:gd name="T65" fmla="*/ 102 h 8322"/>
                <a:gd name="T66" fmla="*/ 109 w 4389"/>
                <a:gd name="T67" fmla="*/ 87 h 8322"/>
                <a:gd name="T68" fmla="*/ 108 w 4389"/>
                <a:gd name="T69" fmla="*/ 74 h 8322"/>
                <a:gd name="T70" fmla="*/ 106 w 4389"/>
                <a:gd name="T71" fmla="*/ 65 h 8322"/>
                <a:gd name="T72" fmla="*/ 101 w 4389"/>
                <a:gd name="T73" fmla="*/ 55 h 8322"/>
                <a:gd name="T74" fmla="*/ 95 w 4389"/>
                <a:gd name="T75" fmla="*/ 46 h 8322"/>
                <a:gd name="T76" fmla="*/ 89 w 4389"/>
                <a:gd name="T77" fmla="*/ 40 h 8322"/>
                <a:gd name="T78" fmla="*/ 78 w 4389"/>
                <a:gd name="T79" fmla="*/ 30 h 8322"/>
                <a:gd name="T80" fmla="*/ 84 w 4389"/>
                <a:gd name="T81" fmla="*/ 26 h 8322"/>
                <a:gd name="T82" fmla="*/ 86 w 4389"/>
                <a:gd name="T83" fmla="*/ 16 h 8322"/>
                <a:gd name="T84" fmla="*/ 83 w 4389"/>
                <a:gd name="T85" fmla="*/ 8 h 8322"/>
                <a:gd name="T86" fmla="*/ 78 w 4389"/>
                <a:gd name="T87" fmla="*/ 3 h 8322"/>
                <a:gd name="T88" fmla="*/ 71 w 4389"/>
                <a:gd name="T89" fmla="*/ 0 h 832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389"/>
                <a:gd name="T136" fmla="*/ 0 h 8322"/>
                <a:gd name="T137" fmla="*/ 4389 w 4389"/>
                <a:gd name="T138" fmla="*/ 8322 h 832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389" h="8322">
                  <a:moveTo>
                    <a:pt x="2620" y="190"/>
                  </a:moveTo>
                  <a:lnTo>
                    <a:pt x="2751" y="229"/>
                  </a:lnTo>
                  <a:lnTo>
                    <a:pt x="2994" y="318"/>
                  </a:lnTo>
                  <a:lnTo>
                    <a:pt x="3146" y="440"/>
                  </a:lnTo>
                  <a:lnTo>
                    <a:pt x="3194" y="571"/>
                  </a:lnTo>
                  <a:lnTo>
                    <a:pt x="3194" y="637"/>
                  </a:lnTo>
                  <a:lnTo>
                    <a:pt x="3194" y="761"/>
                  </a:lnTo>
                  <a:lnTo>
                    <a:pt x="3146" y="830"/>
                  </a:lnTo>
                  <a:lnTo>
                    <a:pt x="3024" y="892"/>
                  </a:lnTo>
                  <a:lnTo>
                    <a:pt x="2934" y="919"/>
                  </a:lnTo>
                  <a:lnTo>
                    <a:pt x="2814" y="919"/>
                  </a:lnTo>
                  <a:lnTo>
                    <a:pt x="2540" y="892"/>
                  </a:lnTo>
                  <a:lnTo>
                    <a:pt x="2540" y="982"/>
                  </a:lnTo>
                  <a:lnTo>
                    <a:pt x="2630" y="1103"/>
                  </a:lnTo>
                  <a:lnTo>
                    <a:pt x="2693" y="1193"/>
                  </a:lnTo>
                  <a:lnTo>
                    <a:pt x="2876" y="1335"/>
                  </a:lnTo>
                  <a:lnTo>
                    <a:pt x="3129" y="1524"/>
                  </a:lnTo>
                  <a:lnTo>
                    <a:pt x="3194" y="1587"/>
                  </a:lnTo>
                  <a:lnTo>
                    <a:pt x="3389" y="1736"/>
                  </a:lnTo>
                  <a:lnTo>
                    <a:pt x="3572" y="1915"/>
                  </a:lnTo>
                  <a:lnTo>
                    <a:pt x="3693" y="2067"/>
                  </a:lnTo>
                  <a:lnTo>
                    <a:pt x="3897" y="2413"/>
                  </a:lnTo>
                  <a:lnTo>
                    <a:pt x="3993" y="2610"/>
                  </a:lnTo>
                  <a:lnTo>
                    <a:pt x="4056" y="2910"/>
                  </a:lnTo>
                  <a:lnTo>
                    <a:pt x="4087" y="3239"/>
                  </a:lnTo>
                  <a:lnTo>
                    <a:pt x="4056" y="3812"/>
                  </a:lnTo>
                  <a:lnTo>
                    <a:pt x="4056" y="3996"/>
                  </a:lnTo>
                  <a:lnTo>
                    <a:pt x="3993" y="4266"/>
                  </a:lnTo>
                  <a:lnTo>
                    <a:pt x="3959" y="4449"/>
                  </a:lnTo>
                  <a:lnTo>
                    <a:pt x="3897" y="4828"/>
                  </a:lnTo>
                  <a:lnTo>
                    <a:pt x="3842" y="5019"/>
                  </a:lnTo>
                  <a:lnTo>
                    <a:pt x="3479" y="5713"/>
                  </a:lnTo>
                  <a:lnTo>
                    <a:pt x="3146" y="6225"/>
                  </a:lnTo>
                  <a:lnTo>
                    <a:pt x="2844" y="6616"/>
                  </a:lnTo>
                  <a:lnTo>
                    <a:pt x="2661" y="6798"/>
                  </a:lnTo>
                  <a:lnTo>
                    <a:pt x="2491" y="6988"/>
                  </a:lnTo>
                  <a:lnTo>
                    <a:pt x="2301" y="7116"/>
                  </a:lnTo>
                  <a:lnTo>
                    <a:pt x="2045" y="7306"/>
                  </a:lnTo>
                  <a:lnTo>
                    <a:pt x="1661" y="7579"/>
                  </a:lnTo>
                  <a:lnTo>
                    <a:pt x="1481" y="7673"/>
                  </a:lnTo>
                  <a:lnTo>
                    <a:pt x="1208" y="7821"/>
                  </a:lnTo>
                  <a:lnTo>
                    <a:pt x="640" y="8070"/>
                  </a:lnTo>
                  <a:lnTo>
                    <a:pt x="322" y="8194"/>
                  </a:lnTo>
                  <a:lnTo>
                    <a:pt x="128" y="8260"/>
                  </a:lnTo>
                  <a:lnTo>
                    <a:pt x="0" y="8322"/>
                  </a:lnTo>
                  <a:lnTo>
                    <a:pt x="385" y="8260"/>
                  </a:lnTo>
                  <a:lnTo>
                    <a:pt x="571" y="8211"/>
                  </a:lnTo>
                  <a:lnTo>
                    <a:pt x="845" y="8152"/>
                  </a:lnTo>
                  <a:lnTo>
                    <a:pt x="1152" y="8070"/>
                  </a:lnTo>
                  <a:lnTo>
                    <a:pt x="1329" y="7973"/>
                  </a:lnTo>
                  <a:lnTo>
                    <a:pt x="1599" y="7814"/>
                  </a:lnTo>
                  <a:lnTo>
                    <a:pt x="1789" y="7686"/>
                  </a:lnTo>
                  <a:lnTo>
                    <a:pt x="1965" y="7610"/>
                  </a:lnTo>
                  <a:lnTo>
                    <a:pt x="2177" y="7462"/>
                  </a:lnTo>
                  <a:lnTo>
                    <a:pt x="2360" y="7340"/>
                  </a:lnTo>
                  <a:lnTo>
                    <a:pt x="2620" y="7116"/>
                  </a:lnTo>
                  <a:lnTo>
                    <a:pt x="2814" y="6978"/>
                  </a:lnTo>
                  <a:lnTo>
                    <a:pt x="2994" y="6798"/>
                  </a:lnTo>
                  <a:lnTo>
                    <a:pt x="3208" y="6557"/>
                  </a:lnTo>
                  <a:lnTo>
                    <a:pt x="3450" y="6225"/>
                  </a:lnTo>
                  <a:lnTo>
                    <a:pt x="3693" y="5863"/>
                  </a:lnTo>
                  <a:lnTo>
                    <a:pt x="3966" y="5413"/>
                  </a:lnTo>
                  <a:lnTo>
                    <a:pt x="4087" y="5109"/>
                  </a:lnTo>
                  <a:lnTo>
                    <a:pt x="4209" y="4718"/>
                  </a:lnTo>
                  <a:lnTo>
                    <a:pt x="4299" y="4327"/>
                  </a:lnTo>
                  <a:lnTo>
                    <a:pt x="4343" y="4065"/>
                  </a:lnTo>
                  <a:lnTo>
                    <a:pt x="4389" y="3695"/>
                  </a:lnTo>
                  <a:lnTo>
                    <a:pt x="4389" y="3484"/>
                  </a:lnTo>
                  <a:lnTo>
                    <a:pt x="4389" y="3243"/>
                  </a:lnTo>
                  <a:lnTo>
                    <a:pt x="4357" y="2970"/>
                  </a:lnTo>
                  <a:lnTo>
                    <a:pt x="4329" y="2849"/>
                  </a:lnTo>
                  <a:lnTo>
                    <a:pt x="4267" y="2610"/>
                  </a:lnTo>
                  <a:lnTo>
                    <a:pt x="4177" y="2368"/>
                  </a:lnTo>
                  <a:lnTo>
                    <a:pt x="4087" y="2216"/>
                  </a:lnTo>
                  <a:lnTo>
                    <a:pt x="3959" y="2032"/>
                  </a:lnTo>
                  <a:lnTo>
                    <a:pt x="3832" y="1843"/>
                  </a:lnTo>
                  <a:lnTo>
                    <a:pt x="3693" y="1704"/>
                  </a:lnTo>
                  <a:lnTo>
                    <a:pt x="3599" y="1583"/>
                  </a:lnTo>
                  <a:lnTo>
                    <a:pt x="3389" y="1403"/>
                  </a:lnTo>
                  <a:lnTo>
                    <a:pt x="3129" y="1206"/>
                  </a:lnTo>
                  <a:lnTo>
                    <a:pt x="3267" y="1131"/>
                  </a:lnTo>
                  <a:lnTo>
                    <a:pt x="3389" y="1041"/>
                  </a:lnTo>
                  <a:lnTo>
                    <a:pt x="3479" y="830"/>
                  </a:lnTo>
                  <a:lnTo>
                    <a:pt x="3479" y="651"/>
                  </a:lnTo>
                  <a:lnTo>
                    <a:pt x="3450" y="498"/>
                  </a:lnTo>
                  <a:lnTo>
                    <a:pt x="3329" y="318"/>
                  </a:lnTo>
                  <a:lnTo>
                    <a:pt x="3267" y="260"/>
                  </a:lnTo>
                  <a:lnTo>
                    <a:pt x="3129" y="129"/>
                  </a:lnTo>
                  <a:lnTo>
                    <a:pt x="3004" y="63"/>
                  </a:lnTo>
                  <a:lnTo>
                    <a:pt x="2876" y="0"/>
                  </a:lnTo>
                  <a:lnTo>
                    <a:pt x="2620" y="1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52" name="Freeform 57"/>
            <p:cNvSpPr>
              <a:spLocks/>
            </p:cNvSpPr>
            <p:nvPr/>
          </p:nvSpPr>
          <p:spPr bwMode="auto">
            <a:xfrm>
              <a:off x="86" y="1498"/>
              <a:ext cx="40" cy="41"/>
            </a:xfrm>
            <a:custGeom>
              <a:avLst/>
              <a:gdLst>
                <a:gd name="T0" fmla="*/ 0 w 1623"/>
                <a:gd name="T1" fmla="*/ 1 h 1653"/>
                <a:gd name="T2" fmla="*/ 7 w 1623"/>
                <a:gd name="T3" fmla="*/ 3 h 1653"/>
                <a:gd name="T4" fmla="*/ 10 w 1623"/>
                <a:gd name="T5" fmla="*/ 5 h 1653"/>
                <a:gd name="T6" fmla="*/ 15 w 1623"/>
                <a:gd name="T7" fmla="*/ 7 h 1653"/>
                <a:gd name="T8" fmla="*/ 18 w 1623"/>
                <a:gd name="T9" fmla="*/ 10 h 1653"/>
                <a:gd name="T10" fmla="*/ 21 w 1623"/>
                <a:gd name="T11" fmla="*/ 12 h 1653"/>
                <a:gd name="T12" fmla="*/ 24 w 1623"/>
                <a:gd name="T13" fmla="*/ 15 h 1653"/>
                <a:gd name="T14" fmla="*/ 26 w 1623"/>
                <a:gd name="T15" fmla="*/ 19 h 1653"/>
                <a:gd name="T16" fmla="*/ 29 w 1623"/>
                <a:gd name="T17" fmla="*/ 27 h 1653"/>
                <a:gd name="T18" fmla="*/ 30 w 1623"/>
                <a:gd name="T19" fmla="*/ 32 h 1653"/>
                <a:gd name="T20" fmla="*/ 30 w 1623"/>
                <a:gd name="T21" fmla="*/ 36 h 1653"/>
                <a:gd name="T22" fmla="*/ 29 w 1623"/>
                <a:gd name="T23" fmla="*/ 41 h 1653"/>
                <a:gd name="T24" fmla="*/ 37 w 1623"/>
                <a:gd name="T25" fmla="*/ 38 h 1653"/>
                <a:gd name="T26" fmla="*/ 40 w 1623"/>
                <a:gd name="T27" fmla="*/ 33 h 1653"/>
                <a:gd name="T28" fmla="*/ 37 w 1623"/>
                <a:gd name="T29" fmla="*/ 31 h 1653"/>
                <a:gd name="T30" fmla="*/ 36 w 1623"/>
                <a:gd name="T31" fmla="*/ 30 h 1653"/>
                <a:gd name="T32" fmla="*/ 35 w 1623"/>
                <a:gd name="T33" fmla="*/ 25 h 1653"/>
                <a:gd name="T34" fmla="*/ 32 w 1623"/>
                <a:gd name="T35" fmla="*/ 22 h 1653"/>
                <a:gd name="T36" fmla="*/ 31 w 1623"/>
                <a:gd name="T37" fmla="*/ 18 h 1653"/>
                <a:gd name="T38" fmla="*/ 29 w 1623"/>
                <a:gd name="T39" fmla="*/ 15 h 1653"/>
                <a:gd name="T40" fmla="*/ 26 w 1623"/>
                <a:gd name="T41" fmla="*/ 10 h 1653"/>
                <a:gd name="T42" fmla="*/ 24 w 1623"/>
                <a:gd name="T43" fmla="*/ 9 h 1653"/>
                <a:gd name="T44" fmla="*/ 20 w 1623"/>
                <a:gd name="T45" fmla="*/ 6 h 1653"/>
                <a:gd name="T46" fmla="*/ 15 w 1623"/>
                <a:gd name="T47" fmla="*/ 3 h 1653"/>
                <a:gd name="T48" fmla="*/ 12 w 1623"/>
                <a:gd name="T49" fmla="*/ 1 h 1653"/>
                <a:gd name="T50" fmla="*/ 7 w 1623"/>
                <a:gd name="T51" fmla="*/ 0 h 1653"/>
                <a:gd name="T52" fmla="*/ 0 w 1623"/>
                <a:gd name="T53" fmla="*/ 1 h 165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623"/>
                <a:gd name="T82" fmla="*/ 0 h 1653"/>
                <a:gd name="T83" fmla="*/ 1623 w 1623"/>
                <a:gd name="T84" fmla="*/ 1653 h 165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623" h="1653">
                  <a:moveTo>
                    <a:pt x="0" y="49"/>
                  </a:moveTo>
                  <a:lnTo>
                    <a:pt x="281" y="129"/>
                  </a:lnTo>
                  <a:lnTo>
                    <a:pt x="395" y="201"/>
                  </a:lnTo>
                  <a:lnTo>
                    <a:pt x="609" y="291"/>
                  </a:lnTo>
                  <a:lnTo>
                    <a:pt x="731" y="384"/>
                  </a:lnTo>
                  <a:lnTo>
                    <a:pt x="851" y="471"/>
                  </a:lnTo>
                  <a:lnTo>
                    <a:pt x="972" y="622"/>
                  </a:lnTo>
                  <a:lnTo>
                    <a:pt x="1067" y="775"/>
                  </a:lnTo>
                  <a:lnTo>
                    <a:pt x="1187" y="1106"/>
                  </a:lnTo>
                  <a:lnTo>
                    <a:pt x="1218" y="1290"/>
                  </a:lnTo>
                  <a:lnTo>
                    <a:pt x="1218" y="1470"/>
                  </a:lnTo>
                  <a:lnTo>
                    <a:pt x="1177" y="1653"/>
                  </a:lnTo>
                  <a:lnTo>
                    <a:pt x="1495" y="1529"/>
                  </a:lnTo>
                  <a:lnTo>
                    <a:pt x="1623" y="1335"/>
                  </a:lnTo>
                  <a:lnTo>
                    <a:pt x="1491" y="1259"/>
                  </a:lnTo>
                  <a:lnTo>
                    <a:pt x="1461" y="1200"/>
                  </a:lnTo>
                  <a:lnTo>
                    <a:pt x="1433" y="1016"/>
                  </a:lnTo>
                  <a:lnTo>
                    <a:pt x="1308" y="896"/>
                  </a:lnTo>
                  <a:lnTo>
                    <a:pt x="1246" y="712"/>
                  </a:lnTo>
                  <a:lnTo>
                    <a:pt x="1187" y="592"/>
                  </a:lnTo>
                  <a:lnTo>
                    <a:pt x="1035" y="412"/>
                  </a:lnTo>
                  <a:lnTo>
                    <a:pt x="972" y="350"/>
                  </a:lnTo>
                  <a:lnTo>
                    <a:pt x="792" y="229"/>
                  </a:lnTo>
                  <a:lnTo>
                    <a:pt x="609" y="107"/>
                  </a:lnTo>
                  <a:lnTo>
                    <a:pt x="488" y="49"/>
                  </a:lnTo>
                  <a:lnTo>
                    <a:pt x="281" y="0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53" name="Freeform 58"/>
            <p:cNvSpPr>
              <a:spLocks/>
            </p:cNvSpPr>
            <p:nvPr/>
          </p:nvSpPr>
          <p:spPr bwMode="auto">
            <a:xfrm>
              <a:off x="-137" y="1530"/>
              <a:ext cx="18" cy="27"/>
            </a:xfrm>
            <a:custGeom>
              <a:avLst/>
              <a:gdLst>
                <a:gd name="T0" fmla="*/ 16 w 703"/>
                <a:gd name="T1" fmla="*/ 26 h 1089"/>
                <a:gd name="T2" fmla="*/ 12 w 703"/>
                <a:gd name="T3" fmla="*/ 25 h 1089"/>
                <a:gd name="T4" fmla="*/ 9 w 703"/>
                <a:gd name="T5" fmla="*/ 23 h 1089"/>
                <a:gd name="T6" fmla="*/ 6 w 703"/>
                <a:gd name="T7" fmla="*/ 20 h 1089"/>
                <a:gd name="T8" fmla="*/ 5 w 703"/>
                <a:gd name="T9" fmla="*/ 14 h 1089"/>
                <a:gd name="T10" fmla="*/ 7 w 703"/>
                <a:gd name="T11" fmla="*/ 11 h 1089"/>
                <a:gd name="T12" fmla="*/ 8 w 703"/>
                <a:gd name="T13" fmla="*/ 8 h 1089"/>
                <a:gd name="T14" fmla="*/ 9 w 703"/>
                <a:gd name="T15" fmla="*/ 6 h 1089"/>
                <a:gd name="T16" fmla="*/ 13 w 703"/>
                <a:gd name="T17" fmla="*/ 4 h 1089"/>
                <a:gd name="T18" fmla="*/ 16 w 703"/>
                <a:gd name="T19" fmla="*/ 4 h 1089"/>
                <a:gd name="T20" fmla="*/ 18 w 703"/>
                <a:gd name="T21" fmla="*/ 4 h 1089"/>
                <a:gd name="T22" fmla="*/ 18 w 703"/>
                <a:gd name="T23" fmla="*/ 1 h 1089"/>
                <a:gd name="T24" fmla="*/ 15 w 703"/>
                <a:gd name="T25" fmla="*/ 0 h 1089"/>
                <a:gd name="T26" fmla="*/ 12 w 703"/>
                <a:gd name="T27" fmla="*/ 0 h 1089"/>
                <a:gd name="T28" fmla="*/ 10 w 703"/>
                <a:gd name="T29" fmla="*/ 0 h 1089"/>
                <a:gd name="T30" fmla="*/ 6 w 703"/>
                <a:gd name="T31" fmla="*/ 2 h 1089"/>
                <a:gd name="T32" fmla="*/ 3 w 703"/>
                <a:gd name="T33" fmla="*/ 5 h 1089"/>
                <a:gd name="T34" fmla="*/ 1 w 703"/>
                <a:gd name="T35" fmla="*/ 8 h 1089"/>
                <a:gd name="T36" fmla="*/ 1 w 703"/>
                <a:gd name="T37" fmla="*/ 9 h 1089"/>
                <a:gd name="T38" fmla="*/ 0 w 703"/>
                <a:gd name="T39" fmla="*/ 12 h 1089"/>
                <a:gd name="T40" fmla="*/ 0 w 703"/>
                <a:gd name="T41" fmla="*/ 15 h 1089"/>
                <a:gd name="T42" fmla="*/ 1 w 703"/>
                <a:gd name="T43" fmla="*/ 20 h 1089"/>
                <a:gd name="T44" fmla="*/ 2 w 703"/>
                <a:gd name="T45" fmla="*/ 22 h 1089"/>
                <a:gd name="T46" fmla="*/ 3 w 703"/>
                <a:gd name="T47" fmla="*/ 23 h 1089"/>
                <a:gd name="T48" fmla="*/ 7 w 703"/>
                <a:gd name="T49" fmla="*/ 26 h 1089"/>
                <a:gd name="T50" fmla="*/ 10 w 703"/>
                <a:gd name="T51" fmla="*/ 27 h 1089"/>
                <a:gd name="T52" fmla="*/ 16 w 703"/>
                <a:gd name="T53" fmla="*/ 26 h 108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703"/>
                <a:gd name="T82" fmla="*/ 0 h 1089"/>
                <a:gd name="T83" fmla="*/ 703 w 703"/>
                <a:gd name="T84" fmla="*/ 1089 h 108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703" h="1089">
                  <a:moveTo>
                    <a:pt x="640" y="1061"/>
                  </a:moveTo>
                  <a:lnTo>
                    <a:pt x="457" y="999"/>
                  </a:lnTo>
                  <a:lnTo>
                    <a:pt x="335" y="936"/>
                  </a:lnTo>
                  <a:lnTo>
                    <a:pt x="242" y="788"/>
                  </a:lnTo>
                  <a:lnTo>
                    <a:pt x="211" y="574"/>
                  </a:lnTo>
                  <a:lnTo>
                    <a:pt x="255" y="428"/>
                  </a:lnTo>
                  <a:lnTo>
                    <a:pt x="304" y="304"/>
                  </a:lnTo>
                  <a:lnTo>
                    <a:pt x="335" y="242"/>
                  </a:lnTo>
                  <a:lnTo>
                    <a:pt x="515" y="152"/>
                  </a:lnTo>
                  <a:lnTo>
                    <a:pt x="640" y="152"/>
                  </a:lnTo>
                  <a:lnTo>
                    <a:pt x="703" y="173"/>
                  </a:lnTo>
                  <a:lnTo>
                    <a:pt x="698" y="31"/>
                  </a:lnTo>
                  <a:lnTo>
                    <a:pt x="578" y="0"/>
                  </a:lnTo>
                  <a:lnTo>
                    <a:pt x="457" y="0"/>
                  </a:lnTo>
                  <a:lnTo>
                    <a:pt x="394" y="0"/>
                  </a:lnTo>
                  <a:lnTo>
                    <a:pt x="242" y="90"/>
                  </a:lnTo>
                  <a:lnTo>
                    <a:pt x="121" y="210"/>
                  </a:lnTo>
                  <a:lnTo>
                    <a:pt x="58" y="304"/>
                  </a:lnTo>
                  <a:lnTo>
                    <a:pt x="31" y="363"/>
                  </a:lnTo>
                  <a:lnTo>
                    <a:pt x="0" y="484"/>
                  </a:lnTo>
                  <a:lnTo>
                    <a:pt x="0" y="605"/>
                  </a:lnTo>
                  <a:lnTo>
                    <a:pt x="58" y="815"/>
                  </a:lnTo>
                  <a:lnTo>
                    <a:pt x="90" y="878"/>
                  </a:lnTo>
                  <a:lnTo>
                    <a:pt x="121" y="936"/>
                  </a:lnTo>
                  <a:lnTo>
                    <a:pt x="255" y="1065"/>
                  </a:lnTo>
                  <a:lnTo>
                    <a:pt x="394" y="1089"/>
                  </a:lnTo>
                  <a:lnTo>
                    <a:pt x="640" y="106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54" name="Freeform 59"/>
            <p:cNvSpPr>
              <a:spLocks/>
            </p:cNvSpPr>
            <p:nvPr/>
          </p:nvSpPr>
          <p:spPr bwMode="auto">
            <a:xfrm>
              <a:off x="-108" y="1512"/>
              <a:ext cx="22" cy="14"/>
            </a:xfrm>
            <a:custGeom>
              <a:avLst/>
              <a:gdLst>
                <a:gd name="T0" fmla="*/ 3 w 892"/>
                <a:gd name="T1" fmla="*/ 14 h 564"/>
                <a:gd name="T2" fmla="*/ 5 w 892"/>
                <a:gd name="T3" fmla="*/ 12 h 564"/>
                <a:gd name="T4" fmla="*/ 9 w 892"/>
                <a:gd name="T5" fmla="*/ 8 h 564"/>
                <a:gd name="T6" fmla="*/ 14 w 892"/>
                <a:gd name="T7" fmla="*/ 5 h 564"/>
                <a:gd name="T8" fmla="*/ 19 w 892"/>
                <a:gd name="T9" fmla="*/ 3 h 564"/>
                <a:gd name="T10" fmla="*/ 22 w 892"/>
                <a:gd name="T11" fmla="*/ 2 h 564"/>
                <a:gd name="T12" fmla="*/ 19 w 892"/>
                <a:gd name="T13" fmla="*/ 0 h 564"/>
                <a:gd name="T14" fmla="*/ 16 w 892"/>
                <a:gd name="T15" fmla="*/ 1 h 564"/>
                <a:gd name="T16" fmla="*/ 13 w 892"/>
                <a:gd name="T17" fmla="*/ 3 h 564"/>
                <a:gd name="T18" fmla="*/ 9 w 892"/>
                <a:gd name="T19" fmla="*/ 4 h 564"/>
                <a:gd name="T20" fmla="*/ 6 w 892"/>
                <a:gd name="T21" fmla="*/ 6 h 564"/>
                <a:gd name="T22" fmla="*/ 4 w 892"/>
                <a:gd name="T23" fmla="*/ 8 h 564"/>
                <a:gd name="T24" fmla="*/ 1 w 892"/>
                <a:gd name="T25" fmla="*/ 11 h 564"/>
                <a:gd name="T26" fmla="*/ 0 w 892"/>
                <a:gd name="T27" fmla="*/ 13 h 564"/>
                <a:gd name="T28" fmla="*/ 3 w 892"/>
                <a:gd name="T29" fmla="*/ 14 h 5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92"/>
                <a:gd name="T46" fmla="*/ 0 h 564"/>
                <a:gd name="T47" fmla="*/ 892 w 892"/>
                <a:gd name="T48" fmla="*/ 564 h 56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92" h="564">
                  <a:moveTo>
                    <a:pt x="124" y="564"/>
                  </a:moveTo>
                  <a:lnTo>
                    <a:pt x="186" y="474"/>
                  </a:lnTo>
                  <a:lnTo>
                    <a:pt x="370" y="322"/>
                  </a:lnTo>
                  <a:lnTo>
                    <a:pt x="574" y="191"/>
                  </a:lnTo>
                  <a:lnTo>
                    <a:pt x="764" y="128"/>
                  </a:lnTo>
                  <a:lnTo>
                    <a:pt x="892" y="63"/>
                  </a:lnTo>
                  <a:lnTo>
                    <a:pt x="764" y="0"/>
                  </a:lnTo>
                  <a:lnTo>
                    <a:pt x="643" y="48"/>
                  </a:lnTo>
                  <a:lnTo>
                    <a:pt x="518" y="111"/>
                  </a:lnTo>
                  <a:lnTo>
                    <a:pt x="370" y="170"/>
                  </a:lnTo>
                  <a:lnTo>
                    <a:pt x="251" y="253"/>
                  </a:lnTo>
                  <a:lnTo>
                    <a:pt x="155" y="322"/>
                  </a:lnTo>
                  <a:lnTo>
                    <a:pt x="34" y="442"/>
                  </a:lnTo>
                  <a:lnTo>
                    <a:pt x="0" y="508"/>
                  </a:lnTo>
                  <a:lnTo>
                    <a:pt x="124" y="56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55" name="Freeform 60"/>
            <p:cNvSpPr>
              <a:spLocks/>
            </p:cNvSpPr>
            <p:nvPr/>
          </p:nvSpPr>
          <p:spPr bwMode="auto">
            <a:xfrm>
              <a:off x="-94" y="1473"/>
              <a:ext cx="122" cy="44"/>
            </a:xfrm>
            <a:custGeom>
              <a:avLst/>
              <a:gdLst>
                <a:gd name="T0" fmla="*/ 82 w 4851"/>
                <a:gd name="T1" fmla="*/ 14 h 1781"/>
                <a:gd name="T2" fmla="*/ 75 w 4851"/>
                <a:gd name="T3" fmla="*/ 17 h 1781"/>
                <a:gd name="T4" fmla="*/ 68 w 4851"/>
                <a:gd name="T5" fmla="*/ 21 h 1781"/>
                <a:gd name="T6" fmla="*/ 56 w 4851"/>
                <a:gd name="T7" fmla="*/ 26 h 1781"/>
                <a:gd name="T8" fmla="*/ 45 w 4851"/>
                <a:gd name="T9" fmla="*/ 28 h 1781"/>
                <a:gd name="T10" fmla="*/ 34 w 4851"/>
                <a:gd name="T11" fmla="*/ 32 h 1781"/>
                <a:gd name="T12" fmla="*/ 19 w 4851"/>
                <a:gd name="T13" fmla="*/ 35 h 1781"/>
                <a:gd name="T14" fmla="*/ 10 w 4851"/>
                <a:gd name="T15" fmla="*/ 36 h 1781"/>
                <a:gd name="T16" fmla="*/ 8 w 4851"/>
                <a:gd name="T17" fmla="*/ 35 h 1781"/>
                <a:gd name="T18" fmla="*/ 16 w 4851"/>
                <a:gd name="T19" fmla="*/ 29 h 1781"/>
                <a:gd name="T20" fmla="*/ 30 w 4851"/>
                <a:gd name="T21" fmla="*/ 24 h 1781"/>
                <a:gd name="T22" fmla="*/ 34 w 4851"/>
                <a:gd name="T23" fmla="*/ 20 h 1781"/>
                <a:gd name="T24" fmla="*/ 37 w 4851"/>
                <a:gd name="T25" fmla="*/ 17 h 1781"/>
                <a:gd name="T26" fmla="*/ 27 w 4851"/>
                <a:gd name="T27" fmla="*/ 19 h 1781"/>
                <a:gd name="T28" fmla="*/ 14 w 4851"/>
                <a:gd name="T29" fmla="*/ 20 h 1781"/>
                <a:gd name="T30" fmla="*/ 10 w 4851"/>
                <a:gd name="T31" fmla="*/ 20 h 1781"/>
                <a:gd name="T32" fmla="*/ 12 w 4851"/>
                <a:gd name="T33" fmla="*/ 18 h 1781"/>
                <a:gd name="T34" fmla="*/ 27 w 4851"/>
                <a:gd name="T35" fmla="*/ 13 h 1781"/>
                <a:gd name="T36" fmla="*/ 45 w 4851"/>
                <a:gd name="T37" fmla="*/ 8 h 1781"/>
                <a:gd name="T38" fmla="*/ 63 w 4851"/>
                <a:gd name="T39" fmla="*/ 5 h 1781"/>
                <a:gd name="T40" fmla="*/ 80 w 4851"/>
                <a:gd name="T41" fmla="*/ 2 h 1781"/>
                <a:gd name="T42" fmla="*/ 82 w 4851"/>
                <a:gd name="T43" fmla="*/ 0 h 1781"/>
                <a:gd name="T44" fmla="*/ 63 w 4851"/>
                <a:gd name="T45" fmla="*/ 2 h 1781"/>
                <a:gd name="T46" fmla="*/ 39 w 4851"/>
                <a:gd name="T47" fmla="*/ 6 h 1781"/>
                <a:gd name="T48" fmla="*/ 29 w 4851"/>
                <a:gd name="T49" fmla="*/ 8 h 1781"/>
                <a:gd name="T50" fmla="*/ 18 w 4851"/>
                <a:gd name="T51" fmla="*/ 11 h 1781"/>
                <a:gd name="T52" fmla="*/ 9 w 4851"/>
                <a:gd name="T53" fmla="*/ 16 h 1781"/>
                <a:gd name="T54" fmla="*/ 5 w 4851"/>
                <a:gd name="T55" fmla="*/ 20 h 1781"/>
                <a:gd name="T56" fmla="*/ 8 w 4851"/>
                <a:gd name="T57" fmla="*/ 23 h 1781"/>
                <a:gd name="T58" fmla="*/ 15 w 4851"/>
                <a:gd name="T59" fmla="*/ 25 h 1781"/>
                <a:gd name="T60" fmla="*/ 9 w 4851"/>
                <a:gd name="T61" fmla="*/ 29 h 1781"/>
                <a:gd name="T62" fmla="*/ 2 w 4851"/>
                <a:gd name="T63" fmla="*/ 34 h 1781"/>
                <a:gd name="T64" fmla="*/ 0 w 4851"/>
                <a:gd name="T65" fmla="*/ 39 h 1781"/>
                <a:gd name="T66" fmla="*/ 5 w 4851"/>
                <a:gd name="T67" fmla="*/ 44 h 1781"/>
                <a:gd name="T68" fmla="*/ 18 w 4851"/>
                <a:gd name="T69" fmla="*/ 42 h 1781"/>
                <a:gd name="T70" fmla="*/ 37 w 4851"/>
                <a:gd name="T71" fmla="*/ 38 h 1781"/>
                <a:gd name="T72" fmla="*/ 51 w 4851"/>
                <a:gd name="T73" fmla="*/ 33 h 1781"/>
                <a:gd name="T74" fmla="*/ 59 w 4851"/>
                <a:gd name="T75" fmla="*/ 30 h 1781"/>
                <a:gd name="T76" fmla="*/ 71 w 4851"/>
                <a:gd name="T77" fmla="*/ 25 h 1781"/>
                <a:gd name="T78" fmla="*/ 77 w 4851"/>
                <a:gd name="T79" fmla="*/ 20 h 1781"/>
                <a:gd name="T80" fmla="*/ 78 w 4851"/>
                <a:gd name="T81" fmla="*/ 22 h 1781"/>
                <a:gd name="T82" fmla="*/ 78 w 4851"/>
                <a:gd name="T83" fmla="*/ 27 h 1781"/>
                <a:gd name="T84" fmla="*/ 82 w 4851"/>
                <a:gd name="T85" fmla="*/ 28 h 1781"/>
                <a:gd name="T86" fmla="*/ 93 w 4851"/>
                <a:gd name="T87" fmla="*/ 24 h 1781"/>
                <a:gd name="T88" fmla="*/ 96 w 4851"/>
                <a:gd name="T89" fmla="*/ 29 h 1781"/>
                <a:gd name="T90" fmla="*/ 103 w 4851"/>
                <a:gd name="T91" fmla="*/ 30 h 1781"/>
                <a:gd name="T92" fmla="*/ 112 w 4851"/>
                <a:gd name="T93" fmla="*/ 26 h 1781"/>
                <a:gd name="T94" fmla="*/ 119 w 4851"/>
                <a:gd name="T95" fmla="*/ 20 h 1781"/>
                <a:gd name="T96" fmla="*/ 122 w 4851"/>
                <a:gd name="T97" fmla="*/ 16 h 1781"/>
                <a:gd name="T98" fmla="*/ 119 w 4851"/>
                <a:gd name="T99" fmla="*/ 17 h 1781"/>
                <a:gd name="T100" fmla="*/ 109 w 4851"/>
                <a:gd name="T101" fmla="*/ 22 h 1781"/>
                <a:gd name="T102" fmla="*/ 101 w 4851"/>
                <a:gd name="T103" fmla="*/ 24 h 1781"/>
                <a:gd name="T104" fmla="*/ 100 w 4851"/>
                <a:gd name="T105" fmla="*/ 19 h 1781"/>
                <a:gd name="T106" fmla="*/ 91 w 4851"/>
                <a:gd name="T107" fmla="*/ 19 h 1781"/>
                <a:gd name="T108" fmla="*/ 83 w 4851"/>
                <a:gd name="T109" fmla="*/ 20 h 1781"/>
                <a:gd name="T110" fmla="*/ 83 w 4851"/>
                <a:gd name="T111" fmla="*/ 17 h 1781"/>
                <a:gd name="T112" fmla="*/ 88 w 4851"/>
                <a:gd name="T113" fmla="*/ 16 h 1781"/>
                <a:gd name="T114" fmla="*/ 88 w 4851"/>
                <a:gd name="T115" fmla="*/ 14 h 178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851"/>
                <a:gd name="T175" fmla="*/ 0 h 1781"/>
                <a:gd name="T176" fmla="*/ 4851 w 4851"/>
                <a:gd name="T177" fmla="*/ 1781 h 178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851" h="1781">
                  <a:moveTo>
                    <a:pt x="3505" y="550"/>
                  </a:moveTo>
                  <a:lnTo>
                    <a:pt x="3262" y="581"/>
                  </a:lnTo>
                  <a:lnTo>
                    <a:pt x="3142" y="609"/>
                  </a:lnTo>
                  <a:lnTo>
                    <a:pt x="2989" y="671"/>
                  </a:lnTo>
                  <a:lnTo>
                    <a:pt x="2872" y="765"/>
                  </a:lnTo>
                  <a:lnTo>
                    <a:pt x="2685" y="851"/>
                  </a:lnTo>
                  <a:lnTo>
                    <a:pt x="2487" y="955"/>
                  </a:lnTo>
                  <a:lnTo>
                    <a:pt x="2227" y="1034"/>
                  </a:lnTo>
                  <a:lnTo>
                    <a:pt x="2040" y="1082"/>
                  </a:lnTo>
                  <a:lnTo>
                    <a:pt x="1785" y="1145"/>
                  </a:lnTo>
                  <a:lnTo>
                    <a:pt x="1467" y="1245"/>
                  </a:lnTo>
                  <a:lnTo>
                    <a:pt x="1346" y="1276"/>
                  </a:lnTo>
                  <a:lnTo>
                    <a:pt x="1083" y="1334"/>
                  </a:lnTo>
                  <a:lnTo>
                    <a:pt x="765" y="1400"/>
                  </a:lnTo>
                  <a:lnTo>
                    <a:pt x="509" y="1463"/>
                  </a:lnTo>
                  <a:lnTo>
                    <a:pt x="380" y="1463"/>
                  </a:lnTo>
                  <a:lnTo>
                    <a:pt x="318" y="1463"/>
                  </a:lnTo>
                  <a:lnTo>
                    <a:pt x="318" y="1400"/>
                  </a:lnTo>
                  <a:lnTo>
                    <a:pt x="342" y="1338"/>
                  </a:lnTo>
                  <a:lnTo>
                    <a:pt x="646" y="1186"/>
                  </a:lnTo>
                  <a:lnTo>
                    <a:pt x="892" y="1082"/>
                  </a:lnTo>
                  <a:lnTo>
                    <a:pt x="1211" y="955"/>
                  </a:lnTo>
                  <a:lnTo>
                    <a:pt x="1284" y="882"/>
                  </a:lnTo>
                  <a:lnTo>
                    <a:pt x="1346" y="823"/>
                  </a:lnTo>
                  <a:lnTo>
                    <a:pt x="1405" y="792"/>
                  </a:lnTo>
                  <a:lnTo>
                    <a:pt x="1467" y="699"/>
                  </a:lnTo>
                  <a:lnTo>
                    <a:pt x="1346" y="729"/>
                  </a:lnTo>
                  <a:lnTo>
                    <a:pt x="1072" y="761"/>
                  </a:lnTo>
                  <a:lnTo>
                    <a:pt x="889" y="761"/>
                  </a:lnTo>
                  <a:lnTo>
                    <a:pt x="575" y="826"/>
                  </a:lnTo>
                  <a:lnTo>
                    <a:pt x="495" y="823"/>
                  </a:lnTo>
                  <a:lnTo>
                    <a:pt x="401" y="823"/>
                  </a:lnTo>
                  <a:lnTo>
                    <a:pt x="432" y="761"/>
                  </a:lnTo>
                  <a:lnTo>
                    <a:pt x="495" y="729"/>
                  </a:lnTo>
                  <a:lnTo>
                    <a:pt x="768" y="609"/>
                  </a:lnTo>
                  <a:lnTo>
                    <a:pt x="1083" y="508"/>
                  </a:lnTo>
                  <a:lnTo>
                    <a:pt x="1467" y="429"/>
                  </a:lnTo>
                  <a:lnTo>
                    <a:pt x="1772" y="335"/>
                  </a:lnTo>
                  <a:lnTo>
                    <a:pt x="2166" y="277"/>
                  </a:lnTo>
                  <a:lnTo>
                    <a:pt x="2500" y="215"/>
                  </a:lnTo>
                  <a:lnTo>
                    <a:pt x="2806" y="156"/>
                  </a:lnTo>
                  <a:lnTo>
                    <a:pt x="3200" y="94"/>
                  </a:lnTo>
                  <a:lnTo>
                    <a:pt x="3318" y="66"/>
                  </a:lnTo>
                  <a:lnTo>
                    <a:pt x="3255" y="0"/>
                  </a:lnTo>
                  <a:lnTo>
                    <a:pt x="2926" y="36"/>
                  </a:lnTo>
                  <a:lnTo>
                    <a:pt x="2487" y="66"/>
                  </a:lnTo>
                  <a:lnTo>
                    <a:pt x="2106" y="128"/>
                  </a:lnTo>
                  <a:lnTo>
                    <a:pt x="1532" y="257"/>
                  </a:lnTo>
                  <a:lnTo>
                    <a:pt x="1277" y="318"/>
                  </a:lnTo>
                  <a:lnTo>
                    <a:pt x="1162" y="335"/>
                  </a:lnTo>
                  <a:lnTo>
                    <a:pt x="952" y="398"/>
                  </a:lnTo>
                  <a:lnTo>
                    <a:pt x="706" y="461"/>
                  </a:lnTo>
                  <a:lnTo>
                    <a:pt x="526" y="519"/>
                  </a:lnTo>
                  <a:lnTo>
                    <a:pt x="342" y="640"/>
                  </a:lnTo>
                  <a:lnTo>
                    <a:pt x="222" y="761"/>
                  </a:lnTo>
                  <a:lnTo>
                    <a:pt x="190" y="823"/>
                  </a:lnTo>
                  <a:lnTo>
                    <a:pt x="190" y="913"/>
                  </a:lnTo>
                  <a:lnTo>
                    <a:pt x="312" y="945"/>
                  </a:lnTo>
                  <a:lnTo>
                    <a:pt x="495" y="972"/>
                  </a:lnTo>
                  <a:lnTo>
                    <a:pt x="616" y="1003"/>
                  </a:lnTo>
                  <a:lnTo>
                    <a:pt x="553" y="1065"/>
                  </a:lnTo>
                  <a:lnTo>
                    <a:pt x="373" y="1186"/>
                  </a:lnTo>
                  <a:lnTo>
                    <a:pt x="249" y="1245"/>
                  </a:lnTo>
                  <a:lnTo>
                    <a:pt x="69" y="1366"/>
                  </a:lnTo>
                  <a:lnTo>
                    <a:pt x="0" y="1463"/>
                  </a:lnTo>
                  <a:lnTo>
                    <a:pt x="0" y="1590"/>
                  </a:lnTo>
                  <a:lnTo>
                    <a:pt x="62" y="1718"/>
                  </a:lnTo>
                  <a:lnTo>
                    <a:pt x="190" y="1781"/>
                  </a:lnTo>
                  <a:lnTo>
                    <a:pt x="446" y="1781"/>
                  </a:lnTo>
                  <a:lnTo>
                    <a:pt x="702" y="1718"/>
                  </a:lnTo>
                  <a:lnTo>
                    <a:pt x="921" y="1670"/>
                  </a:lnTo>
                  <a:lnTo>
                    <a:pt x="1467" y="1524"/>
                  </a:lnTo>
                  <a:lnTo>
                    <a:pt x="1803" y="1397"/>
                  </a:lnTo>
                  <a:lnTo>
                    <a:pt x="2013" y="1338"/>
                  </a:lnTo>
                  <a:lnTo>
                    <a:pt x="2169" y="1273"/>
                  </a:lnTo>
                  <a:lnTo>
                    <a:pt x="2359" y="1207"/>
                  </a:lnTo>
                  <a:lnTo>
                    <a:pt x="2622" y="1093"/>
                  </a:lnTo>
                  <a:lnTo>
                    <a:pt x="2809" y="1016"/>
                  </a:lnTo>
                  <a:lnTo>
                    <a:pt x="2933" y="892"/>
                  </a:lnTo>
                  <a:lnTo>
                    <a:pt x="3062" y="826"/>
                  </a:lnTo>
                  <a:lnTo>
                    <a:pt x="3128" y="765"/>
                  </a:lnTo>
                  <a:lnTo>
                    <a:pt x="3110" y="882"/>
                  </a:lnTo>
                  <a:lnTo>
                    <a:pt x="3079" y="945"/>
                  </a:lnTo>
                  <a:lnTo>
                    <a:pt x="3110" y="1093"/>
                  </a:lnTo>
                  <a:lnTo>
                    <a:pt x="3200" y="1123"/>
                  </a:lnTo>
                  <a:lnTo>
                    <a:pt x="3262" y="1123"/>
                  </a:lnTo>
                  <a:lnTo>
                    <a:pt x="3536" y="1003"/>
                  </a:lnTo>
                  <a:lnTo>
                    <a:pt x="3702" y="955"/>
                  </a:lnTo>
                  <a:lnTo>
                    <a:pt x="3778" y="972"/>
                  </a:lnTo>
                  <a:lnTo>
                    <a:pt x="3809" y="1155"/>
                  </a:lnTo>
                  <a:lnTo>
                    <a:pt x="3899" y="1245"/>
                  </a:lnTo>
                  <a:lnTo>
                    <a:pt x="4082" y="1217"/>
                  </a:lnTo>
                  <a:lnTo>
                    <a:pt x="4235" y="1155"/>
                  </a:lnTo>
                  <a:lnTo>
                    <a:pt x="4449" y="1034"/>
                  </a:lnTo>
                  <a:lnTo>
                    <a:pt x="4571" y="945"/>
                  </a:lnTo>
                  <a:lnTo>
                    <a:pt x="4723" y="826"/>
                  </a:lnTo>
                  <a:lnTo>
                    <a:pt x="4851" y="699"/>
                  </a:lnTo>
                  <a:lnTo>
                    <a:pt x="4851" y="636"/>
                  </a:lnTo>
                  <a:lnTo>
                    <a:pt x="4788" y="636"/>
                  </a:lnTo>
                  <a:lnTo>
                    <a:pt x="4723" y="699"/>
                  </a:lnTo>
                  <a:lnTo>
                    <a:pt x="4467" y="826"/>
                  </a:lnTo>
                  <a:lnTo>
                    <a:pt x="4338" y="892"/>
                  </a:lnTo>
                  <a:lnTo>
                    <a:pt x="4148" y="955"/>
                  </a:lnTo>
                  <a:lnTo>
                    <a:pt x="4021" y="955"/>
                  </a:lnTo>
                  <a:lnTo>
                    <a:pt x="4021" y="892"/>
                  </a:lnTo>
                  <a:lnTo>
                    <a:pt x="3958" y="765"/>
                  </a:lnTo>
                  <a:lnTo>
                    <a:pt x="3829" y="699"/>
                  </a:lnTo>
                  <a:lnTo>
                    <a:pt x="3636" y="765"/>
                  </a:lnTo>
                  <a:lnTo>
                    <a:pt x="3446" y="765"/>
                  </a:lnTo>
                  <a:lnTo>
                    <a:pt x="3318" y="826"/>
                  </a:lnTo>
                  <a:lnTo>
                    <a:pt x="3318" y="765"/>
                  </a:lnTo>
                  <a:lnTo>
                    <a:pt x="3318" y="699"/>
                  </a:lnTo>
                  <a:lnTo>
                    <a:pt x="3446" y="699"/>
                  </a:lnTo>
                  <a:lnTo>
                    <a:pt x="3508" y="636"/>
                  </a:lnTo>
                  <a:lnTo>
                    <a:pt x="3574" y="636"/>
                  </a:lnTo>
                  <a:lnTo>
                    <a:pt x="3505" y="55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56" name="Freeform 61"/>
            <p:cNvSpPr>
              <a:spLocks/>
            </p:cNvSpPr>
            <p:nvPr/>
          </p:nvSpPr>
          <p:spPr bwMode="auto">
            <a:xfrm>
              <a:off x="11" y="1479"/>
              <a:ext cx="17" cy="10"/>
            </a:xfrm>
            <a:custGeom>
              <a:avLst/>
              <a:gdLst>
                <a:gd name="T0" fmla="*/ 0 w 675"/>
                <a:gd name="T1" fmla="*/ 7 h 390"/>
                <a:gd name="T2" fmla="*/ 5 w 675"/>
                <a:gd name="T3" fmla="*/ 7 h 390"/>
                <a:gd name="T4" fmla="*/ 9 w 675"/>
                <a:gd name="T5" fmla="*/ 7 h 390"/>
                <a:gd name="T6" fmla="*/ 12 w 675"/>
                <a:gd name="T7" fmla="*/ 5 h 390"/>
                <a:gd name="T8" fmla="*/ 14 w 675"/>
                <a:gd name="T9" fmla="*/ 3 h 390"/>
                <a:gd name="T10" fmla="*/ 14 w 675"/>
                <a:gd name="T11" fmla="*/ 3 h 390"/>
                <a:gd name="T12" fmla="*/ 12 w 675"/>
                <a:gd name="T13" fmla="*/ 2 h 390"/>
                <a:gd name="T14" fmla="*/ 9 w 675"/>
                <a:gd name="T15" fmla="*/ 1 h 390"/>
                <a:gd name="T16" fmla="*/ 11 w 675"/>
                <a:gd name="T17" fmla="*/ 0 h 390"/>
                <a:gd name="T18" fmla="*/ 12 w 675"/>
                <a:gd name="T19" fmla="*/ 1 h 390"/>
                <a:gd name="T20" fmla="*/ 14 w 675"/>
                <a:gd name="T21" fmla="*/ 2 h 390"/>
                <a:gd name="T22" fmla="*/ 15 w 675"/>
                <a:gd name="T23" fmla="*/ 2 h 390"/>
                <a:gd name="T24" fmla="*/ 17 w 675"/>
                <a:gd name="T25" fmla="*/ 3 h 390"/>
                <a:gd name="T26" fmla="*/ 17 w 675"/>
                <a:gd name="T27" fmla="*/ 5 h 390"/>
                <a:gd name="T28" fmla="*/ 15 w 675"/>
                <a:gd name="T29" fmla="*/ 8 h 390"/>
                <a:gd name="T30" fmla="*/ 13 w 675"/>
                <a:gd name="T31" fmla="*/ 9 h 390"/>
                <a:gd name="T32" fmla="*/ 11 w 675"/>
                <a:gd name="T33" fmla="*/ 10 h 390"/>
                <a:gd name="T34" fmla="*/ 9 w 675"/>
                <a:gd name="T35" fmla="*/ 10 h 390"/>
                <a:gd name="T36" fmla="*/ 7 w 675"/>
                <a:gd name="T37" fmla="*/ 10 h 390"/>
                <a:gd name="T38" fmla="*/ 0 w 675"/>
                <a:gd name="T39" fmla="*/ 7 h 39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75"/>
                <a:gd name="T61" fmla="*/ 0 h 390"/>
                <a:gd name="T62" fmla="*/ 675 w 675"/>
                <a:gd name="T63" fmla="*/ 390 h 39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75" h="390">
                  <a:moveTo>
                    <a:pt x="0" y="273"/>
                  </a:moveTo>
                  <a:lnTo>
                    <a:pt x="211" y="273"/>
                  </a:lnTo>
                  <a:lnTo>
                    <a:pt x="364" y="273"/>
                  </a:lnTo>
                  <a:lnTo>
                    <a:pt x="485" y="201"/>
                  </a:lnTo>
                  <a:lnTo>
                    <a:pt x="547" y="135"/>
                  </a:lnTo>
                  <a:lnTo>
                    <a:pt x="547" y="121"/>
                  </a:lnTo>
                  <a:lnTo>
                    <a:pt x="485" y="72"/>
                  </a:lnTo>
                  <a:lnTo>
                    <a:pt x="364" y="31"/>
                  </a:lnTo>
                  <a:lnTo>
                    <a:pt x="426" y="0"/>
                  </a:lnTo>
                  <a:lnTo>
                    <a:pt x="485" y="31"/>
                  </a:lnTo>
                  <a:lnTo>
                    <a:pt x="547" y="72"/>
                  </a:lnTo>
                  <a:lnTo>
                    <a:pt x="612" y="72"/>
                  </a:lnTo>
                  <a:lnTo>
                    <a:pt x="675" y="135"/>
                  </a:lnTo>
                  <a:lnTo>
                    <a:pt x="675" y="201"/>
                  </a:lnTo>
                  <a:lnTo>
                    <a:pt x="605" y="304"/>
                  </a:lnTo>
                  <a:lnTo>
                    <a:pt x="515" y="363"/>
                  </a:lnTo>
                  <a:lnTo>
                    <a:pt x="419" y="390"/>
                  </a:lnTo>
                  <a:lnTo>
                    <a:pt x="356" y="390"/>
                  </a:lnTo>
                  <a:lnTo>
                    <a:pt x="291" y="390"/>
                  </a:lnTo>
                  <a:lnTo>
                    <a:pt x="0" y="27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57" name="Freeform 62"/>
            <p:cNvSpPr>
              <a:spLocks/>
            </p:cNvSpPr>
            <p:nvPr/>
          </p:nvSpPr>
          <p:spPr bwMode="auto">
            <a:xfrm>
              <a:off x="-11" y="1466"/>
              <a:ext cx="118" cy="34"/>
            </a:xfrm>
            <a:custGeom>
              <a:avLst/>
              <a:gdLst>
                <a:gd name="T0" fmla="*/ 51 w 4727"/>
                <a:gd name="T1" fmla="*/ 20 h 1351"/>
                <a:gd name="T2" fmla="*/ 62 w 4727"/>
                <a:gd name="T3" fmla="*/ 23 h 1351"/>
                <a:gd name="T4" fmla="*/ 70 w 4727"/>
                <a:gd name="T5" fmla="*/ 25 h 1351"/>
                <a:gd name="T6" fmla="*/ 81 w 4727"/>
                <a:gd name="T7" fmla="*/ 27 h 1351"/>
                <a:gd name="T8" fmla="*/ 91 w 4727"/>
                <a:gd name="T9" fmla="*/ 28 h 1351"/>
                <a:gd name="T10" fmla="*/ 103 w 4727"/>
                <a:gd name="T11" fmla="*/ 29 h 1351"/>
                <a:gd name="T12" fmla="*/ 109 w 4727"/>
                <a:gd name="T13" fmla="*/ 31 h 1351"/>
                <a:gd name="T14" fmla="*/ 112 w 4727"/>
                <a:gd name="T15" fmla="*/ 30 h 1351"/>
                <a:gd name="T16" fmla="*/ 109 w 4727"/>
                <a:gd name="T17" fmla="*/ 27 h 1351"/>
                <a:gd name="T18" fmla="*/ 94 w 4727"/>
                <a:gd name="T19" fmla="*/ 24 h 1351"/>
                <a:gd name="T20" fmla="*/ 83 w 4727"/>
                <a:gd name="T21" fmla="*/ 21 h 1351"/>
                <a:gd name="T22" fmla="*/ 70 w 4727"/>
                <a:gd name="T23" fmla="*/ 18 h 1351"/>
                <a:gd name="T24" fmla="*/ 62 w 4727"/>
                <a:gd name="T25" fmla="*/ 12 h 1351"/>
                <a:gd name="T26" fmla="*/ 63 w 4727"/>
                <a:gd name="T27" fmla="*/ 10 h 1351"/>
                <a:gd name="T28" fmla="*/ 73 w 4727"/>
                <a:gd name="T29" fmla="*/ 10 h 1351"/>
                <a:gd name="T30" fmla="*/ 81 w 4727"/>
                <a:gd name="T31" fmla="*/ 11 h 1351"/>
                <a:gd name="T32" fmla="*/ 83 w 4727"/>
                <a:gd name="T33" fmla="*/ 9 h 1351"/>
                <a:gd name="T34" fmla="*/ 64 w 4727"/>
                <a:gd name="T35" fmla="*/ 5 h 1351"/>
                <a:gd name="T36" fmla="*/ 48 w 4727"/>
                <a:gd name="T37" fmla="*/ 3 h 1351"/>
                <a:gd name="T38" fmla="*/ 33 w 4727"/>
                <a:gd name="T39" fmla="*/ 4 h 1351"/>
                <a:gd name="T40" fmla="*/ 22 w 4727"/>
                <a:gd name="T41" fmla="*/ 5 h 1351"/>
                <a:gd name="T42" fmla="*/ 8 w 4727"/>
                <a:gd name="T43" fmla="*/ 8 h 1351"/>
                <a:gd name="T44" fmla="*/ 2 w 4727"/>
                <a:gd name="T45" fmla="*/ 8 h 1351"/>
                <a:gd name="T46" fmla="*/ 0 w 4727"/>
                <a:gd name="T47" fmla="*/ 5 h 1351"/>
                <a:gd name="T48" fmla="*/ 13 w 4727"/>
                <a:gd name="T49" fmla="*/ 2 h 1351"/>
                <a:gd name="T50" fmla="*/ 22 w 4727"/>
                <a:gd name="T51" fmla="*/ 0 h 1351"/>
                <a:gd name="T52" fmla="*/ 37 w 4727"/>
                <a:gd name="T53" fmla="*/ 0 h 1351"/>
                <a:gd name="T54" fmla="*/ 48 w 4727"/>
                <a:gd name="T55" fmla="*/ 1 h 1351"/>
                <a:gd name="T56" fmla="*/ 59 w 4727"/>
                <a:gd name="T57" fmla="*/ 2 h 1351"/>
                <a:gd name="T58" fmla="*/ 72 w 4727"/>
                <a:gd name="T59" fmla="*/ 5 h 1351"/>
                <a:gd name="T60" fmla="*/ 83 w 4727"/>
                <a:gd name="T61" fmla="*/ 7 h 1351"/>
                <a:gd name="T62" fmla="*/ 89 w 4727"/>
                <a:gd name="T63" fmla="*/ 9 h 1351"/>
                <a:gd name="T64" fmla="*/ 93 w 4727"/>
                <a:gd name="T65" fmla="*/ 11 h 1351"/>
                <a:gd name="T66" fmla="*/ 93 w 4727"/>
                <a:gd name="T67" fmla="*/ 16 h 1351"/>
                <a:gd name="T68" fmla="*/ 88 w 4727"/>
                <a:gd name="T69" fmla="*/ 15 h 1351"/>
                <a:gd name="T70" fmla="*/ 78 w 4727"/>
                <a:gd name="T71" fmla="*/ 13 h 1351"/>
                <a:gd name="T72" fmla="*/ 72 w 4727"/>
                <a:gd name="T73" fmla="*/ 12 h 1351"/>
                <a:gd name="T74" fmla="*/ 67 w 4727"/>
                <a:gd name="T75" fmla="*/ 13 h 1351"/>
                <a:gd name="T76" fmla="*/ 78 w 4727"/>
                <a:gd name="T77" fmla="*/ 18 h 1351"/>
                <a:gd name="T78" fmla="*/ 93 w 4727"/>
                <a:gd name="T79" fmla="*/ 21 h 1351"/>
                <a:gd name="T80" fmla="*/ 102 w 4727"/>
                <a:gd name="T81" fmla="*/ 23 h 1351"/>
                <a:gd name="T82" fmla="*/ 112 w 4727"/>
                <a:gd name="T83" fmla="*/ 26 h 1351"/>
                <a:gd name="T84" fmla="*/ 117 w 4727"/>
                <a:gd name="T85" fmla="*/ 29 h 1351"/>
                <a:gd name="T86" fmla="*/ 118 w 4727"/>
                <a:gd name="T87" fmla="*/ 32 h 1351"/>
                <a:gd name="T88" fmla="*/ 113 w 4727"/>
                <a:gd name="T89" fmla="*/ 34 h 1351"/>
                <a:gd name="T90" fmla="*/ 105 w 4727"/>
                <a:gd name="T91" fmla="*/ 34 h 1351"/>
                <a:gd name="T92" fmla="*/ 89 w 4727"/>
                <a:gd name="T93" fmla="*/ 32 h 1351"/>
                <a:gd name="T94" fmla="*/ 78 w 4727"/>
                <a:gd name="T95" fmla="*/ 31 h 1351"/>
                <a:gd name="T96" fmla="*/ 67 w 4727"/>
                <a:gd name="T97" fmla="*/ 28 h 1351"/>
                <a:gd name="T98" fmla="*/ 56 w 4727"/>
                <a:gd name="T99" fmla="*/ 24 h 1351"/>
                <a:gd name="T100" fmla="*/ 45 w 4727"/>
                <a:gd name="T101" fmla="*/ 20 h 1351"/>
                <a:gd name="T102" fmla="*/ 41 w 4727"/>
                <a:gd name="T103" fmla="*/ 16 h 135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4727"/>
                <a:gd name="T157" fmla="*/ 0 h 1351"/>
                <a:gd name="T158" fmla="*/ 4727 w 4727"/>
                <a:gd name="T159" fmla="*/ 1351 h 135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4727" h="1351">
                  <a:moveTo>
                    <a:pt x="1660" y="650"/>
                  </a:moveTo>
                  <a:lnTo>
                    <a:pt x="2045" y="777"/>
                  </a:lnTo>
                  <a:lnTo>
                    <a:pt x="2298" y="843"/>
                  </a:lnTo>
                  <a:lnTo>
                    <a:pt x="2492" y="905"/>
                  </a:lnTo>
                  <a:lnTo>
                    <a:pt x="2682" y="968"/>
                  </a:lnTo>
                  <a:lnTo>
                    <a:pt x="2803" y="998"/>
                  </a:lnTo>
                  <a:lnTo>
                    <a:pt x="3066" y="1034"/>
                  </a:lnTo>
                  <a:lnTo>
                    <a:pt x="3260" y="1061"/>
                  </a:lnTo>
                  <a:lnTo>
                    <a:pt x="3447" y="1095"/>
                  </a:lnTo>
                  <a:lnTo>
                    <a:pt x="3641" y="1095"/>
                  </a:lnTo>
                  <a:lnTo>
                    <a:pt x="3900" y="1120"/>
                  </a:lnTo>
                  <a:lnTo>
                    <a:pt x="4143" y="1151"/>
                  </a:lnTo>
                  <a:lnTo>
                    <a:pt x="4264" y="1182"/>
                  </a:lnTo>
                  <a:lnTo>
                    <a:pt x="4357" y="1214"/>
                  </a:lnTo>
                  <a:lnTo>
                    <a:pt x="4406" y="1224"/>
                  </a:lnTo>
                  <a:lnTo>
                    <a:pt x="4478" y="1182"/>
                  </a:lnTo>
                  <a:lnTo>
                    <a:pt x="4416" y="1120"/>
                  </a:lnTo>
                  <a:lnTo>
                    <a:pt x="4357" y="1092"/>
                  </a:lnTo>
                  <a:lnTo>
                    <a:pt x="4084" y="998"/>
                  </a:lnTo>
                  <a:lnTo>
                    <a:pt x="3779" y="971"/>
                  </a:lnTo>
                  <a:lnTo>
                    <a:pt x="3564" y="940"/>
                  </a:lnTo>
                  <a:lnTo>
                    <a:pt x="3322" y="850"/>
                  </a:lnTo>
                  <a:lnTo>
                    <a:pt x="3077" y="788"/>
                  </a:lnTo>
                  <a:lnTo>
                    <a:pt x="2803" y="698"/>
                  </a:lnTo>
                  <a:lnTo>
                    <a:pt x="2619" y="587"/>
                  </a:lnTo>
                  <a:lnTo>
                    <a:pt x="2499" y="484"/>
                  </a:lnTo>
                  <a:lnTo>
                    <a:pt x="2471" y="456"/>
                  </a:lnTo>
                  <a:lnTo>
                    <a:pt x="2529" y="394"/>
                  </a:lnTo>
                  <a:lnTo>
                    <a:pt x="2651" y="394"/>
                  </a:lnTo>
                  <a:lnTo>
                    <a:pt x="2924" y="394"/>
                  </a:lnTo>
                  <a:lnTo>
                    <a:pt x="3139" y="425"/>
                  </a:lnTo>
                  <a:lnTo>
                    <a:pt x="3260" y="425"/>
                  </a:lnTo>
                  <a:lnTo>
                    <a:pt x="3385" y="460"/>
                  </a:lnTo>
                  <a:lnTo>
                    <a:pt x="3322" y="363"/>
                  </a:lnTo>
                  <a:lnTo>
                    <a:pt x="2986" y="305"/>
                  </a:lnTo>
                  <a:lnTo>
                    <a:pt x="2554" y="208"/>
                  </a:lnTo>
                  <a:lnTo>
                    <a:pt x="2169" y="142"/>
                  </a:lnTo>
                  <a:lnTo>
                    <a:pt x="1920" y="121"/>
                  </a:lnTo>
                  <a:lnTo>
                    <a:pt x="1589" y="121"/>
                  </a:lnTo>
                  <a:lnTo>
                    <a:pt x="1312" y="152"/>
                  </a:lnTo>
                  <a:lnTo>
                    <a:pt x="1149" y="142"/>
                  </a:lnTo>
                  <a:lnTo>
                    <a:pt x="886" y="183"/>
                  </a:lnTo>
                  <a:lnTo>
                    <a:pt x="640" y="208"/>
                  </a:lnTo>
                  <a:lnTo>
                    <a:pt x="308" y="305"/>
                  </a:lnTo>
                  <a:lnTo>
                    <a:pt x="190" y="335"/>
                  </a:lnTo>
                  <a:lnTo>
                    <a:pt x="65" y="335"/>
                  </a:lnTo>
                  <a:lnTo>
                    <a:pt x="0" y="335"/>
                  </a:lnTo>
                  <a:lnTo>
                    <a:pt x="0" y="208"/>
                  </a:lnTo>
                  <a:lnTo>
                    <a:pt x="190" y="142"/>
                  </a:lnTo>
                  <a:lnTo>
                    <a:pt x="511" y="79"/>
                  </a:lnTo>
                  <a:lnTo>
                    <a:pt x="674" y="62"/>
                  </a:lnTo>
                  <a:lnTo>
                    <a:pt x="893" y="18"/>
                  </a:lnTo>
                  <a:lnTo>
                    <a:pt x="1284" y="0"/>
                  </a:lnTo>
                  <a:lnTo>
                    <a:pt x="1463" y="0"/>
                  </a:lnTo>
                  <a:lnTo>
                    <a:pt x="1647" y="0"/>
                  </a:lnTo>
                  <a:lnTo>
                    <a:pt x="1920" y="31"/>
                  </a:lnTo>
                  <a:lnTo>
                    <a:pt x="2103" y="31"/>
                  </a:lnTo>
                  <a:lnTo>
                    <a:pt x="2363" y="79"/>
                  </a:lnTo>
                  <a:lnTo>
                    <a:pt x="2682" y="142"/>
                  </a:lnTo>
                  <a:lnTo>
                    <a:pt x="2865" y="183"/>
                  </a:lnTo>
                  <a:lnTo>
                    <a:pt x="3128" y="208"/>
                  </a:lnTo>
                  <a:lnTo>
                    <a:pt x="3322" y="269"/>
                  </a:lnTo>
                  <a:lnTo>
                    <a:pt x="3444" y="305"/>
                  </a:lnTo>
                  <a:lnTo>
                    <a:pt x="3564" y="363"/>
                  </a:lnTo>
                  <a:lnTo>
                    <a:pt x="3627" y="394"/>
                  </a:lnTo>
                  <a:lnTo>
                    <a:pt x="3717" y="456"/>
                  </a:lnTo>
                  <a:lnTo>
                    <a:pt x="3779" y="546"/>
                  </a:lnTo>
                  <a:lnTo>
                    <a:pt x="3717" y="636"/>
                  </a:lnTo>
                  <a:lnTo>
                    <a:pt x="3641" y="650"/>
                  </a:lnTo>
                  <a:lnTo>
                    <a:pt x="3512" y="587"/>
                  </a:lnTo>
                  <a:lnTo>
                    <a:pt x="3260" y="515"/>
                  </a:lnTo>
                  <a:lnTo>
                    <a:pt x="3128" y="526"/>
                  </a:lnTo>
                  <a:lnTo>
                    <a:pt x="2938" y="460"/>
                  </a:lnTo>
                  <a:lnTo>
                    <a:pt x="2872" y="460"/>
                  </a:lnTo>
                  <a:lnTo>
                    <a:pt x="2748" y="460"/>
                  </a:lnTo>
                  <a:lnTo>
                    <a:pt x="2682" y="526"/>
                  </a:lnTo>
                  <a:lnTo>
                    <a:pt x="2938" y="650"/>
                  </a:lnTo>
                  <a:lnTo>
                    <a:pt x="3139" y="698"/>
                  </a:lnTo>
                  <a:lnTo>
                    <a:pt x="3444" y="757"/>
                  </a:lnTo>
                  <a:lnTo>
                    <a:pt x="3717" y="819"/>
                  </a:lnTo>
                  <a:lnTo>
                    <a:pt x="3838" y="878"/>
                  </a:lnTo>
                  <a:lnTo>
                    <a:pt x="4084" y="909"/>
                  </a:lnTo>
                  <a:lnTo>
                    <a:pt x="4294" y="971"/>
                  </a:lnTo>
                  <a:lnTo>
                    <a:pt x="4471" y="1034"/>
                  </a:lnTo>
                  <a:lnTo>
                    <a:pt x="4600" y="1095"/>
                  </a:lnTo>
                  <a:lnTo>
                    <a:pt x="4690" y="1151"/>
                  </a:lnTo>
                  <a:lnTo>
                    <a:pt x="4727" y="1224"/>
                  </a:lnTo>
                  <a:lnTo>
                    <a:pt x="4720" y="1272"/>
                  </a:lnTo>
                  <a:lnTo>
                    <a:pt x="4661" y="1351"/>
                  </a:lnTo>
                  <a:lnTo>
                    <a:pt x="4534" y="1351"/>
                  </a:lnTo>
                  <a:lnTo>
                    <a:pt x="4406" y="1351"/>
                  </a:lnTo>
                  <a:lnTo>
                    <a:pt x="4215" y="1351"/>
                  </a:lnTo>
                  <a:lnTo>
                    <a:pt x="3717" y="1303"/>
                  </a:lnTo>
                  <a:lnTo>
                    <a:pt x="3575" y="1285"/>
                  </a:lnTo>
                  <a:lnTo>
                    <a:pt x="3322" y="1285"/>
                  </a:lnTo>
                  <a:lnTo>
                    <a:pt x="3139" y="1241"/>
                  </a:lnTo>
                  <a:lnTo>
                    <a:pt x="2865" y="1182"/>
                  </a:lnTo>
                  <a:lnTo>
                    <a:pt x="2682" y="1120"/>
                  </a:lnTo>
                  <a:lnTo>
                    <a:pt x="2499" y="1061"/>
                  </a:lnTo>
                  <a:lnTo>
                    <a:pt x="2236" y="968"/>
                  </a:lnTo>
                  <a:lnTo>
                    <a:pt x="2045" y="905"/>
                  </a:lnTo>
                  <a:lnTo>
                    <a:pt x="1789" y="777"/>
                  </a:lnTo>
                  <a:lnTo>
                    <a:pt x="1723" y="716"/>
                  </a:lnTo>
                  <a:lnTo>
                    <a:pt x="1660" y="65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58" name="Freeform 63"/>
            <p:cNvSpPr>
              <a:spLocks/>
            </p:cNvSpPr>
            <p:nvPr/>
          </p:nvSpPr>
          <p:spPr bwMode="auto">
            <a:xfrm>
              <a:off x="-88" y="1550"/>
              <a:ext cx="93" cy="70"/>
            </a:xfrm>
            <a:custGeom>
              <a:avLst/>
              <a:gdLst>
                <a:gd name="T0" fmla="*/ 21 w 3709"/>
                <a:gd name="T1" fmla="*/ 66 h 2786"/>
                <a:gd name="T2" fmla="*/ 14 w 3709"/>
                <a:gd name="T3" fmla="*/ 67 h 2786"/>
                <a:gd name="T4" fmla="*/ 8 w 3709"/>
                <a:gd name="T5" fmla="*/ 67 h 2786"/>
                <a:gd name="T6" fmla="*/ 5 w 3709"/>
                <a:gd name="T7" fmla="*/ 64 h 2786"/>
                <a:gd name="T8" fmla="*/ 5 w 3709"/>
                <a:gd name="T9" fmla="*/ 58 h 2786"/>
                <a:gd name="T10" fmla="*/ 7 w 3709"/>
                <a:gd name="T11" fmla="*/ 45 h 2786"/>
                <a:gd name="T12" fmla="*/ 7 w 3709"/>
                <a:gd name="T13" fmla="*/ 21 h 2786"/>
                <a:gd name="T14" fmla="*/ 7 w 3709"/>
                <a:gd name="T15" fmla="*/ 15 h 2786"/>
                <a:gd name="T16" fmla="*/ 7 w 3709"/>
                <a:gd name="T17" fmla="*/ 12 h 2786"/>
                <a:gd name="T18" fmla="*/ 8 w 3709"/>
                <a:gd name="T19" fmla="*/ 8 h 2786"/>
                <a:gd name="T20" fmla="*/ 11 w 3709"/>
                <a:gd name="T21" fmla="*/ 5 h 2786"/>
                <a:gd name="T22" fmla="*/ 23 w 3709"/>
                <a:gd name="T23" fmla="*/ 5 h 2786"/>
                <a:gd name="T24" fmla="*/ 43 w 3709"/>
                <a:gd name="T25" fmla="*/ 5 h 2786"/>
                <a:gd name="T26" fmla="*/ 67 w 3709"/>
                <a:gd name="T27" fmla="*/ 4 h 2786"/>
                <a:gd name="T28" fmla="*/ 80 w 3709"/>
                <a:gd name="T29" fmla="*/ 4 h 2786"/>
                <a:gd name="T30" fmla="*/ 83 w 3709"/>
                <a:gd name="T31" fmla="*/ 5 h 2786"/>
                <a:gd name="T32" fmla="*/ 86 w 3709"/>
                <a:gd name="T33" fmla="*/ 5 h 2786"/>
                <a:gd name="T34" fmla="*/ 88 w 3709"/>
                <a:gd name="T35" fmla="*/ 7 h 2786"/>
                <a:gd name="T36" fmla="*/ 90 w 3709"/>
                <a:gd name="T37" fmla="*/ 12 h 2786"/>
                <a:gd name="T38" fmla="*/ 90 w 3709"/>
                <a:gd name="T39" fmla="*/ 31 h 2786"/>
                <a:gd name="T40" fmla="*/ 93 w 3709"/>
                <a:gd name="T41" fmla="*/ 29 h 2786"/>
                <a:gd name="T42" fmla="*/ 93 w 3709"/>
                <a:gd name="T43" fmla="*/ 13 h 2786"/>
                <a:gd name="T44" fmla="*/ 91 w 3709"/>
                <a:gd name="T45" fmla="*/ 5 h 2786"/>
                <a:gd name="T46" fmla="*/ 90 w 3709"/>
                <a:gd name="T47" fmla="*/ 3 h 2786"/>
                <a:gd name="T48" fmla="*/ 86 w 3709"/>
                <a:gd name="T49" fmla="*/ 1 h 2786"/>
                <a:gd name="T50" fmla="*/ 82 w 3709"/>
                <a:gd name="T51" fmla="*/ 0 h 2786"/>
                <a:gd name="T52" fmla="*/ 77 w 3709"/>
                <a:gd name="T53" fmla="*/ 0 h 2786"/>
                <a:gd name="T54" fmla="*/ 74 w 3709"/>
                <a:gd name="T55" fmla="*/ 0 h 2786"/>
                <a:gd name="T56" fmla="*/ 70 w 3709"/>
                <a:gd name="T57" fmla="*/ 1 h 2786"/>
                <a:gd name="T58" fmla="*/ 41 w 3709"/>
                <a:gd name="T59" fmla="*/ 2 h 2786"/>
                <a:gd name="T60" fmla="*/ 18 w 3709"/>
                <a:gd name="T61" fmla="*/ 2 h 2786"/>
                <a:gd name="T62" fmla="*/ 11 w 3709"/>
                <a:gd name="T63" fmla="*/ 2 h 2786"/>
                <a:gd name="T64" fmla="*/ 5 w 3709"/>
                <a:gd name="T65" fmla="*/ 4 h 2786"/>
                <a:gd name="T66" fmla="*/ 3 w 3709"/>
                <a:gd name="T67" fmla="*/ 5 h 2786"/>
                <a:gd name="T68" fmla="*/ 2 w 3709"/>
                <a:gd name="T69" fmla="*/ 8 h 2786"/>
                <a:gd name="T70" fmla="*/ 2 w 3709"/>
                <a:gd name="T71" fmla="*/ 15 h 2786"/>
                <a:gd name="T72" fmla="*/ 2 w 3709"/>
                <a:gd name="T73" fmla="*/ 17 h 2786"/>
                <a:gd name="T74" fmla="*/ 2 w 3709"/>
                <a:gd name="T75" fmla="*/ 24 h 2786"/>
                <a:gd name="T76" fmla="*/ 2 w 3709"/>
                <a:gd name="T77" fmla="*/ 27 h 2786"/>
                <a:gd name="T78" fmla="*/ 1 w 3709"/>
                <a:gd name="T79" fmla="*/ 55 h 2786"/>
                <a:gd name="T80" fmla="*/ 0 w 3709"/>
                <a:gd name="T81" fmla="*/ 61 h 2786"/>
                <a:gd name="T82" fmla="*/ 0 w 3709"/>
                <a:gd name="T83" fmla="*/ 64 h 2786"/>
                <a:gd name="T84" fmla="*/ 1 w 3709"/>
                <a:gd name="T85" fmla="*/ 67 h 2786"/>
                <a:gd name="T86" fmla="*/ 3 w 3709"/>
                <a:gd name="T87" fmla="*/ 69 h 2786"/>
                <a:gd name="T88" fmla="*/ 8 w 3709"/>
                <a:gd name="T89" fmla="*/ 70 h 2786"/>
                <a:gd name="T90" fmla="*/ 11 w 3709"/>
                <a:gd name="T91" fmla="*/ 69 h 2786"/>
                <a:gd name="T92" fmla="*/ 15 w 3709"/>
                <a:gd name="T93" fmla="*/ 69 h 2786"/>
                <a:gd name="T94" fmla="*/ 21 w 3709"/>
                <a:gd name="T95" fmla="*/ 66 h 278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709"/>
                <a:gd name="T145" fmla="*/ 0 h 2786"/>
                <a:gd name="T146" fmla="*/ 3709 w 3709"/>
                <a:gd name="T147" fmla="*/ 2786 h 278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709" h="2786">
                  <a:moveTo>
                    <a:pt x="855" y="2633"/>
                  </a:moveTo>
                  <a:lnTo>
                    <a:pt x="577" y="2665"/>
                  </a:lnTo>
                  <a:lnTo>
                    <a:pt x="304" y="2665"/>
                  </a:lnTo>
                  <a:lnTo>
                    <a:pt x="214" y="2543"/>
                  </a:lnTo>
                  <a:lnTo>
                    <a:pt x="214" y="2302"/>
                  </a:lnTo>
                  <a:lnTo>
                    <a:pt x="260" y="1801"/>
                  </a:lnTo>
                  <a:lnTo>
                    <a:pt x="277" y="846"/>
                  </a:lnTo>
                  <a:lnTo>
                    <a:pt x="260" y="591"/>
                  </a:lnTo>
                  <a:lnTo>
                    <a:pt x="260" y="467"/>
                  </a:lnTo>
                  <a:lnTo>
                    <a:pt x="304" y="331"/>
                  </a:lnTo>
                  <a:lnTo>
                    <a:pt x="457" y="211"/>
                  </a:lnTo>
                  <a:lnTo>
                    <a:pt x="913" y="211"/>
                  </a:lnTo>
                  <a:lnTo>
                    <a:pt x="1730" y="211"/>
                  </a:lnTo>
                  <a:lnTo>
                    <a:pt x="2684" y="148"/>
                  </a:lnTo>
                  <a:lnTo>
                    <a:pt x="3197" y="148"/>
                  </a:lnTo>
                  <a:lnTo>
                    <a:pt x="3317" y="180"/>
                  </a:lnTo>
                  <a:lnTo>
                    <a:pt x="3439" y="211"/>
                  </a:lnTo>
                  <a:lnTo>
                    <a:pt x="3515" y="277"/>
                  </a:lnTo>
                  <a:lnTo>
                    <a:pt x="3580" y="467"/>
                  </a:lnTo>
                  <a:lnTo>
                    <a:pt x="3580" y="1227"/>
                  </a:lnTo>
                  <a:lnTo>
                    <a:pt x="3709" y="1165"/>
                  </a:lnTo>
                  <a:lnTo>
                    <a:pt x="3709" y="528"/>
                  </a:lnTo>
                  <a:lnTo>
                    <a:pt x="3643" y="211"/>
                  </a:lnTo>
                  <a:lnTo>
                    <a:pt x="3592" y="121"/>
                  </a:lnTo>
                  <a:lnTo>
                    <a:pt x="3439" y="59"/>
                  </a:lnTo>
                  <a:lnTo>
                    <a:pt x="3256" y="0"/>
                  </a:lnTo>
                  <a:lnTo>
                    <a:pt x="3072" y="0"/>
                  </a:lnTo>
                  <a:lnTo>
                    <a:pt x="2951" y="0"/>
                  </a:lnTo>
                  <a:lnTo>
                    <a:pt x="2799" y="27"/>
                  </a:lnTo>
                  <a:lnTo>
                    <a:pt x="1643" y="90"/>
                  </a:lnTo>
                  <a:lnTo>
                    <a:pt x="703" y="90"/>
                  </a:lnTo>
                  <a:lnTo>
                    <a:pt x="426" y="90"/>
                  </a:lnTo>
                  <a:lnTo>
                    <a:pt x="197" y="148"/>
                  </a:lnTo>
                  <a:lnTo>
                    <a:pt x="131" y="211"/>
                  </a:lnTo>
                  <a:lnTo>
                    <a:pt x="69" y="338"/>
                  </a:lnTo>
                  <a:lnTo>
                    <a:pt x="63" y="605"/>
                  </a:lnTo>
                  <a:lnTo>
                    <a:pt x="63" y="695"/>
                  </a:lnTo>
                  <a:lnTo>
                    <a:pt x="93" y="968"/>
                  </a:lnTo>
                  <a:lnTo>
                    <a:pt x="63" y="1089"/>
                  </a:lnTo>
                  <a:lnTo>
                    <a:pt x="31" y="2178"/>
                  </a:lnTo>
                  <a:lnTo>
                    <a:pt x="0" y="2423"/>
                  </a:lnTo>
                  <a:lnTo>
                    <a:pt x="0" y="2543"/>
                  </a:lnTo>
                  <a:lnTo>
                    <a:pt x="31" y="2665"/>
                  </a:lnTo>
                  <a:lnTo>
                    <a:pt x="124" y="2754"/>
                  </a:lnTo>
                  <a:lnTo>
                    <a:pt x="336" y="2786"/>
                  </a:lnTo>
                  <a:lnTo>
                    <a:pt x="453" y="2754"/>
                  </a:lnTo>
                  <a:lnTo>
                    <a:pt x="582" y="2754"/>
                  </a:lnTo>
                  <a:lnTo>
                    <a:pt x="855" y="263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59" name="Freeform 64"/>
            <p:cNvSpPr>
              <a:spLocks/>
            </p:cNvSpPr>
            <p:nvPr/>
          </p:nvSpPr>
          <p:spPr bwMode="auto">
            <a:xfrm>
              <a:off x="11" y="1560"/>
              <a:ext cx="20" cy="19"/>
            </a:xfrm>
            <a:custGeom>
              <a:avLst/>
              <a:gdLst>
                <a:gd name="T0" fmla="*/ 2 w 774"/>
                <a:gd name="T1" fmla="*/ 19 h 771"/>
                <a:gd name="T2" fmla="*/ 0 w 774"/>
                <a:gd name="T3" fmla="*/ 0 h 771"/>
                <a:gd name="T4" fmla="*/ 5 w 774"/>
                <a:gd name="T5" fmla="*/ 0 h 771"/>
                <a:gd name="T6" fmla="*/ 13 w 774"/>
                <a:gd name="T7" fmla="*/ 0 h 771"/>
                <a:gd name="T8" fmla="*/ 15 w 774"/>
                <a:gd name="T9" fmla="*/ 0 h 771"/>
                <a:gd name="T10" fmla="*/ 20 w 774"/>
                <a:gd name="T11" fmla="*/ 16 h 771"/>
                <a:gd name="T12" fmla="*/ 17 w 774"/>
                <a:gd name="T13" fmla="*/ 16 h 771"/>
                <a:gd name="T14" fmla="*/ 15 w 774"/>
                <a:gd name="T15" fmla="*/ 13 h 771"/>
                <a:gd name="T16" fmla="*/ 12 w 774"/>
                <a:gd name="T17" fmla="*/ 3 h 771"/>
                <a:gd name="T18" fmla="*/ 8 w 774"/>
                <a:gd name="T19" fmla="*/ 3 h 771"/>
                <a:gd name="T20" fmla="*/ 5 w 774"/>
                <a:gd name="T21" fmla="*/ 3 h 771"/>
                <a:gd name="T22" fmla="*/ 5 w 774"/>
                <a:gd name="T23" fmla="*/ 5 h 771"/>
                <a:gd name="T24" fmla="*/ 5 w 774"/>
                <a:gd name="T25" fmla="*/ 10 h 771"/>
                <a:gd name="T26" fmla="*/ 5 w 774"/>
                <a:gd name="T27" fmla="*/ 14 h 771"/>
                <a:gd name="T28" fmla="*/ 7 w 774"/>
                <a:gd name="T29" fmla="*/ 17 h 771"/>
                <a:gd name="T30" fmla="*/ 2 w 774"/>
                <a:gd name="T31" fmla="*/ 19 h 77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74"/>
                <a:gd name="T49" fmla="*/ 0 h 771"/>
                <a:gd name="T50" fmla="*/ 774 w 774"/>
                <a:gd name="T51" fmla="*/ 771 h 77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74" h="771">
                  <a:moveTo>
                    <a:pt x="73" y="771"/>
                  </a:moveTo>
                  <a:lnTo>
                    <a:pt x="0" y="0"/>
                  </a:lnTo>
                  <a:lnTo>
                    <a:pt x="200" y="7"/>
                  </a:lnTo>
                  <a:lnTo>
                    <a:pt x="519" y="7"/>
                  </a:lnTo>
                  <a:lnTo>
                    <a:pt x="584" y="7"/>
                  </a:lnTo>
                  <a:lnTo>
                    <a:pt x="774" y="642"/>
                  </a:lnTo>
                  <a:lnTo>
                    <a:pt x="647" y="642"/>
                  </a:lnTo>
                  <a:lnTo>
                    <a:pt x="584" y="515"/>
                  </a:lnTo>
                  <a:lnTo>
                    <a:pt x="457" y="134"/>
                  </a:lnTo>
                  <a:lnTo>
                    <a:pt x="328" y="134"/>
                  </a:lnTo>
                  <a:lnTo>
                    <a:pt x="200" y="134"/>
                  </a:lnTo>
                  <a:lnTo>
                    <a:pt x="200" y="197"/>
                  </a:lnTo>
                  <a:lnTo>
                    <a:pt x="200" y="391"/>
                  </a:lnTo>
                  <a:lnTo>
                    <a:pt x="200" y="581"/>
                  </a:lnTo>
                  <a:lnTo>
                    <a:pt x="263" y="708"/>
                  </a:lnTo>
                  <a:lnTo>
                    <a:pt x="73" y="77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60" name="Freeform 65"/>
            <p:cNvSpPr>
              <a:spLocks/>
            </p:cNvSpPr>
            <p:nvPr/>
          </p:nvSpPr>
          <p:spPr bwMode="auto">
            <a:xfrm>
              <a:off x="33" y="1539"/>
              <a:ext cx="81" cy="73"/>
            </a:xfrm>
            <a:custGeom>
              <a:avLst/>
              <a:gdLst>
                <a:gd name="T0" fmla="*/ 7 w 3211"/>
                <a:gd name="T1" fmla="*/ 31 h 2924"/>
                <a:gd name="T2" fmla="*/ 6 w 3211"/>
                <a:gd name="T3" fmla="*/ 22 h 2924"/>
                <a:gd name="T4" fmla="*/ 5 w 3211"/>
                <a:gd name="T5" fmla="*/ 14 h 2924"/>
                <a:gd name="T6" fmla="*/ 9 w 3211"/>
                <a:gd name="T7" fmla="*/ 11 h 2924"/>
                <a:gd name="T8" fmla="*/ 23 w 3211"/>
                <a:gd name="T9" fmla="*/ 9 h 2924"/>
                <a:gd name="T10" fmla="*/ 47 w 3211"/>
                <a:gd name="T11" fmla="*/ 5 h 2924"/>
                <a:gd name="T12" fmla="*/ 61 w 3211"/>
                <a:gd name="T13" fmla="*/ 5 h 2924"/>
                <a:gd name="T14" fmla="*/ 67 w 3211"/>
                <a:gd name="T15" fmla="*/ 6 h 2924"/>
                <a:gd name="T16" fmla="*/ 70 w 3211"/>
                <a:gd name="T17" fmla="*/ 24 h 2924"/>
                <a:gd name="T18" fmla="*/ 73 w 3211"/>
                <a:gd name="T19" fmla="*/ 40 h 2924"/>
                <a:gd name="T20" fmla="*/ 75 w 3211"/>
                <a:gd name="T21" fmla="*/ 49 h 2924"/>
                <a:gd name="T22" fmla="*/ 75 w 3211"/>
                <a:gd name="T23" fmla="*/ 59 h 2924"/>
                <a:gd name="T24" fmla="*/ 75 w 3211"/>
                <a:gd name="T25" fmla="*/ 63 h 2924"/>
                <a:gd name="T26" fmla="*/ 73 w 3211"/>
                <a:gd name="T27" fmla="*/ 68 h 2924"/>
                <a:gd name="T28" fmla="*/ 70 w 3211"/>
                <a:gd name="T29" fmla="*/ 70 h 2924"/>
                <a:gd name="T30" fmla="*/ 63 w 3211"/>
                <a:gd name="T31" fmla="*/ 71 h 2924"/>
                <a:gd name="T32" fmla="*/ 67 w 3211"/>
                <a:gd name="T33" fmla="*/ 73 h 2924"/>
                <a:gd name="T34" fmla="*/ 73 w 3211"/>
                <a:gd name="T35" fmla="*/ 73 h 2924"/>
                <a:gd name="T36" fmla="*/ 78 w 3211"/>
                <a:gd name="T37" fmla="*/ 70 h 2924"/>
                <a:gd name="T38" fmla="*/ 81 w 3211"/>
                <a:gd name="T39" fmla="*/ 66 h 2924"/>
                <a:gd name="T40" fmla="*/ 81 w 3211"/>
                <a:gd name="T41" fmla="*/ 59 h 2924"/>
                <a:gd name="T42" fmla="*/ 78 w 3211"/>
                <a:gd name="T43" fmla="*/ 46 h 2924"/>
                <a:gd name="T44" fmla="*/ 76 w 3211"/>
                <a:gd name="T45" fmla="*/ 30 h 2924"/>
                <a:gd name="T46" fmla="*/ 74 w 3211"/>
                <a:gd name="T47" fmla="*/ 17 h 2924"/>
                <a:gd name="T48" fmla="*/ 73 w 3211"/>
                <a:gd name="T49" fmla="*/ 10 h 2924"/>
                <a:gd name="T50" fmla="*/ 70 w 3211"/>
                <a:gd name="T51" fmla="*/ 3 h 2924"/>
                <a:gd name="T52" fmla="*/ 65 w 3211"/>
                <a:gd name="T53" fmla="*/ 0 h 2924"/>
                <a:gd name="T54" fmla="*/ 57 w 3211"/>
                <a:gd name="T55" fmla="*/ 0 h 2924"/>
                <a:gd name="T56" fmla="*/ 49 w 3211"/>
                <a:gd name="T57" fmla="*/ 1 h 2924"/>
                <a:gd name="T58" fmla="*/ 33 w 3211"/>
                <a:gd name="T59" fmla="*/ 3 h 2924"/>
                <a:gd name="T60" fmla="*/ 15 w 3211"/>
                <a:gd name="T61" fmla="*/ 6 h 2924"/>
                <a:gd name="T62" fmla="*/ 2 w 3211"/>
                <a:gd name="T63" fmla="*/ 8 h 2924"/>
                <a:gd name="T64" fmla="*/ 1 w 3211"/>
                <a:gd name="T65" fmla="*/ 11 h 2924"/>
                <a:gd name="T66" fmla="*/ 2 w 3211"/>
                <a:gd name="T67" fmla="*/ 21 h 2924"/>
                <a:gd name="T68" fmla="*/ 3 w 3211"/>
                <a:gd name="T69" fmla="*/ 32 h 2924"/>
                <a:gd name="T70" fmla="*/ 7 w 3211"/>
                <a:gd name="T71" fmla="*/ 35 h 292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211"/>
                <a:gd name="T109" fmla="*/ 0 h 2924"/>
                <a:gd name="T110" fmla="*/ 3211 w 3211"/>
                <a:gd name="T111" fmla="*/ 2924 h 292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211" h="2924">
                  <a:moveTo>
                    <a:pt x="273" y="1393"/>
                  </a:moveTo>
                  <a:lnTo>
                    <a:pt x="273" y="1240"/>
                  </a:lnTo>
                  <a:lnTo>
                    <a:pt x="304" y="1150"/>
                  </a:lnTo>
                  <a:lnTo>
                    <a:pt x="245" y="878"/>
                  </a:lnTo>
                  <a:lnTo>
                    <a:pt x="210" y="702"/>
                  </a:lnTo>
                  <a:lnTo>
                    <a:pt x="214" y="573"/>
                  </a:lnTo>
                  <a:lnTo>
                    <a:pt x="245" y="484"/>
                  </a:lnTo>
                  <a:lnTo>
                    <a:pt x="339" y="445"/>
                  </a:lnTo>
                  <a:lnTo>
                    <a:pt x="609" y="394"/>
                  </a:lnTo>
                  <a:lnTo>
                    <a:pt x="913" y="362"/>
                  </a:lnTo>
                  <a:lnTo>
                    <a:pt x="1491" y="272"/>
                  </a:lnTo>
                  <a:lnTo>
                    <a:pt x="1872" y="190"/>
                  </a:lnTo>
                  <a:lnTo>
                    <a:pt x="2318" y="190"/>
                  </a:lnTo>
                  <a:lnTo>
                    <a:pt x="2436" y="183"/>
                  </a:lnTo>
                  <a:lnTo>
                    <a:pt x="2588" y="211"/>
                  </a:lnTo>
                  <a:lnTo>
                    <a:pt x="2637" y="255"/>
                  </a:lnTo>
                  <a:lnTo>
                    <a:pt x="2678" y="394"/>
                  </a:lnTo>
                  <a:lnTo>
                    <a:pt x="2765" y="953"/>
                  </a:lnTo>
                  <a:lnTo>
                    <a:pt x="2831" y="1334"/>
                  </a:lnTo>
                  <a:lnTo>
                    <a:pt x="2892" y="1590"/>
                  </a:lnTo>
                  <a:lnTo>
                    <a:pt x="2921" y="1845"/>
                  </a:lnTo>
                  <a:lnTo>
                    <a:pt x="2958" y="1969"/>
                  </a:lnTo>
                  <a:lnTo>
                    <a:pt x="2982" y="2239"/>
                  </a:lnTo>
                  <a:lnTo>
                    <a:pt x="2982" y="2360"/>
                  </a:lnTo>
                  <a:lnTo>
                    <a:pt x="2982" y="2481"/>
                  </a:lnTo>
                  <a:lnTo>
                    <a:pt x="2958" y="2543"/>
                  </a:lnTo>
                  <a:lnTo>
                    <a:pt x="2921" y="2664"/>
                  </a:lnTo>
                  <a:lnTo>
                    <a:pt x="2892" y="2734"/>
                  </a:lnTo>
                  <a:lnTo>
                    <a:pt x="2831" y="2754"/>
                  </a:lnTo>
                  <a:lnTo>
                    <a:pt x="2765" y="2796"/>
                  </a:lnTo>
                  <a:lnTo>
                    <a:pt x="2637" y="2796"/>
                  </a:lnTo>
                  <a:lnTo>
                    <a:pt x="2508" y="2861"/>
                  </a:lnTo>
                  <a:lnTo>
                    <a:pt x="2508" y="2924"/>
                  </a:lnTo>
                  <a:lnTo>
                    <a:pt x="2637" y="2924"/>
                  </a:lnTo>
                  <a:lnTo>
                    <a:pt x="2831" y="2924"/>
                  </a:lnTo>
                  <a:lnTo>
                    <a:pt x="2892" y="2924"/>
                  </a:lnTo>
                  <a:lnTo>
                    <a:pt x="3014" y="2875"/>
                  </a:lnTo>
                  <a:lnTo>
                    <a:pt x="3104" y="2786"/>
                  </a:lnTo>
                  <a:lnTo>
                    <a:pt x="3135" y="2727"/>
                  </a:lnTo>
                  <a:lnTo>
                    <a:pt x="3194" y="2633"/>
                  </a:lnTo>
                  <a:lnTo>
                    <a:pt x="3211" y="2477"/>
                  </a:lnTo>
                  <a:lnTo>
                    <a:pt x="3211" y="2353"/>
                  </a:lnTo>
                  <a:lnTo>
                    <a:pt x="3148" y="2035"/>
                  </a:lnTo>
                  <a:lnTo>
                    <a:pt x="3104" y="1845"/>
                  </a:lnTo>
                  <a:lnTo>
                    <a:pt x="3083" y="1527"/>
                  </a:lnTo>
                  <a:lnTo>
                    <a:pt x="3021" y="1210"/>
                  </a:lnTo>
                  <a:lnTo>
                    <a:pt x="2951" y="940"/>
                  </a:lnTo>
                  <a:lnTo>
                    <a:pt x="2921" y="698"/>
                  </a:lnTo>
                  <a:lnTo>
                    <a:pt x="2892" y="508"/>
                  </a:lnTo>
                  <a:lnTo>
                    <a:pt x="2892" y="384"/>
                  </a:lnTo>
                  <a:lnTo>
                    <a:pt x="2831" y="190"/>
                  </a:lnTo>
                  <a:lnTo>
                    <a:pt x="2765" y="128"/>
                  </a:lnTo>
                  <a:lnTo>
                    <a:pt x="2709" y="62"/>
                  </a:lnTo>
                  <a:lnTo>
                    <a:pt x="2574" y="0"/>
                  </a:lnTo>
                  <a:lnTo>
                    <a:pt x="2446" y="0"/>
                  </a:lnTo>
                  <a:lnTo>
                    <a:pt x="2256" y="0"/>
                  </a:lnTo>
                  <a:lnTo>
                    <a:pt x="2128" y="0"/>
                  </a:lnTo>
                  <a:lnTo>
                    <a:pt x="1948" y="31"/>
                  </a:lnTo>
                  <a:lnTo>
                    <a:pt x="1806" y="65"/>
                  </a:lnTo>
                  <a:lnTo>
                    <a:pt x="1297" y="128"/>
                  </a:lnTo>
                  <a:lnTo>
                    <a:pt x="913" y="211"/>
                  </a:lnTo>
                  <a:lnTo>
                    <a:pt x="609" y="242"/>
                  </a:lnTo>
                  <a:lnTo>
                    <a:pt x="273" y="304"/>
                  </a:lnTo>
                  <a:lnTo>
                    <a:pt x="93" y="332"/>
                  </a:lnTo>
                  <a:lnTo>
                    <a:pt x="30" y="394"/>
                  </a:lnTo>
                  <a:lnTo>
                    <a:pt x="30" y="452"/>
                  </a:lnTo>
                  <a:lnTo>
                    <a:pt x="0" y="573"/>
                  </a:lnTo>
                  <a:lnTo>
                    <a:pt x="61" y="846"/>
                  </a:lnTo>
                  <a:lnTo>
                    <a:pt x="120" y="1150"/>
                  </a:lnTo>
                  <a:lnTo>
                    <a:pt x="120" y="1271"/>
                  </a:lnTo>
                  <a:lnTo>
                    <a:pt x="93" y="1393"/>
                  </a:lnTo>
                  <a:lnTo>
                    <a:pt x="273" y="139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61" name="Freeform 66"/>
            <p:cNvSpPr>
              <a:spLocks/>
            </p:cNvSpPr>
            <p:nvPr/>
          </p:nvSpPr>
          <p:spPr bwMode="auto">
            <a:xfrm>
              <a:off x="98" y="1519"/>
              <a:ext cx="59" cy="109"/>
            </a:xfrm>
            <a:custGeom>
              <a:avLst/>
              <a:gdLst>
                <a:gd name="T0" fmla="*/ 9 w 2371"/>
                <a:gd name="T1" fmla="*/ 105 h 4368"/>
                <a:gd name="T2" fmla="*/ 20 w 2371"/>
                <a:gd name="T3" fmla="*/ 103 h 4368"/>
                <a:gd name="T4" fmla="*/ 25 w 2371"/>
                <a:gd name="T5" fmla="*/ 100 h 4368"/>
                <a:gd name="T6" fmla="*/ 26 w 2371"/>
                <a:gd name="T7" fmla="*/ 87 h 4368"/>
                <a:gd name="T8" fmla="*/ 21 w 2371"/>
                <a:gd name="T9" fmla="*/ 54 h 4368"/>
                <a:gd name="T10" fmla="*/ 17 w 2371"/>
                <a:gd name="T11" fmla="*/ 40 h 4368"/>
                <a:gd name="T12" fmla="*/ 28 w 2371"/>
                <a:gd name="T13" fmla="*/ 28 h 4368"/>
                <a:gd name="T14" fmla="*/ 44 w 2371"/>
                <a:gd name="T15" fmla="*/ 18 h 4368"/>
                <a:gd name="T16" fmla="*/ 52 w 2371"/>
                <a:gd name="T17" fmla="*/ 10 h 4368"/>
                <a:gd name="T18" fmla="*/ 51 w 2371"/>
                <a:gd name="T19" fmla="*/ 6 h 4368"/>
                <a:gd name="T20" fmla="*/ 49 w 2371"/>
                <a:gd name="T21" fmla="*/ 5 h 4368"/>
                <a:gd name="T22" fmla="*/ 41 w 2371"/>
                <a:gd name="T23" fmla="*/ 8 h 4368"/>
                <a:gd name="T24" fmla="*/ 25 w 2371"/>
                <a:gd name="T25" fmla="*/ 21 h 4368"/>
                <a:gd name="T26" fmla="*/ 14 w 2371"/>
                <a:gd name="T27" fmla="*/ 27 h 4368"/>
                <a:gd name="T28" fmla="*/ 12 w 2371"/>
                <a:gd name="T29" fmla="*/ 23 h 4368"/>
                <a:gd name="T30" fmla="*/ 33 w 2371"/>
                <a:gd name="T31" fmla="*/ 8 h 4368"/>
                <a:gd name="T32" fmla="*/ 44 w 2371"/>
                <a:gd name="T33" fmla="*/ 1 h 4368"/>
                <a:gd name="T34" fmla="*/ 49 w 2371"/>
                <a:gd name="T35" fmla="*/ 0 h 4368"/>
                <a:gd name="T36" fmla="*/ 55 w 2371"/>
                <a:gd name="T37" fmla="*/ 1 h 4368"/>
                <a:gd name="T38" fmla="*/ 59 w 2371"/>
                <a:gd name="T39" fmla="*/ 6 h 4368"/>
                <a:gd name="T40" fmla="*/ 58 w 2371"/>
                <a:gd name="T41" fmla="*/ 11 h 4368"/>
                <a:gd name="T42" fmla="*/ 52 w 2371"/>
                <a:gd name="T43" fmla="*/ 17 h 4368"/>
                <a:gd name="T44" fmla="*/ 43 w 2371"/>
                <a:gd name="T45" fmla="*/ 24 h 4368"/>
                <a:gd name="T46" fmla="*/ 30 w 2371"/>
                <a:gd name="T47" fmla="*/ 32 h 4368"/>
                <a:gd name="T48" fmla="*/ 22 w 2371"/>
                <a:gd name="T49" fmla="*/ 38 h 4368"/>
                <a:gd name="T50" fmla="*/ 25 w 2371"/>
                <a:gd name="T51" fmla="*/ 56 h 4368"/>
                <a:gd name="T52" fmla="*/ 27 w 2371"/>
                <a:gd name="T53" fmla="*/ 74 h 4368"/>
                <a:gd name="T54" fmla="*/ 28 w 2371"/>
                <a:gd name="T55" fmla="*/ 89 h 4368"/>
                <a:gd name="T56" fmla="*/ 29 w 2371"/>
                <a:gd name="T57" fmla="*/ 97 h 4368"/>
                <a:gd name="T58" fmla="*/ 26 w 2371"/>
                <a:gd name="T59" fmla="*/ 104 h 4368"/>
                <a:gd name="T60" fmla="*/ 22 w 2371"/>
                <a:gd name="T61" fmla="*/ 107 h 4368"/>
                <a:gd name="T62" fmla="*/ 12 w 2371"/>
                <a:gd name="T63" fmla="*/ 109 h 4368"/>
                <a:gd name="T64" fmla="*/ 0 w 2371"/>
                <a:gd name="T65" fmla="*/ 106 h 436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71"/>
                <a:gd name="T100" fmla="*/ 0 h 4368"/>
                <a:gd name="T101" fmla="*/ 2371 w 2371"/>
                <a:gd name="T102" fmla="*/ 4368 h 436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71" h="4368">
                  <a:moveTo>
                    <a:pt x="0" y="4248"/>
                  </a:moveTo>
                  <a:lnTo>
                    <a:pt x="363" y="4217"/>
                  </a:lnTo>
                  <a:lnTo>
                    <a:pt x="623" y="4195"/>
                  </a:lnTo>
                  <a:lnTo>
                    <a:pt x="817" y="4130"/>
                  </a:lnTo>
                  <a:lnTo>
                    <a:pt x="945" y="4068"/>
                  </a:lnTo>
                  <a:lnTo>
                    <a:pt x="1003" y="4005"/>
                  </a:lnTo>
                  <a:lnTo>
                    <a:pt x="1035" y="3823"/>
                  </a:lnTo>
                  <a:lnTo>
                    <a:pt x="1035" y="3490"/>
                  </a:lnTo>
                  <a:lnTo>
                    <a:pt x="910" y="2855"/>
                  </a:lnTo>
                  <a:lnTo>
                    <a:pt x="852" y="2160"/>
                  </a:lnTo>
                  <a:lnTo>
                    <a:pt x="730" y="1704"/>
                  </a:lnTo>
                  <a:lnTo>
                    <a:pt x="689" y="1589"/>
                  </a:lnTo>
                  <a:lnTo>
                    <a:pt x="699" y="1462"/>
                  </a:lnTo>
                  <a:lnTo>
                    <a:pt x="1125" y="1130"/>
                  </a:lnTo>
                  <a:lnTo>
                    <a:pt x="1398" y="978"/>
                  </a:lnTo>
                  <a:lnTo>
                    <a:pt x="1765" y="705"/>
                  </a:lnTo>
                  <a:lnTo>
                    <a:pt x="1976" y="553"/>
                  </a:lnTo>
                  <a:lnTo>
                    <a:pt x="2098" y="401"/>
                  </a:lnTo>
                  <a:lnTo>
                    <a:pt x="2098" y="311"/>
                  </a:lnTo>
                  <a:lnTo>
                    <a:pt x="2066" y="252"/>
                  </a:lnTo>
                  <a:lnTo>
                    <a:pt x="2008" y="221"/>
                  </a:lnTo>
                  <a:lnTo>
                    <a:pt x="1966" y="189"/>
                  </a:lnTo>
                  <a:lnTo>
                    <a:pt x="1824" y="189"/>
                  </a:lnTo>
                  <a:lnTo>
                    <a:pt x="1648" y="318"/>
                  </a:lnTo>
                  <a:lnTo>
                    <a:pt x="1392" y="508"/>
                  </a:lnTo>
                  <a:lnTo>
                    <a:pt x="1007" y="826"/>
                  </a:lnTo>
                  <a:lnTo>
                    <a:pt x="817" y="954"/>
                  </a:lnTo>
                  <a:lnTo>
                    <a:pt x="560" y="1081"/>
                  </a:lnTo>
                  <a:lnTo>
                    <a:pt x="433" y="1081"/>
                  </a:lnTo>
                  <a:lnTo>
                    <a:pt x="484" y="916"/>
                  </a:lnTo>
                  <a:lnTo>
                    <a:pt x="1003" y="615"/>
                  </a:lnTo>
                  <a:lnTo>
                    <a:pt x="1326" y="318"/>
                  </a:lnTo>
                  <a:lnTo>
                    <a:pt x="1613" y="131"/>
                  </a:lnTo>
                  <a:lnTo>
                    <a:pt x="1765" y="38"/>
                  </a:lnTo>
                  <a:lnTo>
                    <a:pt x="1838" y="0"/>
                  </a:lnTo>
                  <a:lnTo>
                    <a:pt x="1966" y="0"/>
                  </a:lnTo>
                  <a:lnTo>
                    <a:pt x="2066" y="10"/>
                  </a:lnTo>
                  <a:lnTo>
                    <a:pt x="2191" y="38"/>
                  </a:lnTo>
                  <a:lnTo>
                    <a:pt x="2281" y="100"/>
                  </a:lnTo>
                  <a:lnTo>
                    <a:pt x="2371" y="221"/>
                  </a:lnTo>
                  <a:lnTo>
                    <a:pt x="2371" y="311"/>
                  </a:lnTo>
                  <a:lnTo>
                    <a:pt x="2344" y="432"/>
                  </a:lnTo>
                  <a:lnTo>
                    <a:pt x="2218" y="584"/>
                  </a:lnTo>
                  <a:lnTo>
                    <a:pt x="2098" y="673"/>
                  </a:lnTo>
                  <a:lnTo>
                    <a:pt x="1901" y="826"/>
                  </a:lnTo>
                  <a:lnTo>
                    <a:pt x="1709" y="954"/>
                  </a:lnTo>
                  <a:lnTo>
                    <a:pt x="1398" y="1130"/>
                  </a:lnTo>
                  <a:lnTo>
                    <a:pt x="1187" y="1278"/>
                  </a:lnTo>
                  <a:lnTo>
                    <a:pt x="1007" y="1399"/>
                  </a:lnTo>
                  <a:lnTo>
                    <a:pt x="879" y="1528"/>
                  </a:lnTo>
                  <a:lnTo>
                    <a:pt x="910" y="1672"/>
                  </a:lnTo>
                  <a:lnTo>
                    <a:pt x="1007" y="2226"/>
                  </a:lnTo>
                  <a:lnTo>
                    <a:pt x="1069" y="2668"/>
                  </a:lnTo>
                  <a:lnTo>
                    <a:pt x="1093" y="2975"/>
                  </a:lnTo>
                  <a:lnTo>
                    <a:pt x="1135" y="3303"/>
                  </a:lnTo>
                  <a:lnTo>
                    <a:pt x="1135" y="3560"/>
                  </a:lnTo>
                  <a:lnTo>
                    <a:pt x="1156" y="3764"/>
                  </a:lnTo>
                  <a:lnTo>
                    <a:pt x="1156" y="3884"/>
                  </a:lnTo>
                  <a:lnTo>
                    <a:pt x="1125" y="4064"/>
                  </a:lnTo>
                  <a:lnTo>
                    <a:pt x="1063" y="4158"/>
                  </a:lnTo>
                  <a:lnTo>
                    <a:pt x="1007" y="4195"/>
                  </a:lnTo>
                  <a:lnTo>
                    <a:pt x="883" y="4278"/>
                  </a:lnTo>
                  <a:lnTo>
                    <a:pt x="699" y="4338"/>
                  </a:lnTo>
                  <a:lnTo>
                    <a:pt x="484" y="4368"/>
                  </a:lnTo>
                  <a:lnTo>
                    <a:pt x="180" y="4368"/>
                  </a:lnTo>
                  <a:lnTo>
                    <a:pt x="0" y="42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62" name="Freeform 67"/>
            <p:cNvSpPr>
              <a:spLocks/>
            </p:cNvSpPr>
            <p:nvPr/>
          </p:nvSpPr>
          <p:spPr bwMode="auto">
            <a:xfrm>
              <a:off x="-122" y="1520"/>
              <a:ext cx="232" cy="111"/>
            </a:xfrm>
            <a:custGeom>
              <a:avLst/>
              <a:gdLst>
                <a:gd name="T0" fmla="*/ 43 w 9281"/>
                <a:gd name="T1" fmla="*/ 107 h 4424"/>
                <a:gd name="T2" fmla="*/ 32 w 9281"/>
                <a:gd name="T3" fmla="*/ 106 h 4424"/>
                <a:gd name="T4" fmla="*/ 27 w 9281"/>
                <a:gd name="T5" fmla="*/ 104 h 4424"/>
                <a:gd name="T6" fmla="*/ 26 w 9281"/>
                <a:gd name="T7" fmla="*/ 96 h 4424"/>
                <a:gd name="T8" fmla="*/ 26 w 9281"/>
                <a:gd name="T9" fmla="*/ 72 h 4424"/>
                <a:gd name="T10" fmla="*/ 27 w 9281"/>
                <a:gd name="T11" fmla="*/ 48 h 4424"/>
                <a:gd name="T12" fmla="*/ 28 w 9281"/>
                <a:gd name="T13" fmla="*/ 35 h 4424"/>
                <a:gd name="T14" fmla="*/ 17 w 9281"/>
                <a:gd name="T15" fmla="*/ 23 h 4424"/>
                <a:gd name="T16" fmla="*/ 9 w 9281"/>
                <a:gd name="T17" fmla="*/ 15 h 4424"/>
                <a:gd name="T18" fmla="*/ 5 w 9281"/>
                <a:gd name="T19" fmla="*/ 9 h 4424"/>
                <a:gd name="T20" fmla="*/ 5 w 9281"/>
                <a:gd name="T21" fmla="*/ 5 h 4424"/>
                <a:gd name="T22" fmla="*/ 10 w 9281"/>
                <a:gd name="T23" fmla="*/ 4 h 4424"/>
                <a:gd name="T24" fmla="*/ 14 w 9281"/>
                <a:gd name="T25" fmla="*/ 7 h 4424"/>
                <a:gd name="T26" fmla="*/ 24 w 9281"/>
                <a:gd name="T27" fmla="*/ 19 h 4424"/>
                <a:gd name="T28" fmla="*/ 32 w 9281"/>
                <a:gd name="T29" fmla="*/ 27 h 4424"/>
                <a:gd name="T30" fmla="*/ 38 w 9281"/>
                <a:gd name="T31" fmla="*/ 29 h 4424"/>
                <a:gd name="T32" fmla="*/ 49 w 9281"/>
                <a:gd name="T33" fmla="*/ 27 h 4424"/>
                <a:gd name="T34" fmla="*/ 91 w 9281"/>
                <a:gd name="T35" fmla="*/ 24 h 4424"/>
                <a:gd name="T36" fmla="*/ 115 w 9281"/>
                <a:gd name="T37" fmla="*/ 23 h 4424"/>
                <a:gd name="T38" fmla="*/ 123 w 9281"/>
                <a:gd name="T39" fmla="*/ 24 h 4424"/>
                <a:gd name="T40" fmla="*/ 129 w 9281"/>
                <a:gd name="T41" fmla="*/ 33 h 4424"/>
                <a:gd name="T42" fmla="*/ 140 w 9281"/>
                <a:gd name="T43" fmla="*/ 33 h 4424"/>
                <a:gd name="T44" fmla="*/ 147 w 9281"/>
                <a:gd name="T45" fmla="*/ 33 h 4424"/>
                <a:gd name="T46" fmla="*/ 149 w 9281"/>
                <a:gd name="T47" fmla="*/ 32 h 4424"/>
                <a:gd name="T48" fmla="*/ 149 w 9281"/>
                <a:gd name="T49" fmla="*/ 25 h 4424"/>
                <a:gd name="T50" fmla="*/ 153 w 9281"/>
                <a:gd name="T51" fmla="*/ 22 h 4424"/>
                <a:gd name="T52" fmla="*/ 174 w 9281"/>
                <a:gd name="T53" fmla="*/ 20 h 4424"/>
                <a:gd name="T54" fmla="*/ 204 w 9281"/>
                <a:gd name="T55" fmla="*/ 14 h 4424"/>
                <a:gd name="T56" fmla="*/ 225 w 9281"/>
                <a:gd name="T57" fmla="*/ 15 h 4424"/>
                <a:gd name="T58" fmla="*/ 232 w 9281"/>
                <a:gd name="T59" fmla="*/ 25 h 4424"/>
                <a:gd name="T60" fmla="*/ 231 w 9281"/>
                <a:gd name="T61" fmla="*/ 18 h 4424"/>
                <a:gd name="T62" fmla="*/ 228 w 9281"/>
                <a:gd name="T63" fmla="*/ 14 h 4424"/>
                <a:gd name="T64" fmla="*/ 220 w 9281"/>
                <a:gd name="T65" fmla="*/ 12 h 4424"/>
                <a:gd name="T66" fmla="*/ 206 w 9281"/>
                <a:gd name="T67" fmla="*/ 12 h 4424"/>
                <a:gd name="T68" fmla="*/ 192 w 9281"/>
                <a:gd name="T69" fmla="*/ 14 h 4424"/>
                <a:gd name="T70" fmla="*/ 174 w 9281"/>
                <a:gd name="T71" fmla="*/ 18 h 4424"/>
                <a:gd name="T72" fmla="*/ 158 w 9281"/>
                <a:gd name="T73" fmla="*/ 20 h 4424"/>
                <a:gd name="T74" fmla="*/ 148 w 9281"/>
                <a:gd name="T75" fmla="*/ 21 h 4424"/>
                <a:gd name="T76" fmla="*/ 146 w 9281"/>
                <a:gd name="T77" fmla="*/ 27 h 4424"/>
                <a:gd name="T78" fmla="*/ 135 w 9281"/>
                <a:gd name="T79" fmla="*/ 29 h 4424"/>
                <a:gd name="T80" fmla="*/ 128 w 9281"/>
                <a:gd name="T81" fmla="*/ 24 h 4424"/>
                <a:gd name="T82" fmla="*/ 118 w 9281"/>
                <a:gd name="T83" fmla="*/ 18 h 4424"/>
                <a:gd name="T84" fmla="*/ 93 w 9281"/>
                <a:gd name="T85" fmla="*/ 19 h 4424"/>
                <a:gd name="T86" fmla="*/ 61 w 9281"/>
                <a:gd name="T87" fmla="*/ 22 h 4424"/>
                <a:gd name="T88" fmla="*/ 45 w 9281"/>
                <a:gd name="T89" fmla="*/ 23 h 4424"/>
                <a:gd name="T90" fmla="*/ 37 w 9281"/>
                <a:gd name="T91" fmla="*/ 25 h 4424"/>
                <a:gd name="T92" fmla="*/ 21 w 9281"/>
                <a:gd name="T93" fmla="*/ 10 h 4424"/>
                <a:gd name="T94" fmla="*/ 15 w 9281"/>
                <a:gd name="T95" fmla="*/ 3 h 4424"/>
                <a:gd name="T96" fmla="*/ 8 w 9281"/>
                <a:gd name="T97" fmla="*/ 0 h 4424"/>
                <a:gd name="T98" fmla="*/ 4 w 9281"/>
                <a:gd name="T99" fmla="*/ 2 h 4424"/>
                <a:gd name="T100" fmla="*/ 0 w 9281"/>
                <a:gd name="T101" fmla="*/ 6 h 4424"/>
                <a:gd name="T102" fmla="*/ 2 w 9281"/>
                <a:gd name="T103" fmla="*/ 15 h 4424"/>
                <a:gd name="T104" fmla="*/ 16 w 9281"/>
                <a:gd name="T105" fmla="*/ 27 h 4424"/>
                <a:gd name="T106" fmla="*/ 22 w 9281"/>
                <a:gd name="T107" fmla="*/ 34 h 4424"/>
                <a:gd name="T108" fmla="*/ 24 w 9281"/>
                <a:gd name="T109" fmla="*/ 39 h 4424"/>
                <a:gd name="T110" fmla="*/ 23 w 9281"/>
                <a:gd name="T111" fmla="*/ 57 h 4424"/>
                <a:gd name="T112" fmla="*/ 22 w 9281"/>
                <a:gd name="T113" fmla="*/ 83 h 4424"/>
                <a:gd name="T114" fmla="*/ 22 w 9281"/>
                <a:gd name="T115" fmla="*/ 94 h 4424"/>
                <a:gd name="T116" fmla="*/ 23 w 9281"/>
                <a:gd name="T117" fmla="*/ 102 h 4424"/>
                <a:gd name="T118" fmla="*/ 26 w 9281"/>
                <a:gd name="T119" fmla="*/ 107 h 4424"/>
                <a:gd name="T120" fmla="*/ 32 w 9281"/>
                <a:gd name="T121" fmla="*/ 111 h 4424"/>
                <a:gd name="T122" fmla="*/ 46 w 9281"/>
                <a:gd name="T123" fmla="*/ 110 h 4424"/>
                <a:gd name="T124" fmla="*/ 50 w 9281"/>
                <a:gd name="T125" fmla="*/ 106 h 4424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9281"/>
                <a:gd name="T190" fmla="*/ 0 h 4424"/>
                <a:gd name="T191" fmla="*/ 9281 w 9281"/>
                <a:gd name="T192" fmla="*/ 4424 h 4424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9281" h="4424">
                  <a:moveTo>
                    <a:pt x="2007" y="4213"/>
                  </a:moveTo>
                  <a:lnTo>
                    <a:pt x="1734" y="4273"/>
                  </a:lnTo>
                  <a:lnTo>
                    <a:pt x="1461" y="4273"/>
                  </a:lnTo>
                  <a:lnTo>
                    <a:pt x="1277" y="4244"/>
                  </a:lnTo>
                  <a:lnTo>
                    <a:pt x="1149" y="4193"/>
                  </a:lnTo>
                  <a:lnTo>
                    <a:pt x="1083" y="4130"/>
                  </a:lnTo>
                  <a:lnTo>
                    <a:pt x="1021" y="4003"/>
                  </a:lnTo>
                  <a:lnTo>
                    <a:pt x="1021" y="3812"/>
                  </a:lnTo>
                  <a:lnTo>
                    <a:pt x="1021" y="3557"/>
                  </a:lnTo>
                  <a:lnTo>
                    <a:pt x="1021" y="2859"/>
                  </a:lnTo>
                  <a:lnTo>
                    <a:pt x="1035" y="2637"/>
                  </a:lnTo>
                  <a:lnTo>
                    <a:pt x="1083" y="1905"/>
                  </a:lnTo>
                  <a:lnTo>
                    <a:pt x="1155" y="1517"/>
                  </a:lnTo>
                  <a:lnTo>
                    <a:pt x="1125" y="1397"/>
                  </a:lnTo>
                  <a:lnTo>
                    <a:pt x="945" y="1186"/>
                  </a:lnTo>
                  <a:lnTo>
                    <a:pt x="699" y="913"/>
                  </a:lnTo>
                  <a:lnTo>
                    <a:pt x="515" y="729"/>
                  </a:lnTo>
                  <a:lnTo>
                    <a:pt x="363" y="578"/>
                  </a:lnTo>
                  <a:lnTo>
                    <a:pt x="242" y="488"/>
                  </a:lnTo>
                  <a:lnTo>
                    <a:pt x="183" y="367"/>
                  </a:lnTo>
                  <a:lnTo>
                    <a:pt x="183" y="308"/>
                  </a:lnTo>
                  <a:lnTo>
                    <a:pt x="210" y="187"/>
                  </a:lnTo>
                  <a:lnTo>
                    <a:pt x="305" y="156"/>
                  </a:lnTo>
                  <a:lnTo>
                    <a:pt x="395" y="156"/>
                  </a:lnTo>
                  <a:lnTo>
                    <a:pt x="456" y="187"/>
                  </a:lnTo>
                  <a:lnTo>
                    <a:pt x="546" y="277"/>
                  </a:lnTo>
                  <a:lnTo>
                    <a:pt x="765" y="508"/>
                  </a:lnTo>
                  <a:lnTo>
                    <a:pt x="955" y="761"/>
                  </a:lnTo>
                  <a:lnTo>
                    <a:pt x="1149" y="951"/>
                  </a:lnTo>
                  <a:lnTo>
                    <a:pt x="1277" y="1079"/>
                  </a:lnTo>
                  <a:lnTo>
                    <a:pt x="1398" y="1155"/>
                  </a:lnTo>
                  <a:lnTo>
                    <a:pt x="1522" y="1155"/>
                  </a:lnTo>
                  <a:lnTo>
                    <a:pt x="1734" y="1123"/>
                  </a:lnTo>
                  <a:lnTo>
                    <a:pt x="1975" y="1093"/>
                  </a:lnTo>
                  <a:lnTo>
                    <a:pt x="3062" y="1016"/>
                  </a:lnTo>
                  <a:lnTo>
                    <a:pt x="3649" y="944"/>
                  </a:lnTo>
                  <a:lnTo>
                    <a:pt x="4349" y="913"/>
                  </a:lnTo>
                  <a:lnTo>
                    <a:pt x="4595" y="913"/>
                  </a:lnTo>
                  <a:lnTo>
                    <a:pt x="4775" y="913"/>
                  </a:lnTo>
                  <a:lnTo>
                    <a:pt x="4927" y="972"/>
                  </a:lnTo>
                  <a:lnTo>
                    <a:pt x="4990" y="1065"/>
                  </a:lnTo>
                  <a:lnTo>
                    <a:pt x="5141" y="1334"/>
                  </a:lnTo>
                  <a:lnTo>
                    <a:pt x="5231" y="1334"/>
                  </a:lnTo>
                  <a:lnTo>
                    <a:pt x="5616" y="1334"/>
                  </a:lnTo>
                  <a:lnTo>
                    <a:pt x="5751" y="1334"/>
                  </a:lnTo>
                  <a:lnTo>
                    <a:pt x="5872" y="1307"/>
                  </a:lnTo>
                  <a:lnTo>
                    <a:pt x="5930" y="1307"/>
                  </a:lnTo>
                  <a:lnTo>
                    <a:pt x="5962" y="1276"/>
                  </a:lnTo>
                  <a:lnTo>
                    <a:pt x="5962" y="1155"/>
                  </a:lnTo>
                  <a:lnTo>
                    <a:pt x="5962" y="1003"/>
                  </a:lnTo>
                  <a:lnTo>
                    <a:pt x="5993" y="944"/>
                  </a:lnTo>
                  <a:lnTo>
                    <a:pt x="6114" y="882"/>
                  </a:lnTo>
                  <a:lnTo>
                    <a:pt x="6636" y="826"/>
                  </a:lnTo>
                  <a:lnTo>
                    <a:pt x="6966" y="792"/>
                  </a:lnTo>
                  <a:lnTo>
                    <a:pt x="7789" y="637"/>
                  </a:lnTo>
                  <a:lnTo>
                    <a:pt x="8170" y="571"/>
                  </a:lnTo>
                  <a:lnTo>
                    <a:pt x="8938" y="571"/>
                  </a:lnTo>
                  <a:lnTo>
                    <a:pt x="9004" y="578"/>
                  </a:lnTo>
                  <a:lnTo>
                    <a:pt x="9157" y="761"/>
                  </a:lnTo>
                  <a:lnTo>
                    <a:pt x="9281" y="1003"/>
                  </a:lnTo>
                  <a:lnTo>
                    <a:pt x="9281" y="882"/>
                  </a:lnTo>
                  <a:lnTo>
                    <a:pt x="9250" y="729"/>
                  </a:lnTo>
                  <a:lnTo>
                    <a:pt x="9187" y="671"/>
                  </a:lnTo>
                  <a:lnTo>
                    <a:pt x="9128" y="550"/>
                  </a:lnTo>
                  <a:lnTo>
                    <a:pt x="9004" y="488"/>
                  </a:lnTo>
                  <a:lnTo>
                    <a:pt x="8793" y="488"/>
                  </a:lnTo>
                  <a:lnTo>
                    <a:pt x="8551" y="488"/>
                  </a:lnTo>
                  <a:lnTo>
                    <a:pt x="8246" y="488"/>
                  </a:lnTo>
                  <a:lnTo>
                    <a:pt x="7879" y="519"/>
                  </a:lnTo>
                  <a:lnTo>
                    <a:pt x="7661" y="571"/>
                  </a:lnTo>
                  <a:lnTo>
                    <a:pt x="7277" y="637"/>
                  </a:lnTo>
                  <a:lnTo>
                    <a:pt x="6959" y="698"/>
                  </a:lnTo>
                  <a:lnTo>
                    <a:pt x="6575" y="761"/>
                  </a:lnTo>
                  <a:lnTo>
                    <a:pt x="6329" y="792"/>
                  </a:lnTo>
                  <a:lnTo>
                    <a:pt x="6114" y="792"/>
                  </a:lnTo>
                  <a:lnTo>
                    <a:pt x="5937" y="826"/>
                  </a:lnTo>
                  <a:lnTo>
                    <a:pt x="5872" y="889"/>
                  </a:lnTo>
                  <a:lnTo>
                    <a:pt x="5840" y="1065"/>
                  </a:lnTo>
                  <a:lnTo>
                    <a:pt x="5872" y="1155"/>
                  </a:lnTo>
                  <a:lnTo>
                    <a:pt x="5415" y="1155"/>
                  </a:lnTo>
                  <a:lnTo>
                    <a:pt x="5173" y="1155"/>
                  </a:lnTo>
                  <a:lnTo>
                    <a:pt x="5110" y="944"/>
                  </a:lnTo>
                  <a:lnTo>
                    <a:pt x="4958" y="761"/>
                  </a:lnTo>
                  <a:lnTo>
                    <a:pt x="4715" y="729"/>
                  </a:lnTo>
                  <a:lnTo>
                    <a:pt x="4654" y="729"/>
                  </a:lnTo>
                  <a:lnTo>
                    <a:pt x="3712" y="761"/>
                  </a:lnTo>
                  <a:lnTo>
                    <a:pt x="2800" y="851"/>
                  </a:lnTo>
                  <a:lnTo>
                    <a:pt x="2426" y="889"/>
                  </a:lnTo>
                  <a:lnTo>
                    <a:pt x="2160" y="913"/>
                  </a:lnTo>
                  <a:lnTo>
                    <a:pt x="1795" y="913"/>
                  </a:lnTo>
                  <a:lnTo>
                    <a:pt x="1581" y="972"/>
                  </a:lnTo>
                  <a:lnTo>
                    <a:pt x="1467" y="1016"/>
                  </a:lnTo>
                  <a:lnTo>
                    <a:pt x="1149" y="698"/>
                  </a:lnTo>
                  <a:lnTo>
                    <a:pt x="826" y="381"/>
                  </a:lnTo>
                  <a:lnTo>
                    <a:pt x="668" y="214"/>
                  </a:lnTo>
                  <a:lnTo>
                    <a:pt x="609" y="124"/>
                  </a:lnTo>
                  <a:lnTo>
                    <a:pt x="446" y="0"/>
                  </a:lnTo>
                  <a:lnTo>
                    <a:pt x="305" y="4"/>
                  </a:lnTo>
                  <a:lnTo>
                    <a:pt x="252" y="0"/>
                  </a:lnTo>
                  <a:lnTo>
                    <a:pt x="152" y="66"/>
                  </a:lnTo>
                  <a:lnTo>
                    <a:pt x="62" y="124"/>
                  </a:lnTo>
                  <a:lnTo>
                    <a:pt x="0" y="246"/>
                  </a:lnTo>
                  <a:lnTo>
                    <a:pt x="0" y="429"/>
                  </a:lnTo>
                  <a:lnTo>
                    <a:pt x="89" y="578"/>
                  </a:lnTo>
                  <a:lnTo>
                    <a:pt x="190" y="637"/>
                  </a:lnTo>
                  <a:lnTo>
                    <a:pt x="636" y="1079"/>
                  </a:lnTo>
                  <a:lnTo>
                    <a:pt x="761" y="1213"/>
                  </a:lnTo>
                  <a:lnTo>
                    <a:pt x="882" y="1366"/>
                  </a:lnTo>
                  <a:lnTo>
                    <a:pt x="913" y="1427"/>
                  </a:lnTo>
                  <a:lnTo>
                    <a:pt x="972" y="1549"/>
                  </a:lnTo>
                  <a:lnTo>
                    <a:pt x="945" y="1822"/>
                  </a:lnTo>
                  <a:lnTo>
                    <a:pt x="913" y="2275"/>
                  </a:lnTo>
                  <a:lnTo>
                    <a:pt x="882" y="3063"/>
                  </a:lnTo>
                  <a:lnTo>
                    <a:pt x="892" y="3304"/>
                  </a:lnTo>
                  <a:lnTo>
                    <a:pt x="892" y="3495"/>
                  </a:lnTo>
                  <a:lnTo>
                    <a:pt x="892" y="3747"/>
                  </a:lnTo>
                  <a:lnTo>
                    <a:pt x="882" y="3940"/>
                  </a:lnTo>
                  <a:lnTo>
                    <a:pt x="913" y="4062"/>
                  </a:lnTo>
                  <a:lnTo>
                    <a:pt x="955" y="4193"/>
                  </a:lnTo>
                  <a:lnTo>
                    <a:pt x="1021" y="4255"/>
                  </a:lnTo>
                  <a:lnTo>
                    <a:pt x="1155" y="4366"/>
                  </a:lnTo>
                  <a:lnTo>
                    <a:pt x="1277" y="4424"/>
                  </a:lnTo>
                  <a:lnTo>
                    <a:pt x="1581" y="4424"/>
                  </a:lnTo>
                  <a:lnTo>
                    <a:pt x="1855" y="4393"/>
                  </a:lnTo>
                  <a:lnTo>
                    <a:pt x="1948" y="4366"/>
                  </a:lnTo>
                  <a:lnTo>
                    <a:pt x="2007" y="421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63" name="Freeform 68"/>
            <p:cNvSpPr>
              <a:spLocks/>
            </p:cNvSpPr>
            <p:nvPr/>
          </p:nvSpPr>
          <p:spPr bwMode="auto">
            <a:xfrm>
              <a:off x="-49" y="1524"/>
              <a:ext cx="19" cy="18"/>
            </a:xfrm>
            <a:custGeom>
              <a:avLst/>
              <a:gdLst>
                <a:gd name="T0" fmla="*/ 19 w 758"/>
                <a:gd name="T1" fmla="*/ 0 h 715"/>
                <a:gd name="T2" fmla="*/ 16 w 758"/>
                <a:gd name="T3" fmla="*/ 3 h 715"/>
                <a:gd name="T4" fmla="*/ 12 w 758"/>
                <a:gd name="T5" fmla="*/ 6 h 715"/>
                <a:gd name="T6" fmla="*/ 10 w 758"/>
                <a:gd name="T7" fmla="*/ 8 h 715"/>
                <a:gd name="T8" fmla="*/ 7 w 758"/>
                <a:gd name="T9" fmla="*/ 14 h 715"/>
                <a:gd name="T10" fmla="*/ 5 w 758"/>
                <a:gd name="T11" fmla="*/ 17 h 715"/>
                <a:gd name="T12" fmla="*/ 0 w 758"/>
                <a:gd name="T13" fmla="*/ 18 h 715"/>
                <a:gd name="T14" fmla="*/ 4 w 758"/>
                <a:gd name="T15" fmla="*/ 12 h 715"/>
                <a:gd name="T16" fmla="*/ 7 w 758"/>
                <a:gd name="T17" fmla="*/ 8 h 715"/>
                <a:gd name="T18" fmla="*/ 9 w 758"/>
                <a:gd name="T19" fmla="*/ 5 h 715"/>
                <a:gd name="T20" fmla="*/ 13 w 758"/>
                <a:gd name="T21" fmla="*/ 2 h 715"/>
                <a:gd name="T22" fmla="*/ 16 w 758"/>
                <a:gd name="T23" fmla="*/ 0 h 715"/>
                <a:gd name="T24" fmla="*/ 19 w 758"/>
                <a:gd name="T25" fmla="*/ 0 h 7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58"/>
                <a:gd name="T40" fmla="*/ 0 h 715"/>
                <a:gd name="T41" fmla="*/ 758 w 758"/>
                <a:gd name="T42" fmla="*/ 715 h 71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58" h="715">
                  <a:moveTo>
                    <a:pt x="758" y="0"/>
                  </a:moveTo>
                  <a:lnTo>
                    <a:pt x="632" y="100"/>
                  </a:lnTo>
                  <a:lnTo>
                    <a:pt x="495" y="238"/>
                  </a:lnTo>
                  <a:lnTo>
                    <a:pt x="411" y="335"/>
                  </a:lnTo>
                  <a:lnTo>
                    <a:pt x="287" y="556"/>
                  </a:lnTo>
                  <a:lnTo>
                    <a:pt x="211" y="690"/>
                  </a:lnTo>
                  <a:lnTo>
                    <a:pt x="0" y="715"/>
                  </a:lnTo>
                  <a:lnTo>
                    <a:pt x="148" y="480"/>
                  </a:lnTo>
                  <a:lnTo>
                    <a:pt x="287" y="308"/>
                  </a:lnTo>
                  <a:lnTo>
                    <a:pt x="374" y="211"/>
                  </a:lnTo>
                  <a:lnTo>
                    <a:pt x="508" y="86"/>
                  </a:lnTo>
                  <a:lnTo>
                    <a:pt x="647" y="14"/>
                  </a:lnTo>
                  <a:lnTo>
                    <a:pt x="75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64" name="Freeform 69"/>
            <p:cNvSpPr>
              <a:spLocks/>
            </p:cNvSpPr>
            <p:nvPr/>
          </p:nvSpPr>
          <p:spPr bwMode="auto">
            <a:xfrm>
              <a:off x="-2" y="1523"/>
              <a:ext cx="7" cy="21"/>
            </a:xfrm>
            <a:custGeom>
              <a:avLst/>
              <a:gdLst>
                <a:gd name="T0" fmla="*/ 2 w 287"/>
                <a:gd name="T1" fmla="*/ 3 h 854"/>
                <a:gd name="T2" fmla="*/ 3 w 287"/>
                <a:gd name="T3" fmla="*/ 6 h 854"/>
                <a:gd name="T4" fmla="*/ 4 w 287"/>
                <a:gd name="T5" fmla="*/ 9 h 854"/>
                <a:gd name="T6" fmla="*/ 4 w 287"/>
                <a:gd name="T7" fmla="*/ 11 h 854"/>
                <a:gd name="T8" fmla="*/ 4 w 287"/>
                <a:gd name="T9" fmla="*/ 13 h 854"/>
                <a:gd name="T10" fmla="*/ 2 w 287"/>
                <a:gd name="T11" fmla="*/ 17 h 854"/>
                <a:gd name="T12" fmla="*/ 2 w 287"/>
                <a:gd name="T13" fmla="*/ 18 h 854"/>
                <a:gd name="T14" fmla="*/ 2 w 287"/>
                <a:gd name="T15" fmla="*/ 19 h 854"/>
                <a:gd name="T16" fmla="*/ 5 w 287"/>
                <a:gd name="T17" fmla="*/ 21 h 854"/>
                <a:gd name="T18" fmla="*/ 6 w 287"/>
                <a:gd name="T19" fmla="*/ 16 h 854"/>
                <a:gd name="T20" fmla="*/ 7 w 287"/>
                <a:gd name="T21" fmla="*/ 14 h 854"/>
                <a:gd name="T22" fmla="*/ 7 w 287"/>
                <a:gd name="T23" fmla="*/ 11 h 854"/>
                <a:gd name="T24" fmla="*/ 7 w 287"/>
                <a:gd name="T25" fmla="*/ 9 h 854"/>
                <a:gd name="T26" fmla="*/ 6 w 287"/>
                <a:gd name="T27" fmla="*/ 6 h 854"/>
                <a:gd name="T28" fmla="*/ 5 w 287"/>
                <a:gd name="T29" fmla="*/ 4 h 854"/>
                <a:gd name="T30" fmla="*/ 2 w 287"/>
                <a:gd name="T31" fmla="*/ 2 h 854"/>
                <a:gd name="T32" fmla="*/ 0 w 287"/>
                <a:gd name="T33" fmla="*/ 0 h 854"/>
                <a:gd name="T34" fmla="*/ 2 w 287"/>
                <a:gd name="T35" fmla="*/ 3 h 85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7"/>
                <a:gd name="T55" fmla="*/ 0 h 854"/>
                <a:gd name="T56" fmla="*/ 287 w 287"/>
                <a:gd name="T57" fmla="*/ 854 h 85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7" h="854">
                  <a:moveTo>
                    <a:pt x="77" y="111"/>
                  </a:moveTo>
                  <a:lnTo>
                    <a:pt x="138" y="235"/>
                  </a:lnTo>
                  <a:lnTo>
                    <a:pt x="163" y="357"/>
                  </a:lnTo>
                  <a:lnTo>
                    <a:pt x="163" y="442"/>
                  </a:lnTo>
                  <a:lnTo>
                    <a:pt x="149" y="529"/>
                  </a:lnTo>
                  <a:lnTo>
                    <a:pt x="101" y="685"/>
                  </a:lnTo>
                  <a:lnTo>
                    <a:pt x="69" y="743"/>
                  </a:lnTo>
                  <a:lnTo>
                    <a:pt x="101" y="775"/>
                  </a:lnTo>
                  <a:lnTo>
                    <a:pt x="187" y="854"/>
                  </a:lnTo>
                  <a:lnTo>
                    <a:pt x="250" y="654"/>
                  </a:lnTo>
                  <a:lnTo>
                    <a:pt x="274" y="557"/>
                  </a:lnTo>
                  <a:lnTo>
                    <a:pt x="287" y="442"/>
                  </a:lnTo>
                  <a:lnTo>
                    <a:pt x="287" y="370"/>
                  </a:lnTo>
                  <a:lnTo>
                    <a:pt x="250" y="246"/>
                  </a:lnTo>
                  <a:lnTo>
                    <a:pt x="187" y="149"/>
                  </a:lnTo>
                  <a:lnTo>
                    <a:pt x="101" y="63"/>
                  </a:lnTo>
                  <a:lnTo>
                    <a:pt x="0" y="0"/>
                  </a:lnTo>
                  <a:lnTo>
                    <a:pt x="77" y="11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65" name="Freeform 70"/>
            <p:cNvSpPr>
              <a:spLocks/>
            </p:cNvSpPr>
            <p:nvPr/>
          </p:nvSpPr>
          <p:spPr bwMode="auto">
            <a:xfrm>
              <a:off x="34" y="1518"/>
              <a:ext cx="8" cy="22"/>
            </a:xfrm>
            <a:custGeom>
              <a:avLst/>
              <a:gdLst>
                <a:gd name="T0" fmla="*/ 3 w 293"/>
                <a:gd name="T1" fmla="*/ 22 h 882"/>
                <a:gd name="T2" fmla="*/ 3 w 293"/>
                <a:gd name="T3" fmla="*/ 15 h 882"/>
                <a:gd name="T4" fmla="*/ 3 w 293"/>
                <a:gd name="T5" fmla="*/ 11 h 882"/>
                <a:gd name="T6" fmla="*/ 5 w 293"/>
                <a:gd name="T7" fmla="*/ 7 h 882"/>
                <a:gd name="T8" fmla="*/ 6 w 293"/>
                <a:gd name="T9" fmla="*/ 5 h 882"/>
                <a:gd name="T10" fmla="*/ 8 w 293"/>
                <a:gd name="T11" fmla="*/ 0 h 882"/>
                <a:gd name="T12" fmla="*/ 5 w 293"/>
                <a:gd name="T13" fmla="*/ 3 h 882"/>
                <a:gd name="T14" fmla="*/ 3 w 293"/>
                <a:gd name="T15" fmla="*/ 5 h 882"/>
                <a:gd name="T16" fmla="*/ 1 w 293"/>
                <a:gd name="T17" fmla="*/ 8 h 882"/>
                <a:gd name="T18" fmla="*/ 0 w 293"/>
                <a:gd name="T19" fmla="*/ 11 h 882"/>
                <a:gd name="T20" fmla="*/ 0 w 293"/>
                <a:gd name="T21" fmla="*/ 14 h 882"/>
                <a:gd name="T22" fmla="*/ 0 w 293"/>
                <a:gd name="T23" fmla="*/ 16 h 882"/>
                <a:gd name="T24" fmla="*/ 0 w 293"/>
                <a:gd name="T25" fmla="*/ 22 h 882"/>
                <a:gd name="T26" fmla="*/ 3 w 293"/>
                <a:gd name="T27" fmla="*/ 22 h 88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93"/>
                <a:gd name="T43" fmla="*/ 0 h 882"/>
                <a:gd name="T44" fmla="*/ 293 w 293"/>
                <a:gd name="T45" fmla="*/ 882 h 88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93" h="882">
                  <a:moveTo>
                    <a:pt x="114" y="882"/>
                  </a:moveTo>
                  <a:lnTo>
                    <a:pt x="100" y="584"/>
                  </a:lnTo>
                  <a:lnTo>
                    <a:pt x="125" y="436"/>
                  </a:lnTo>
                  <a:lnTo>
                    <a:pt x="176" y="287"/>
                  </a:lnTo>
                  <a:lnTo>
                    <a:pt x="204" y="212"/>
                  </a:lnTo>
                  <a:lnTo>
                    <a:pt x="293" y="0"/>
                  </a:lnTo>
                  <a:lnTo>
                    <a:pt x="186" y="104"/>
                  </a:lnTo>
                  <a:lnTo>
                    <a:pt x="114" y="190"/>
                  </a:lnTo>
                  <a:lnTo>
                    <a:pt x="52" y="315"/>
                  </a:lnTo>
                  <a:lnTo>
                    <a:pt x="13" y="460"/>
                  </a:lnTo>
                  <a:lnTo>
                    <a:pt x="13" y="550"/>
                  </a:lnTo>
                  <a:lnTo>
                    <a:pt x="0" y="637"/>
                  </a:lnTo>
                  <a:lnTo>
                    <a:pt x="13" y="871"/>
                  </a:lnTo>
                  <a:lnTo>
                    <a:pt x="114" y="88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66" name="Freeform 71"/>
            <p:cNvSpPr>
              <a:spLocks/>
            </p:cNvSpPr>
            <p:nvPr/>
          </p:nvSpPr>
          <p:spPr bwMode="auto">
            <a:xfrm>
              <a:off x="64" y="1518"/>
              <a:ext cx="14" cy="16"/>
            </a:xfrm>
            <a:custGeom>
              <a:avLst/>
              <a:gdLst>
                <a:gd name="T0" fmla="*/ 1 w 533"/>
                <a:gd name="T1" fmla="*/ 0 h 644"/>
                <a:gd name="T2" fmla="*/ 0 w 533"/>
                <a:gd name="T3" fmla="*/ 0 h 644"/>
                <a:gd name="T4" fmla="*/ 2 w 533"/>
                <a:gd name="T5" fmla="*/ 2 h 644"/>
                <a:gd name="T6" fmla="*/ 4 w 533"/>
                <a:gd name="T7" fmla="*/ 5 h 644"/>
                <a:gd name="T8" fmla="*/ 6 w 533"/>
                <a:gd name="T9" fmla="*/ 7 h 644"/>
                <a:gd name="T10" fmla="*/ 7 w 533"/>
                <a:gd name="T11" fmla="*/ 9 h 644"/>
                <a:gd name="T12" fmla="*/ 8 w 533"/>
                <a:gd name="T13" fmla="*/ 13 h 644"/>
                <a:gd name="T14" fmla="*/ 8 w 533"/>
                <a:gd name="T15" fmla="*/ 16 h 644"/>
                <a:gd name="T16" fmla="*/ 10 w 533"/>
                <a:gd name="T17" fmla="*/ 15 h 644"/>
                <a:gd name="T18" fmla="*/ 14 w 533"/>
                <a:gd name="T19" fmla="*/ 15 h 644"/>
                <a:gd name="T20" fmla="*/ 12 w 533"/>
                <a:gd name="T21" fmla="*/ 10 h 644"/>
                <a:gd name="T22" fmla="*/ 9 w 533"/>
                <a:gd name="T23" fmla="*/ 7 h 644"/>
                <a:gd name="T24" fmla="*/ 7 w 533"/>
                <a:gd name="T25" fmla="*/ 5 h 644"/>
                <a:gd name="T26" fmla="*/ 4 w 533"/>
                <a:gd name="T27" fmla="*/ 2 h 644"/>
                <a:gd name="T28" fmla="*/ 1 w 533"/>
                <a:gd name="T29" fmla="*/ 0 h 6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33"/>
                <a:gd name="T46" fmla="*/ 0 h 644"/>
                <a:gd name="T47" fmla="*/ 533 w 533"/>
                <a:gd name="T48" fmla="*/ 644 h 64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33" h="644">
                  <a:moveTo>
                    <a:pt x="38" y="0"/>
                  </a:moveTo>
                  <a:lnTo>
                    <a:pt x="0" y="0"/>
                  </a:lnTo>
                  <a:lnTo>
                    <a:pt x="76" y="97"/>
                  </a:lnTo>
                  <a:lnTo>
                    <a:pt x="138" y="187"/>
                  </a:lnTo>
                  <a:lnTo>
                    <a:pt x="225" y="284"/>
                  </a:lnTo>
                  <a:lnTo>
                    <a:pt x="273" y="381"/>
                  </a:lnTo>
                  <a:lnTo>
                    <a:pt x="311" y="519"/>
                  </a:lnTo>
                  <a:lnTo>
                    <a:pt x="321" y="644"/>
                  </a:lnTo>
                  <a:lnTo>
                    <a:pt x="381" y="612"/>
                  </a:lnTo>
                  <a:lnTo>
                    <a:pt x="533" y="615"/>
                  </a:lnTo>
                  <a:lnTo>
                    <a:pt x="447" y="419"/>
                  </a:lnTo>
                  <a:lnTo>
                    <a:pt x="360" y="284"/>
                  </a:lnTo>
                  <a:lnTo>
                    <a:pt x="273" y="183"/>
                  </a:lnTo>
                  <a:lnTo>
                    <a:pt x="148" y="87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67" name="Freeform 72"/>
            <p:cNvSpPr>
              <a:spLocks/>
            </p:cNvSpPr>
            <p:nvPr/>
          </p:nvSpPr>
          <p:spPr bwMode="auto">
            <a:xfrm>
              <a:off x="-73" y="1553"/>
              <a:ext cx="19" cy="45"/>
            </a:xfrm>
            <a:custGeom>
              <a:avLst/>
              <a:gdLst>
                <a:gd name="T0" fmla="*/ 19 w 793"/>
                <a:gd name="T1" fmla="*/ 0 h 1791"/>
                <a:gd name="T2" fmla="*/ 14 w 793"/>
                <a:gd name="T3" fmla="*/ 5 h 1791"/>
                <a:gd name="T4" fmla="*/ 10 w 793"/>
                <a:gd name="T5" fmla="*/ 10 h 1791"/>
                <a:gd name="T6" fmla="*/ 8 w 793"/>
                <a:gd name="T7" fmla="*/ 14 h 1791"/>
                <a:gd name="T8" fmla="*/ 6 w 793"/>
                <a:gd name="T9" fmla="*/ 16 h 1791"/>
                <a:gd name="T10" fmla="*/ 5 w 793"/>
                <a:gd name="T11" fmla="*/ 19 h 1791"/>
                <a:gd name="T12" fmla="*/ 4 w 793"/>
                <a:gd name="T13" fmla="*/ 24 h 1791"/>
                <a:gd name="T14" fmla="*/ 3 w 793"/>
                <a:gd name="T15" fmla="*/ 27 h 1791"/>
                <a:gd name="T16" fmla="*/ 3 w 793"/>
                <a:gd name="T17" fmla="*/ 29 h 1791"/>
                <a:gd name="T18" fmla="*/ 4 w 793"/>
                <a:gd name="T19" fmla="*/ 32 h 1791"/>
                <a:gd name="T20" fmla="*/ 5 w 793"/>
                <a:gd name="T21" fmla="*/ 36 h 1791"/>
                <a:gd name="T22" fmla="*/ 7 w 793"/>
                <a:gd name="T23" fmla="*/ 39 h 1791"/>
                <a:gd name="T24" fmla="*/ 8 w 793"/>
                <a:gd name="T25" fmla="*/ 40 h 1791"/>
                <a:gd name="T26" fmla="*/ 12 w 793"/>
                <a:gd name="T27" fmla="*/ 44 h 1791"/>
                <a:gd name="T28" fmla="*/ 12 w 793"/>
                <a:gd name="T29" fmla="*/ 45 h 1791"/>
                <a:gd name="T30" fmla="*/ 7 w 793"/>
                <a:gd name="T31" fmla="*/ 42 h 1791"/>
                <a:gd name="T32" fmla="*/ 5 w 793"/>
                <a:gd name="T33" fmla="*/ 40 h 1791"/>
                <a:gd name="T34" fmla="*/ 2 w 793"/>
                <a:gd name="T35" fmla="*/ 36 h 1791"/>
                <a:gd name="T36" fmla="*/ 1 w 793"/>
                <a:gd name="T37" fmla="*/ 32 h 1791"/>
                <a:gd name="T38" fmla="*/ 0 w 793"/>
                <a:gd name="T39" fmla="*/ 27 h 1791"/>
                <a:gd name="T40" fmla="*/ 0 w 793"/>
                <a:gd name="T41" fmla="*/ 24 h 1791"/>
                <a:gd name="T42" fmla="*/ 2 w 793"/>
                <a:gd name="T43" fmla="*/ 19 h 1791"/>
                <a:gd name="T44" fmla="*/ 4 w 793"/>
                <a:gd name="T45" fmla="*/ 15 h 1791"/>
                <a:gd name="T46" fmla="*/ 7 w 793"/>
                <a:gd name="T47" fmla="*/ 11 h 1791"/>
                <a:gd name="T48" fmla="*/ 9 w 793"/>
                <a:gd name="T49" fmla="*/ 7 h 1791"/>
                <a:gd name="T50" fmla="*/ 14 w 793"/>
                <a:gd name="T51" fmla="*/ 0 h 1791"/>
                <a:gd name="T52" fmla="*/ 19 w 793"/>
                <a:gd name="T53" fmla="*/ 0 h 179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793"/>
                <a:gd name="T82" fmla="*/ 0 h 1791"/>
                <a:gd name="T83" fmla="*/ 793 w 793"/>
                <a:gd name="T84" fmla="*/ 1791 h 1791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793" h="1791">
                  <a:moveTo>
                    <a:pt x="793" y="0"/>
                  </a:moveTo>
                  <a:lnTo>
                    <a:pt x="579" y="211"/>
                  </a:lnTo>
                  <a:lnTo>
                    <a:pt x="426" y="394"/>
                  </a:lnTo>
                  <a:lnTo>
                    <a:pt x="336" y="547"/>
                  </a:lnTo>
                  <a:lnTo>
                    <a:pt x="267" y="651"/>
                  </a:lnTo>
                  <a:lnTo>
                    <a:pt x="215" y="758"/>
                  </a:lnTo>
                  <a:lnTo>
                    <a:pt x="153" y="941"/>
                  </a:lnTo>
                  <a:lnTo>
                    <a:pt x="122" y="1093"/>
                  </a:lnTo>
                  <a:lnTo>
                    <a:pt x="122" y="1155"/>
                  </a:lnTo>
                  <a:lnTo>
                    <a:pt x="153" y="1276"/>
                  </a:lnTo>
                  <a:lnTo>
                    <a:pt x="215" y="1429"/>
                  </a:lnTo>
                  <a:lnTo>
                    <a:pt x="273" y="1549"/>
                  </a:lnTo>
                  <a:lnTo>
                    <a:pt x="336" y="1607"/>
                  </a:lnTo>
                  <a:lnTo>
                    <a:pt x="519" y="1760"/>
                  </a:lnTo>
                  <a:lnTo>
                    <a:pt x="519" y="1791"/>
                  </a:lnTo>
                  <a:lnTo>
                    <a:pt x="273" y="1670"/>
                  </a:lnTo>
                  <a:lnTo>
                    <a:pt x="215" y="1607"/>
                  </a:lnTo>
                  <a:lnTo>
                    <a:pt x="90" y="1429"/>
                  </a:lnTo>
                  <a:lnTo>
                    <a:pt x="32" y="1276"/>
                  </a:lnTo>
                  <a:lnTo>
                    <a:pt x="0" y="1093"/>
                  </a:lnTo>
                  <a:lnTo>
                    <a:pt x="0" y="941"/>
                  </a:lnTo>
                  <a:lnTo>
                    <a:pt x="90" y="758"/>
                  </a:lnTo>
                  <a:lnTo>
                    <a:pt x="153" y="605"/>
                  </a:lnTo>
                  <a:lnTo>
                    <a:pt x="273" y="454"/>
                  </a:lnTo>
                  <a:lnTo>
                    <a:pt x="395" y="267"/>
                  </a:lnTo>
                  <a:lnTo>
                    <a:pt x="589" y="14"/>
                  </a:lnTo>
                  <a:lnTo>
                    <a:pt x="79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-17" y="1557"/>
              <a:ext cx="15" cy="25"/>
            </a:xfrm>
            <a:custGeom>
              <a:avLst/>
              <a:gdLst>
                <a:gd name="T0" fmla="*/ 15 w 606"/>
                <a:gd name="T1" fmla="*/ 0 h 1002"/>
                <a:gd name="T2" fmla="*/ 14 w 606"/>
                <a:gd name="T3" fmla="*/ 3 h 1002"/>
                <a:gd name="T4" fmla="*/ 12 w 606"/>
                <a:gd name="T5" fmla="*/ 9 h 1002"/>
                <a:gd name="T6" fmla="*/ 10 w 606"/>
                <a:gd name="T7" fmla="*/ 12 h 1002"/>
                <a:gd name="T8" fmla="*/ 7 w 606"/>
                <a:gd name="T9" fmla="*/ 16 h 1002"/>
                <a:gd name="T10" fmla="*/ 5 w 606"/>
                <a:gd name="T11" fmla="*/ 19 h 1002"/>
                <a:gd name="T12" fmla="*/ 0 w 606"/>
                <a:gd name="T13" fmla="*/ 25 h 1002"/>
                <a:gd name="T14" fmla="*/ 5 w 606"/>
                <a:gd name="T15" fmla="*/ 24 h 1002"/>
                <a:gd name="T16" fmla="*/ 8 w 606"/>
                <a:gd name="T17" fmla="*/ 20 h 1002"/>
                <a:gd name="T18" fmla="*/ 10 w 606"/>
                <a:gd name="T19" fmla="*/ 16 h 1002"/>
                <a:gd name="T20" fmla="*/ 13 w 606"/>
                <a:gd name="T21" fmla="*/ 11 h 1002"/>
                <a:gd name="T22" fmla="*/ 15 w 606"/>
                <a:gd name="T23" fmla="*/ 3 h 1002"/>
                <a:gd name="T24" fmla="*/ 15 w 606"/>
                <a:gd name="T25" fmla="*/ 0 h 100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6"/>
                <a:gd name="T40" fmla="*/ 0 h 1002"/>
                <a:gd name="T41" fmla="*/ 606 w 606"/>
                <a:gd name="T42" fmla="*/ 1002 h 100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6" h="1002">
                  <a:moveTo>
                    <a:pt x="606" y="0"/>
                  </a:moveTo>
                  <a:lnTo>
                    <a:pt x="547" y="138"/>
                  </a:lnTo>
                  <a:lnTo>
                    <a:pt x="470" y="359"/>
                  </a:lnTo>
                  <a:lnTo>
                    <a:pt x="391" y="484"/>
                  </a:lnTo>
                  <a:lnTo>
                    <a:pt x="297" y="642"/>
                  </a:lnTo>
                  <a:lnTo>
                    <a:pt x="211" y="768"/>
                  </a:lnTo>
                  <a:lnTo>
                    <a:pt x="0" y="1002"/>
                  </a:lnTo>
                  <a:lnTo>
                    <a:pt x="197" y="978"/>
                  </a:lnTo>
                  <a:lnTo>
                    <a:pt x="307" y="819"/>
                  </a:lnTo>
                  <a:lnTo>
                    <a:pt x="422" y="632"/>
                  </a:lnTo>
                  <a:lnTo>
                    <a:pt x="512" y="425"/>
                  </a:lnTo>
                  <a:lnTo>
                    <a:pt x="595" y="12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  <p:sp>
          <p:nvSpPr>
            <p:cNvPr id="69" name="Freeform 74"/>
            <p:cNvSpPr>
              <a:spLocks/>
            </p:cNvSpPr>
            <p:nvPr/>
          </p:nvSpPr>
          <p:spPr bwMode="auto">
            <a:xfrm>
              <a:off x="77" y="1543"/>
              <a:ext cx="6" cy="29"/>
            </a:xfrm>
            <a:custGeom>
              <a:avLst/>
              <a:gdLst>
                <a:gd name="T0" fmla="*/ 0 w 211"/>
                <a:gd name="T1" fmla="*/ 1 h 1144"/>
                <a:gd name="T2" fmla="*/ 2 w 211"/>
                <a:gd name="T3" fmla="*/ 6 h 1144"/>
                <a:gd name="T4" fmla="*/ 3 w 211"/>
                <a:gd name="T5" fmla="*/ 10 h 1144"/>
                <a:gd name="T6" fmla="*/ 3 w 211"/>
                <a:gd name="T7" fmla="*/ 15 h 1144"/>
                <a:gd name="T8" fmla="*/ 2 w 211"/>
                <a:gd name="T9" fmla="*/ 21 h 1144"/>
                <a:gd name="T10" fmla="*/ 0 w 211"/>
                <a:gd name="T11" fmla="*/ 28 h 1144"/>
                <a:gd name="T12" fmla="*/ 3 w 211"/>
                <a:gd name="T13" fmla="*/ 29 h 1144"/>
                <a:gd name="T14" fmla="*/ 5 w 211"/>
                <a:gd name="T15" fmla="*/ 23 h 1144"/>
                <a:gd name="T16" fmla="*/ 6 w 211"/>
                <a:gd name="T17" fmla="*/ 17 h 1144"/>
                <a:gd name="T18" fmla="*/ 6 w 211"/>
                <a:gd name="T19" fmla="*/ 12 h 1144"/>
                <a:gd name="T20" fmla="*/ 5 w 211"/>
                <a:gd name="T21" fmla="*/ 9 h 1144"/>
                <a:gd name="T22" fmla="*/ 5 w 211"/>
                <a:gd name="T23" fmla="*/ 5 h 1144"/>
                <a:gd name="T24" fmla="*/ 3 w 211"/>
                <a:gd name="T25" fmla="*/ 0 h 1144"/>
                <a:gd name="T26" fmla="*/ 0 w 211"/>
                <a:gd name="T27" fmla="*/ 1 h 11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1"/>
                <a:gd name="T43" fmla="*/ 0 h 1144"/>
                <a:gd name="T44" fmla="*/ 211 w 211"/>
                <a:gd name="T45" fmla="*/ 1144 h 11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1" h="1144">
                  <a:moveTo>
                    <a:pt x="10" y="32"/>
                  </a:moveTo>
                  <a:lnTo>
                    <a:pt x="86" y="229"/>
                  </a:lnTo>
                  <a:lnTo>
                    <a:pt x="100" y="401"/>
                  </a:lnTo>
                  <a:lnTo>
                    <a:pt x="100" y="577"/>
                  </a:lnTo>
                  <a:lnTo>
                    <a:pt x="72" y="847"/>
                  </a:lnTo>
                  <a:lnTo>
                    <a:pt x="0" y="1106"/>
                  </a:lnTo>
                  <a:lnTo>
                    <a:pt x="110" y="1144"/>
                  </a:lnTo>
                  <a:lnTo>
                    <a:pt x="173" y="909"/>
                  </a:lnTo>
                  <a:lnTo>
                    <a:pt x="211" y="674"/>
                  </a:lnTo>
                  <a:lnTo>
                    <a:pt x="211" y="491"/>
                  </a:lnTo>
                  <a:lnTo>
                    <a:pt x="193" y="336"/>
                  </a:lnTo>
                  <a:lnTo>
                    <a:pt x="165" y="183"/>
                  </a:lnTo>
                  <a:lnTo>
                    <a:pt x="103" y="0"/>
                  </a:lnTo>
                  <a:lnTo>
                    <a:pt x="10" y="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pt-BR"/>
            </a:p>
          </p:txBody>
        </p:sp>
      </p:grpSp>
      <p:sp>
        <p:nvSpPr>
          <p:cNvPr id="70" name="Texto explicativo retangular com cantos arredondados 69"/>
          <p:cNvSpPr/>
          <p:nvPr/>
        </p:nvSpPr>
        <p:spPr>
          <a:xfrm>
            <a:off x="1643042" y="3357562"/>
            <a:ext cx="1714512" cy="714380"/>
          </a:xfrm>
          <a:prstGeom prst="wedgeRoundRectCallout">
            <a:avLst>
              <a:gd name="adj1" fmla="val 55357"/>
              <a:gd name="adj2" fmla="val 954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PARE   E PENSE</a:t>
            </a:r>
            <a:endParaRPr lang="pt-B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Texto explicativo retangular com cantos arredondados 70"/>
          <p:cNvSpPr/>
          <p:nvPr/>
        </p:nvSpPr>
        <p:spPr>
          <a:xfrm>
            <a:off x="5214942" y="3929066"/>
            <a:ext cx="2857520" cy="500066"/>
          </a:xfrm>
          <a:prstGeom prst="wedgeRoundRectCallout">
            <a:avLst>
              <a:gd name="adj1" fmla="val -46322"/>
              <a:gd name="adj2" fmla="val 794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Pensou?Respondeu?</a:t>
            </a:r>
            <a:endParaRPr lang="pt-BR" b="1" dirty="0"/>
          </a:p>
        </p:txBody>
      </p:sp>
      <p:sp>
        <p:nvSpPr>
          <p:cNvPr id="72" name="CaixaDeTexto 71"/>
          <p:cNvSpPr txBox="1"/>
          <p:nvPr/>
        </p:nvSpPr>
        <p:spPr>
          <a:xfrm>
            <a:off x="6286512" y="528638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Confira! Então </a:t>
            </a:r>
            <a:endParaRPr lang="pt-B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3" name="Seta em curva para cima 72"/>
          <p:cNvSpPr/>
          <p:nvPr/>
        </p:nvSpPr>
        <p:spPr>
          <a:xfrm>
            <a:off x="7072330" y="5643578"/>
            <a:ext cx="1714512" cy="714380"/>
          </a:xfrm>
          <a:prstGeom prst="curvedUpArrow">
            <a:avLst>
              <a:gd name="adj1" fmla="val 25000"/>
              <a:gd name="adj2" fmla="val 9371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/>
          <p:cNvSpPr>
            <a:spLocks noChangeArrowheads="1" noChangeShapeType="1" noTextEdit="1"/>
          </p:cNvSpPr>
          <p:nvPr/>
        </p:nvSpPr>
        <p:spPr bwMode="auto">
          <a:xfrm>
            <a:off x="2590800" y="457200"/>
            <a:ext cx="5715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kern="10" spc="48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HORA DE CONFERIR </a:t>
            </a:r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285720" y="1071546"/>
            <a:ext cx="34290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rgbClr val="FF3399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cs typeface="+mn-cs"/>
              </a:rPr>
              <a:t>Imagino que você</a:t>
            </a:r>
          </a:p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cs typeface="+mn-cs"/>
              </a:rPr>
              <a:t> tenha respondido:</a:t>
            </a:r>
          </a:p>
          <a:p>
            <a:pPr algn="ctr">
              <a:defRPr/>
            </a:pPr>
            <a:r>
              <a:rPr lang="pt-BR" b="1" dirty="0" smtClean="0">
                <a:cs typeface="+mn-cs"/>
              </a:rPr>
              <a:t>Há, </a:t>
            </a:r>
            <a:r>
              <a:rPr lang="pt-BR" b="1" dirty="0" smtClean="0">
                <a:solidFill>
                  <a:schemeClr val="bg1"/>
                </a:solidFill>
                <a:cs typeface="+mn-cs"/>
              </a:rPr>
              <a:t>não </a:t>
            </a:r>
            <a:r>
              <a:rPr lang="pt-BR" b="1" dirty="0">
                <a:solidFill>
                  <a:schemeClr val="bg1"/>
                </a:solidFill>
                <a:cs typeface="+mn-cs"/>
              </a:rPr>
              <a:t>foi?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071802" y="2071678"/>
            <a:ext cx="339092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Aposto que logo viu que  esse </a:t>
            </a:r>
            <a:r>
              <a:rPr lang="pt-BR" sz="16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há 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é do verbo haver.</a:t>
            </a: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3643306" y="2857496"/>
            <a:ext cx="1752600" cy="3619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11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Então .</a:t>
            </a:r>
            <a:r>
              <a:rPr lang="pt-BR" sz="11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1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. </a:t>
            </a:r>
            <a:endParaRPr lang="pt-BR" sz="2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28596" y="3714752"/>
            <a:ext cx="6143668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Pode perfeitamente ser substituído por </a:t>
            </a:r>
            <a:r>
              <a:rPr lang="pt-BR" sz="1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faz </a:t>
            </a: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e/ou </a:t>
            </a:r>
            <a:r>
              <a:rPr lang="pt-BR" sz="16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existe.</a:t>
            </a:r>
          </a:p>
        </p:txBody>
      </p:sp>
      <p:sp>
        <p:nvSpPr>
          <p:cNvPr id="8" name="WordArt 9"/>
          <p:cNvSpPr>
            <a:spLocks noChangeArrowheads="1" noChangeShapeType="1" noTextEdit="1"/>
          </p:cNvSpPr>
          <p:nvPr/>
        </p:nvSpPr>
        <p:spPr bwMode="auto">
          <a:xfrm>
            <a:off x="357158" y="4000504"/>
            <a:ext cx="1571636" cy="1095369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62588"/>
              </a:avLst>
            </a:prstTxWarp>
          </a:bodyPr>
          <a:lstStyle/>
          <a:p>
            <a:pPr algn="ctr"/>
            <a:r>
              <a:rPr lang="pt-BR" sz="18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rect">
                    <a:fillToRect l="50000" t="50000" r="50000" b="50000"/>
                  </a:path>
                </a:gradFill>
                <a:latin typeface="Arial Black"/>
              </a:rPr>
              <a:t>Veja </a:t>
            </a:r>
          </a:p>
          <a:p>
            <a:pPr algn="ctr"/>
            <a:r>
              <a:rPr lang="pt-BR" sz="18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path path="rect">
                    <a:fillToRect l="50000" t="50000" r="50000" b="50000"/>
                  </a:path>
                </a:gradFill>
                <a:latin typeface="Arial Black"/>
              </a:rPr>
              <a:t>Você  Mesmo!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3071802" y="4786322"/>
            <a:ext cx="5791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tx2"/>
                </a:solidFill>
              </a:rPr>
              <a:t>Há muito tempo não vejo você.</a:t>
            </a:r>
          </a:p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tx2"/>
                </a:solidFill>
              </a:rPr>
              <a:t>Há dez dias que ligo para o seu celular e só cai na caixa postal...</a:t>
            </a:r>
          </a:p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tx2"/>
                </a:solidFill>
              </a:rPr>
              <a:t>Não vou a casa dela há mais de um mês .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71472" y="5143512"/>
            <a:ext cx="22574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accent1"/>
                </a:solidFill>
              </a:rPr>
              <a:t>Faça em voz alta as substituições.</a:t>
            </a:r>
          </a:p>
        </p:txBody>
      </p:sp>
      <p:sp>
        <p:nvSpPr>
          <p:cNvPr id="12" name="Seta para a direita 11"/>
          <p:cNvSpPr/>
          <p:nvPr/>
        </p:nvSpPr>
        <p:spPr>
          <a:xfrm>
            <a:off x="500034" y="5715016"/>
            <a:ext cx="242889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2000232" y="428604"/>
            <a:ext cx="3200400" cy="761984"/>
          </a:xfrm>
          <a:prstGeom prst="wedgeRoundRectCallout">
            <a:avLst>
              <a:gd name="adj1" fmla="val -52681"/>
              <a:gd name="adj2" fmla="val 6588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b="1">
                <a:solidFill>
                  <a:schemeClr val="bg1"/>
                </a:solidFill>
              </a:rPr>
              <a:t>Estou certa de que você percebeu.</a:t>
            </a:r>
            <a:endParaRPr lang="pt-BR">
              <a:solidFill>
                <a:schemeClr val="bg1"/>
              </a:solidFill>
            </a:endParaRPr>
          </a:p>
        </p:txBody>
      </p:sp>
      <p:pic>
        <p:nvPicPr>
          <p:cNvPr id="3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1500198" cy="2429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571604" y="1928802"/>
            <a:ext cx="7239000" cy="8382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TODAS  AS  </a:t>
            </a:r>
            <a:r>
              <a:rPr lang="pt-BR" b="1" dirty="0">
                <a:solidFill>
                  <a:schemeClr val="bg1"/>
                </a:solidFill>
              </a:rPr>
              <a:t>FRASES </a:t>
            </a:r>
            <a:r>
              <a:rPr lang="pt-BR" b="1" dirty="0" smtClean="0">
                <a:solidFill>
                  <a:schemeClr val="bg1"/>
                </a:solidFill>
              </a:rPr>
              <a:t> SE  </a:t>
            </a:r>
            <a:r>
              <a:rPr lang="pt-BR" b="1" dirty="0">
                <a:solidFill>
                  <a:schemeClr val="bg1"/>
                </a:solidFill>
              </a:rPr>
              <a:t>REFEREM </a:t>
            </a:r>
            <a:r>
              <a:rPr lang="pt-BR" b="1" dirty="0" smtClean="0">
                <a:solidFill>
                  <a:schemeClr val="bg1"/>
                </a:solidFill>
              </a:rPr>
              <a:t> A  UM </a:t>
            </a:r>
            <a:endParaRPr lang="pt-BR" b="1" dirty="0">
              <a:solidFill>
                <a:schemeClr val="bg1"/>
              </a:solidFill>
            </a:endParaRPr>
          </a:p>
          <a:p>
            <a:pPr algn="ctr"/>
            <a:r>
              <a:rPr lang="pt-BR" b="1" dirty="0">
                <a:solidFill>
                  <a:schemeClr val="bg1"/>
                </a:solidFill>
              </a:rPr>
              <a:t>TEMPO </a:t>
            </a:r>
            <a:r>
              <a:rPr lang="pt-BR" b="1" dirty="0" smtClean="0">
                <a:solidFill>
                  <a:schemeClr val="bg1"/>
                </a:solidFill>
              </a:rPr>
              <a:t> QUE  JÁ  </a:t>
            </a:r>
            <a:r>
              <a:rPr lang="pt-BR" b="1" dirty="0">
                <a:solidFill>
                  <a:schemeClr val="bg1"/>
                </a:solidFill>
              </a:rPr>
              <a:t>PASSOU.</a:t>
            </a: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357158" y="3500438"/>
            <a:ext cx="3048000" cy="11652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pt-BR" sz="1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</a:gradFill>
                <a:latin typeface="Arial Black"/>
              </a:rPr>
              <a:t>R e c o r d a n d o. . .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57158" y="4572008"/>
            <a:ext cx="285752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Há dez dias ... </a:t>
            </a:r>
          </a:p>
          <a:p>
            <a:pPr>
              <a:spcBef>
                <a:spcPct val="50000"/>
              </a:spcBef>
            </a:pPr>
            <a:r>
              <a:rPr lang="pt-BR" dirty="0"/>
              <a:t>Há mais de um mês...</a:t>
            </a:r>
          </a:p>
          <a:p>
            <a:pPr>
              <a:spcBef>
                <a:spcPct val="50000"/>
              </a:spcBef>
            </a:pPr>
            <a:r>
              <a:rPr lang="pt-BR" dirty="0"/>
              <a:t>Há muito tempo...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929058" y="4857760"/>
            <a:ext cx="472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6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Quando a idéia é de tempo passado você usa sempre o </a:t>
            </a:r>
            <a:r>
              <a:rPr lang="pt-BR" sz="16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há</a:t>
            </a:r>
            <a:r>
              <a:rPr lang="pt-BR" sz="1600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do verbo haver!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429256" y="4429132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Uma dica legal!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5500694" y="5715016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Esta você não esquece mais.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285728"/>
            <a:ext cx="25090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Observe e Compare </a:t>
            </a:r>
          </a:p>
          <a:p>
            <a:pPr algn="ctr"/>
            <a:r>
              <a:rPr lang="pt-BR" sz="1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Mais Uma Vez.</a:t>
            </a:r>
            <a:endParaRPr lang="pt-BR" sz="1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571868" y="428604"/>
            <a:ext cx="4048124" cy="71439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Há</a:t>
            </a:r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anos </a:t>
            </a:r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não vejo uma </a:t>
            </a:r>
          </a:p>
          <a:p>
            <a:pPr algn="ctr">
              <a:defRPr/>
            </a:pPr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festa como essa!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2857488" y="857232"/>
            <a:ext cx="571504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 rot="16200000" flipH="1">
            <a:off x="2714612" y="1071546"/>
            <a:ext cx="785818" cy="7858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3643306" y="1500174"/>
            <a:ext cx="3962400" cy="838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pt-BR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Daqui  </a:t>
            </a: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pt-BR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 </a:t>
            </a:r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anos darei </a:t>
            </a:r>
          </a:p>
          <a:p>
            <a:pPr algn="ctr">
              <a:defRPr/>
            </a:pPr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outra festa igual a essa.</a:t>
            </a:r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214282" y="2571744"/>
            <a:ext cx="4914904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Responda alto e </a:t>
            </a:r>
            <a:r>
              <a:rPr lang="pt-BR" b="1" dirty="0">
                <a:solidFill>
                  <a:schemeClr val="bg1"/>
                </a:solidFill>
              </a:rPr>
              <a:t>bem depressa:</a:t>
            </a:r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1500166" y="3286124"/>
            <a:ext cx="6215106" cy="121444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O “a” da 2ª frase ,”</a:t>
            </a:r>
            <a:r>
              <a:rPr lang="pt-BR" b="1" dirty="0" err="1" smtClean="0">
                <a:solidFill>
                  <a:schemeClr val="bg1"/>
                </a:solidFill>
              </a:rPr>
              <a:t>Daqu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dirty="0" smtClean="0">
                <a:solidFill>
                  <a:schemeClr val="bg1"/>
                </a:solidFill>
              </a:rPr>
              <a:t>i </a:t>
            </a:r>
            <a:r>
              <a:rPr lang="pt-BR" dirty="0" smtClean="0"/>
              <a:t> a</a:t>
            </a:r>
            <a:r>
              <a:rPr lang="pt-BR" b="1" dirty="0" smtClean="0"/>
              <a:t> 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>
                <a:solidFill>
                  <a:schemeClr val="bg1"/>
                </a:solidFill>
              </a:rPr>
              <a:t>2 anos,”</a:t>
            </a:r>
          </a:p>
          <a:p>
            <a:pPr algn="ctr"/>
            <a:r>
              <a:rPr lang="pt-BR" b="1" dirty="0">
                <a:solidFill>
                  <a:schemeClr val="bg1"/>
                </a:solidFill>
              </a:rPr>
              <a:t>da idéia de tempo passado</a:t>
            </a:r>
          </a:p>
          <a:p>
            <a:pPr algn="ctr"/>
            <a:r>
              <a:rPr lang="pt-BR" b="1" dirty="0">
                <a:solidFill>
                  <a:schemeClr val="bg1"/>
                </a:solidFill>
              </a:rPr>
              <a:t>ou de tempo futuro? R--------------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57200" y="4876800"/>
            <a:ext cx="2133600" cy="1015663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dirty="0"/>
              <a:t>Agora me diga</a:t>
            </a:r>
            <a:r>
              <a:rPr lang="pt-BR" sz="2000" dirty="0" smtClean="0"/>
              <a:t>: este </a:t>
            </a:r>
            <a:r>
              <a:rPr lang="pt-BR" sz="2000" dirty="0"/>
              <a:t>“</a:t>
            </a:r>
            <a:r>
              <a:rPr lang="pt-BR" sz="2000" dirty="0">
                <a:solidFill>
                  <a:schemeClr val="accent1"/>
                </a:solidFill>
              </a:rPr>
              <a:t>a</a:t>
            </a:r>
            <a:r>
              <a:rPr lang="pt-BR" sz="2000" dirty="0"/>
              <a:t>” pode ser um verbo?</a:t>
            </a: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2357422" y="557214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3200400" y="5029200"/>
            <a:ext cx="2514600" cy="1323439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dirty="0"/>
              <a:t>Você disse </a:t>
            </a:r>
          </a:p>
          <a:p>
            <a:pPr>
              <a:spcBef>
                <a:spcPct val="50000"/>
              </a:spcBef>
            </a:pPr>
            <a:r>
              <a:rPr lang="pt-BR" sz="2000" dirty="0"/>
              <a:t>um redondo NÃO</a:t>
            </a:r>
            <a:r>
              <a:rPr lang="pt-BR" sz="2000" dirty="0" smtClean="0"/>
              <a:t>,</a:t>
            </a:r>
          </a:p>
          <a:p>
            <a:pPr>
              <a:spcBef>
                <a:spcPct val="50000"/>
              </a:spcBef>
            </a:pPr>
            <a:r>
              <a:rPr lang="pt-BR" sz="2000" dirty="0" smtClean="0"/>
              <a:t>é </a:t>
            </a:r>
            <a:r>
              <a:rPr lang="pt-BR" sz="2000" dirty="0"/>
              <a:t>claro!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096000" y="5105400"/>
            <a:ext cx="2743200" cy="10160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000" dirty="0"/>
              <a:t>Este “</a:t>
            </a:r>
            <a:r>
              <a:rPr lang="pt-BR" sz="2000" dirty="0">
                <a:solidFill>
                  <a:schemeClr val="accent1"/>
                </a:solidFill>
              </a:rPr>
              <a:t>a</a:t>
            </a:r>
            <a:r>
              <a:rPr lang="pt-BR" sz="2000" dirty="0"/>
              <a:t>” é igual a distância, tempo futuro.Concorda?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uxograma: Fita perfurada 2"/>
          <p:cNvSpPr/>
          <p:nvPr/>
        </p:nvSpPr>
        <p:spPr>
          <a:xfrm>
            <a:off x="214282" y="2000240"/>
            <a:ext cx="1714512" cy="42862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1643074" cy="208171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" name="Texto explicativo retangular com cantos arredondados 3"/>
          <p:cNvSpPr/>
          <p:nvPr/>
        </p:nvSpPr>
        <p:spPr>
          <a:xfrm>
            <a:off x="1857356" y="214290"/>
            <a:ext cx="1571636" cy="571504"/>
          </a:xfrm>
          <a:prstGeom prst="wedgeRoundRectCallout">
            <a:avLst>
              <a:gd name="adj1" fmla="val -61560"/>
              <a:gd name="adj2" fmla="val 716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Outra dica legal!</a:t>
            </a:r>
            <a:endParaRPr lang="pt-B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857488" y="1357298"/>
            <a:ext cx="3929090" cy="61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Ideia de futuro ou de distância </a:t>
            </a:r>
          </a:p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você usa  sempre o </a:t>
            </a:r>
            <a:r>
              <a:rPr lang="pt-BR" sz="16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  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sem o   </a:t>
            </a:r>
            <a:r>
              <a:rPr lang="pt-BR" sz="1600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214546" y="2357430"/>
            <a:ext cx="57864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Quando estamos estudando os exemplos ajudam muito!Veja estes.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 Box 7" descr="Vertical estreita"/>
          <p:cNvSpPr txBox="1">
            <a:spLocks noChangeArrowheads="1"/>
          </p:cNvSpPr>
          <p:nvPr/>
        </p:nvSpPr>
        <p:spPr bwMode="auto">
          <a:xfrm>
            <a:off x="357158" y="3571876"/>
            <a:ext cx="685804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A casa dela foi construída </a:t>
            </a:r>
            <a:r>
              <a:rPr lang="pt-BR" sz="1600" b="1" dirty="0">
                <a:solidFill>
                  <a:schemeClr val="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10 km da minha , na orla da praia.</a:t>
            </a:r>
          </a:p>
        </p:txBody>
      </p:sp>
      <p:sp>
        <p:nvSpPr>
          <p:cNvPr id="9" name="Text Box 9" descr="Vertical estreita"/>
          <p:cNvSpPr txBox="1">
            <a:spLocks noChangeArrowheads="1"/>
          </p:cNvSpPr>
          <p:nvPr/>
        </p:nvSpPr>
        <p:spPr bwMode="auto">
          <a:xfrm>
            <a:off x="2143108" y="4143380"/>
            <a:ext cx="571504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O 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supermercado 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fica </a:t>
            </a:r>
            <a:r>
              <a:rPr lang="pt-BR" sz="1600" b="1" dirty="0">
                <a:solidFill>
                  <a:schemeClr val="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poucos metros daqui.</a:t>
            </a:r>
          </a:p>
        </p:txBody>
      </p:sp>
      <p:sp>
        <p:nvSpPr>
          <p:cNvPr id="10" name="Text Box 11" descr="Vertical estreita"/>
          <p:cNvSpPr txBox="1">
            <a:spLocks noChangeArrowheads="1"/>
          </p:cNvSpPr>
          <p:nvPr/>
        </p:nvSpPr>
        <p:spPr bwMode="auto">
          <a:xfrm>
            <a:off x="3357554" y="4643446"/>
            <a:ext cx="3935115" cy="6155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Clr>
                <a:srgbClr val="FF0000"/>
              </a:buClr>
              <a:buFont typeface="Wingdings" pitchFamily="2" charset="2"/>
              <a:buChar char="Ø"/>
            </a:pPr>
            <a:endParaRPr lang="pt-BR" dirty="0" smtClean="0"/>
          </a:p>
          <a:p>
            <a:pPr algn="ctr">
              <a:buClr>
                <a:srgbClr val="FF0000"/>
              </a:buClr>
              <a:buFont typeface="Wingdings" pitchFamily="2" charset="2"/>
              <a:buChar char="Ø"/>
            </a:pP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Daqui </a:t>
            </a:r>
            <a:r>
              <a:rPr lang="pt-BR" sz="1600" dirty="0">
                <a:solidFill>
                  <a:schemeClr val="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uns 3 dias, ligo para você.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autoUpdateAnimBg="0"/>
      <p:bldP spid="10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85918" y="500042"/>
            <a:ext cx="52149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Que tal praticar um pouquinho  agora? 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275265"/>
            <a:ext cx="1928826" cy="2022981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</p:spPr>
      </p:pic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28600" y="2500306"/>
            <a:ext cx="8629680" cy="3657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dist="45791" dir="2021404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 b="1" dirty="0">
              <a:solidFill>
                <a:srgbClr val="6600CC"/>
              </a:solidFill>
              <a:cs typeface="+mn-cs"/>
            </a:endParaRPr>
          </a:p>
          <a:p>
            <a:pPr>
              <a:defRPr/>
            </a:pPr>
            <a:endParaRPr lang="pt-BR" b="1" dirty="0">
              <a:solidFill>
                <a:srgbClr val="6600CC"/>
              </a:solidFill>
              <a:cs typeface="+mn-cs"/>
            </a:endParaRPr>
          </a:p>
          <a:p>
            <a:pPr>
              <a:defRPr/>
            </a:pPr>
            <a:endParaRPr lang="pt-BR" b="1" dirty="0">
              <a:solidFill>
                <a:srgbClr val="6600CC"/>
              </a:solidFill>
              <a:cs typeface="+mn-cs"/>
            </a:endParaRPr>
          </a:p>
          <a:p>
            <a:pPr>
              <a:defRPr/>
            </a:pPr>
            <a:endParaRPr lang="pt-BR" b="1" dirty="0">
              <a:solidFill>
                <a:srgbClr val="6600CC"/>
              </a:solidFill>
              <a:cs typeface="+mn-cs"/>
            </a:endParaRPr>
          </a:p>
          <a:p>
            <a:pPr>
              <a:defRPr/>
            </a:pPr>
            <a:endParaRPr lang="pt-BR" b="1" dirty="0">
              <a:solidFill>
                <a:srgbClr val="6600CC"/>
              </a:solidFill>
              <a:cs typeface="+mn-cs"/>
            </a:endParaRPr>
          </a:p>
          <a:p>
            <a:pPr>
              <a:defRPr/>
            </a:pPr>
            <a:endParaRPr lang="pt-BR" b="1" dirty="0">
              <a:solidFill>
                <a:srgbClr val="6600CC"/>
              </a:solidFill>
              <a:cs typeface="+mn-cs"/>
            </a:endParaRPr>
          </a:p>
          <a:p>
            <a:pPr>
              <a:defRPr/>
            </a:pPr>
            <a:endParaRPr lang="pt-BR" b="1" dirty="0">
              <a:solidFill>
                <a:srgbClr val="6600CC"/>
              </a:solidFill>
              <a:cs typeface="+mn-cs"/>
            </a:endParaRPr>
          </a:p>
          <a:p>
            <a:pPr>
              <a:defRPr/>
            </a:pPr>
            <a:r>
              <a:rPr lang="pt-BR" sz="2000" b="1" dirty="0">
                <a:solidFill>
                  <a:schemeClr val="bg1"/>
                </a:solidFill>
                <a:cs typeface="+mn-cs"/>
              </a:rPr>
              <a:t>1-Este prédio foi construído ----- muitos anos.</a:t>
            </a:r>
          </a:p>
          <a:p>
            <a:pPr>
              <a:defRPr/>
            </a:pPr>
            <a:endParaRPr lang="pt-BR" sz="2000" b="1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r>
              <a:rPr lang="pt-BR" sz="2000" b="1" dirty="0">
                <a:solidFill>
                  <a:schemeClr val="bg1"/>
                </a:solidFill>
                <a:cs typeface="+mn-cs"/>
              </a:rPr>
              <a:t>2-Vou ao Rio daqui ----- uma semana.</a:t>
            </a:r>
          </a:p>
          <a:p>
            <a:pPr>
              <a:defRPr/>
            </a:pPr>
            <a:endParaRPr lang="pt-BR" sz="2000" b="1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r>
              <a:rPr lang="pt-BR" sz="2000" b="1" dirty="0">
                <a:solidFill>
                  <a:schemeClr val="bg1"/>
                </a:solidFill>
                <a:cs typeface="+mn-cs"/>
              </a:rPr>
              <a:t>3------ algum tempo encontrei com ele em Ipanema.</a:t>
            </a:r>
          </a:p>
          <a:p>
            <a:pPr>
              <a:defRPr/>
            </a:pPr>
            <a:endParaRPr lang="pt-BR" sz="2000" b="1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r>
              <a:rPr lang="pt-BR" sz="2000" b="1" dirty="0">
                <a:solidFill>
                  <a:schemeClr val="bg1"/>
                </a:solidFill>
                <a:cs typeface="+mn-cs"/>
              </a:rPr>
              <a:t>4-Estamos -----  alguns metros do Jardim </a:t>
            </a:r>
            <a:r>
              <a:rPr lang="pt-BR" sz="2000" b="1" dirty="0" smtClean="0">
                <a:solidFill>
                  <a:schemeClr val="bg1"/>
                </a:solidFill>
                <a:cs typeface="+mn-cs"/>
              </a:rPr>
              <a:t>Zoológico de </a:t>
            </a:r>
            <a:r>
              <a:rPr lang="pt-BR" sz="2000" b="1" dirty="0" err="1" smtClean="0">
                <a:solidFill>
                  <a:schemeClr val="bg1"/>
                </a:solidFill>
                <a:cs typeface="+mn-cs"/>
              </a:rPr>
              <a:t>Baurú</a:t>
            </a:r>
            <a:r>
              <a:rPr lang="pt-BR" sz="2000" b="1" dirty="0" smtClean="0">
                <a:solidFill>
                  <a:schemeClr val="bg1"/>
                </a:solidFill>
                <a:cs typeface="+mn-cs"/>
              </a:rPr>
              <a:t>.</a:t>
            </a:r>
            <a:endParaRPr lang="pt-BR" sz="2000" b="1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pt-BR" sz="2000" b="1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r>
              <a:rPr lang="pt-BR" sz="2000" b="1" dirty="0">
                <a:solidFill>
                  <a:schemeClr val="bg1"/>
                </a:solidFill>
                <a:cs typeface="+mn-cs"/>
              </a:rPr>
              <a:t>5----- milhares de anos os dinossauros habitavam a Terra.</a:t>
            </a:r>
          </a:p>
          <a:p>
            <a:pPr>
              <a:defRPr/>
            </a:pPr>
            <a:endParaRPr lang="pt-BR" sz="2000" b="1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r>
              <a:rPr lang="pt-BR" sz="2000" b="1" dirty="0">
                <a:solidFill>
                  <a:schemeClr val="bg1"/>
                </a:solidFill>
                <a:cs typeface="+mn-cs"/>
              </a:rPr>
              <a:t>6-Você sabe a distância daqui ------ escola?</a:t>
            </a:r>
          </a:p>
          <a:p>
            <a:pPr>
              <a:defRPr/>
            </a:pPr>
            <a:endParaRPr lang="pt-BR" sz="2000" b="1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pt-BR" b="1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pt-BR" b="1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pt-BR" b="1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pt-BR" b="1" dirty="0">
              <a:solidFill>
                <a:schemeClr val="bg1"/>
              </a:solidFill>
              <a:cs typeface="+mn-cs"/>
            </a:endParaRPr>
          </a:p>
          <a:p>
            <a:pPr>
              <a:defRPr/>
            </a:pPr>
            <a:endParaRPr lang="pt-BR" b="1" dirty="0">
              <a:solidFill>
                <a:srgbClr val="6600CC"/>
              </a:solidFill>
              <a:cs typeface="+mn-cs"/>
            </a:endParaRPr>
          </a:p>
          <a:p>
            <a:pPr>
              <a:defRPr/>
            </a:pPr>
            <a:endParaRPr lang="pt-BR" b="1" dirty="0">
              <a:solidFill>
                <a:srgbClr val="6600CC"/>
              </a:solidFill>
              <a:cs typeface="+mn-cs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714348" y="142873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HÁ ou A ?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143108" y="571480"/>
            <a:ext cx="46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Confira agora mesmo!</a:t>
            </a:r>
          </a:p>
          <a:p>
            <a:r>
              <a:rPr lang="pt-BR" dirty="0" smtClean="0"/>
              <a:t>Não permita que dúvidas se acumulem.</a:t>
            </a:r>
            <a:endParaRPr lang="pt-BR" dirty="0"/>
          </a:p>
        </p:txBody>
      </p:sp>
      <p:sp>
        <p:nvSpPr>
          <p:cNvPr id="4" name="Text Box 6" descr="Vertical estreita"/>
          <p:cNvSpPr txBox="1">
            <a:spLocks noChangeArrowheads="1"/>
          </p:cNvSpPr>
          <p:nvPr/>
        </p:nvSpPr>
        <p:spPr bwMode="auto">
          <a:xfrm>
            <a:off x="1000100" y="1500174"/>
            <a:ext cx="6172200" cy="1311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b="1" dirty="0"/>
              <a:t>1- há ;   2- a ;   3- Há;</a:t>
            </a:r>
          </a:p>
          <a:p>
            <a:pPr>
              <a:spcBef>
                <a:spcPct val="50000"/>
              </a:spcBef>
            </a:pPr>
            <a:r>
              <a:rPr lang="pt-BR" sz="3200" b="1" dirty="0"/>
              <a:t>4- a ;  5- Há ;  6- </a:t>
            </a:r>
            <a:r>
              <a:rPr lang="pt-BR" sz="3200" b="1" dirty="0" smtClean="0"/>
              <a:t>a.</a:t>
            </a:r>
            <a:endParaRPr lang="pt-BR" sz="3200" b="1" dirty="0"/>
          </a:p>
        </p:txBody>
      </p:sp>
      <p:sp>
        <p:nvSpPr>
          <p:cNvPr id="5" name="Text Box 7" descr="Vertical estreita"/>
          <p:cNvSpPr txBox="1">
            <a:spLocks noChangeArrowheads="1"/>
          </p:cNvSpPr>
          <p:nvPr/>
        </p:nvSpPr>
        <p:spPr bwMode="auto">
          <a:xfrm>
            <a:off x="762000" y="4953000"/>
            <a:ext cx="21336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b="1" dirty="0" smtClean="0">
                <a:cs typeface="+mn-cs"/>
              </a:rPr>
              <a:t>Se acertou tudo...</a:t>
            </a:r>
            <a:endParaRPr lang="pt-BR" b="1" dirty="0">
              <a:cs typeface="+mn-cs"/>
            </a:endParaRPr>
          </a:p>
        </p:txBody>
      </p:sp>
      <p:pic>
        <p:nvPicPr>
          <p:cNvPr id="6" name="Picture 8" descr="C:\@figura\CLIPART1\CARTOONS\OFFICE\JOY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3571876"/>
            <a:ext cx="2095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9"/>
          <p:cNvSpPr>
            <a:spLocks noChangeArrowheads="1" noChangeShapeType="1" noTextEdit="1"/>
          </p:cNvSpPr>
          <p:nvPr/>
        </p:nvSpPr>
        <p:spPr bwMode="auto">
          <a:xfrm>
            <a:off x="3786182" y="2928934"/>
            <a:ext cx="1500198" cy="9001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pt-BR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path path="rect">
                    <a:fillToRect l="50000" t="50000" r="50000" b="50000"/>
                  </a:path>
                </a:gradFill>
                <a:latin typeface="Arial Black"/>
              </a:rPr>
              <a:t>D E Z ! ! !</a:t>
            </a:r>
          </a:p>
        </p:txBody>
      </p:sp>
      <p:sp>
        <p:nvSpPr>
          <p:cNvPr id="8" name="Text Box 10" descr="Vertical estreita"/>
          <p:cNvSpPr txBox="1">
            <a:spLocks noChangeArrowheads="1"/>
          </p:cNvSpPr>
          <p:nvPr/>
        </p:nvSpPr>
        <p:spPr bwMode="auto">
          <a:xfrm>
            <a:off x="5715008" y="5072074"/>
            <a:ext cx="26670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b="1" dirty="0">
                <a:cs typeface="+mn-cs"/>
              </a:rPr>
              <a:t>Errou? Retorne e veja </a:t>
            </a:r>
            <a:r>
              <a:rPr lang="pt-BR" b="1" dirty="0" smtClean="0">
                <a:cs typeface="+mn-cs"/>
              </a:rPr>
              <a:t>o porquê</a:t>
            </a:r>
            <a:r>
              <a:rPr lang="pt-BR" b="1" dirty="0">
                <a:cs typeface="+mn-cs"/>
              </a:rPr>
              <a:t>.</a:t>
            </a:r>
          </a:p>
        </p:txBody>
      </p:sp>
      <p:sp>
        <p:nvSpPr>
          <p:cNvPr id="10" name="Fluxograma: Fita perfurada 9"/>
          <p:cNvSpPr/>
          <p:nvPr/>
        </p:nvSpPr>
        <p:spPr>
          <a:xfrm>
            <a:off x="6572264" y="2214554"/>
            <a:ext cx="2357454" cy="35719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6" y="428604"/>
            <a:ext cx="1712912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7" grpId="0" animBg="1"/>
      <p:bldP spid="8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357166"/>
            <a:ext cx="2103438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6143636" y="1142984"/>
            <a:ext cx="17145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 smtClean="0">
                <a:solidFill>
                  <a:schemeClr val="accent1"/>
                </a:solidFill>
              </a:rPr>
              <a:t>Acerca de   </a:t>
            </a:r>
          </a:p>
          <a:p>
            <a:pPr algn="ctr">
              <a:defRPr/>
            </a:pPr>
            <a:r>
              <a:rPr lang="pt-BR" b="1" dirty="0" smtClean="0">
                <a:solidFill>
                  <a:schemeClr val="accent1"/>
                </a:solidFill>
              </a:rPr>
              <a:t>Ou</a:t>
            </a:r>
          </a:p>
          <a:p>
            <a:pPr algn="ctr">
              <a:defRPr/>
            </a:pPr>
            <a:r>
              <a:rPr lang="pt-BR" b="1" dirty="0" smtClean="0">
                <a:solidFill>
                  <a:schemeClr val="accent1"/>
                </a:solidFill>
              </a:rPr>
              <a:t>Há cerca de?</a:t>
            </a:r>
            <a:r>
              <a:rPr lang="pt-BR" dirty="0" smtClean="0">
                <a:solidFill>
                  <a:schemeClr val="accent1"/>
                </a:solidFill>
              </a:rPr>
              <a:t>    </a:t>
            </a:r>
            <a:endParaRPr lang="pt-BR" dirty="0">
              <a:solidFill>
                <a:schemeClr val="accent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7158" y="500042"/>
            <a:ext cx="464347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Repare no que trago para você agora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8" name="Seta para a direita listrada 7"/>
          <p:cNvSpPr/>
          <p:nvPr/>
        </p:nvSpPr>
        <p:spPr>
          <a:xfrm rot="1060756">
            <a:off x="4317853" y="1150600"/>
            <a:ext cx="1530958" cy="446223"/>
          </a:xfrm>
          <a:prstGeom prst="stripedRightArrow">
            <a:avLst>
              <a:gd name="adj1" fmla="val 5309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 Box 6" descr="Vertical estreita"/>
          <p:cNvSpPr txBox="1">
            <a:spLocks noChangeArrowheads="1"/>
          </p:cNvSpPr>
          <p:nvPr/>
        </p:nvSpPr>
        <p:spPr bwMode="auto">
          <a:xfrm>
            <a:off x="428596" y="2071678"/>
            <a:ext cx="4929222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Mais uma vez convido você a </a:t>
            </a:r>
            <a:r>
              <a:rPr lang="pt-BR" sz="16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observar</a:t>
            </a:r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Olhos atentos!</a:t>
            </a:r>
            <a:endParaRPr lang="pt-B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85720" y="3000372"/>
            <a:ext cx="3500462" cy="1077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6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Falou  </a:t>
            </a: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acerca de </a:t>
            </a:r>
            <a:r>
              <a:rPr lang="pt-BR" sz="16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Psicologia..</a:t>
            </a:r>
          </a:p>
          <a:p>
            <a:pPr>
              <a:spcBef>
                <a:spcPct val="50000"/>
              </a:spcBef>
              <a:defRPr/>
            </a:pPr>
            <a:endParaRPr lang="pt-BR" sz="1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pt-BR" sz="16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calou </a:t>
            </a: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acerca dos </a:t>
            </a:r>
            <a:r>
              <a:rPr lang="pt-BR" sz="16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fatos.</a:t>
            </a:r>
          </a:p>
        </p:txBody>
      </p:sp>
      <p:sp>
        <p:nvSpPr>
          <p:cNvPr id="13" name="Text Box 12" descr="Vertical estreita"/>
          <p:cNvSpPr txBox="1">
            <a:spLocks noChangeArrowheads="1"/>
          </p:cNvSpPr>
          <p:nvPr/>
        </p:nvSpPr>
        <p:spPr bwMode="auto">
          <a:xfrm>
            <a:off x="5000628" y="3071810"/>
            <a:ext cx="3929122" cy="8925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Há cerca de </a:t>
            </a:r>
            <a:r>
              <a:rPr lang="pt-BR" sz="16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 inscritos</a:t>
            </a:r>
          </a:p>
          <a:p>
            <a:pPr algn="ctr"/>
            <a:endParaRPr lang="pt-BR" sz="1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pt-BR" sz="16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Falei </a:t>
            </a: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há cerca </a:t>
            </a:r>
            <a:r>
              <a:rPr lang="pt-BR" sz="1600" b="1" dirty="0">
                <a:solidFill>
                  <a:srgbClr val="FF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</a:t>
            </a:r>
            <a:r>
              <a:rPr lang="pt-BR" sz="16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6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minutos</a:t>
            </a:r>
            <a:r>
              <a:rPr lang="pt-BR" sz="20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3643306" y="3500438"/>
            <a:ext cx="1643074" cy="500066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pt-BR" sz="1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COMPARE</a:t>
            </a:r>
          </a:p>
        </p:txBody>
      </p:sp>
      <p:sp>
        <p:nvSpPr>
          <p:cNvPr id="14" name="Text Box 2051" descr="Vertical estreita"/>
          <p:cNvSpPr txBox="1">
            <a:spLocks noChangeArrowheads="1"/>
          </p:cNvSpPr>
          <p:nvPr/>
        </p:nvSpPr>
        <p:spPr bwMode="auto">
          <a:xfrm>
            <a:off x="357158" y="4286256"/>
            <a:ext cx="835824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b="1" dirty="0">
                <a:cs typeface="+mn-cs"/>
              </a:rPr>
              <a:t>Examine </a:t>
            </a:r>
            <a:r>
              <a:rPr lang="pt-BR" b="1" dirty="0" smtClean="0">
                <a:cs typeface="+mn-cs"/>
              </a:rPr>
              <a:t> comparando </a:t>
            </a:r>
            <a:r>
              <a:rPr lang="pt-BR" b="1" dirty="0">
                <a:cs typeface="+mn-cs"/>
              </a:rPr>
              <a:t>as frases </a:t>
            </a:r>
            <a:r>
              <a:rPr lang="pt-BR" b="1" dirty="0" smtClean="0">
                <a:cs typeface="+mn-cs"/>
              </a:rPr>
              <a:t>acima e </a:t>
            </a:r>
            <a:r>
              <a:rPr lang="pt-BR" b="1" dirty="0">
                <a:cs typeface="+mn-cs"/>
              </a:rPr>
              <a:t>responda em voz alta:</a:t>
            </a:r>
          </a:p>
        </p:txBody>
      </p:sp>
      <p:sp>
        <p:nvSpPr>
          <p:cNvPr id="16" name="Text Box 2052" descr="Vertical estreita"/>
          <p:cNvSpPr txBox="1">
            <a:spLocks noChangeArrowheads="1"/>
          </p:cNvSpPr>
          <p:nvPr/>
        </p:nvSpPr>
        <p:spPr bwMode="auto">
          <a:xfrm>
            <a:off x="214282" y="4786322"/>
            <a:ext cx="3857652" cy="7848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b="1" dirty="0">
                <a:solidFill>
                  <a:schemeClr val="folHlink"/>
                </a:solidFill>
                <a:cs typeface="+mn-cs"/>
              </a:rPr>
              <a:t>Qual das duas expressões  é o </a:t>
            </a:r>
          </a:p>
          <a:p>
            <a:pPr algn="ctr">
              <a:spcBef>
                <a:spcPct val="50000"/>
              </a:spcBef>
              <a:defRPr/>
            </a:pPr>
            <a:r>
              <a:rPr lang="pt-BR" b="1" dirty="0">
                <a:solidFill>
                  <a:schemeClr val="folHlink"/>
                </a:solidFill>
                <a:cs typeface="+mn-cs"/>
              </a:rPr>
              <a:t>mesmo que “</a:t>
            </a:r>
            <a:r>
              <a:rPr lang="pt-BR" b="1" dirty="0">
                <a:solidFill>
                  <a:schemeClr val="accent1"/>
                </a:solidFill>
                <a:cs typeface="+mn-cs"/>
              </a:rPr>
              <a:t>a respeito de</a:t>
            </a:r>
            <a:r>
              <a:rPr lang="pt-BR" b="1" dirty="0">
                <a:solidFill>
                  <a:schemeClr val="folHlink"/>
                </a:solidFill>
                <a:cs typeface="+mn-cs"/>
              </a:rPr>
              <a:t>” ?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4572000" y="5000636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1"/>
                </a:solidFill>
              </a:rPr>
              <a:t>Acerca de  </a:t>
            </a:r>
            <a:r>
              <a:rPr lang="pt-BR" dirty="0" smtClean="0"/>
              <a:t>ou  </a:t>
            </a:r>
            <a:r>
              <a:rPr lang="pt-BR" b="1" dirty="0" smtClean="0">
                <a:solidFill>
                  <a:schemeClr val="accent1"/>
                </a:solidFill>
              </a:rPr>
              <a:t>Há cerca de </a:t>
            </a:r>
            <a:r>
              <a:rPr lang="pt-BR" dirty="0" smtClean="0"/>
              <a:t>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 descr="Vertical estreita"/>
          <p:cNvSpPr txBox="1">
            <a:spLocks noChangeArrowheads="1"/>
          </p:cNvSpPr>
          <p:nvPr/>
        </p:nvSpPr>
        <p:spPr bwMode="auto">
          <a:xfrm>
            <a:off x="142844" y="285728"/>
            <a:ext cx="8786874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Imagino que você disse assim :</a:t>
            </a:r>
          </a:p>
        </p:txBody>
      </p:sp>
      <p:sp>
        <p:nvSpPr>
          <p:cNvPr id="4" name="Text Box 4" descr="Vertical estreita"/>
          <p:cNvSpPr txBox="1">
            <a:spLocks noChangeArrowheads="1"/>
          </p:cNvSpPr>
          <p:nvPr/>
        </p:nvSpPr>
        <p:spPr bwMode="auto">
          <a:xfrm>
            <a:off x="2071670" y="857232"/>
            <a:ext cx="4677883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A expressão que significa  “a respeito de” é</a:t>
            </a:r>
          </a:p>
          <a:p>
            <a:pPr algn="ctr"/>
            <a:r>
              <a:rPr lang="pt-BR" sz="16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acerca  de</a:t>
            </a:r>
            <a:r>
              <a:rPr lang="pt-BR" sz="1600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Acertei?</a:t>
            </a:r>
          </a:p>
        </p:txBody>
      </p:sp>
      <p:pic>
        <p:nvPicPr>
          <p:cNvPr id="5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34610"/>
            <a:ext cx="1500191" cy="2429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0" descr="Vertical estreita"/>
          <p:cNvSpPr txBox="1">
            <a:spLocks noChangeArrowheads="1"/>
          </p:cNvSpPr>
          <p:nvPr/>
        </p:nvSpPr>
        <p:spPr bwMode="auto">
          <a:xfrm>
            <a:off x="2071670" y="1428736"/>
            <a:ext cx="2999154" cy="584775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Posso falar </a:t>
            </a:r>
            <a:r>
              <a:rPr lang="pt-BR" sz="16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acerca deste </a:t>
            </a:r>
          </a:p>
          <a:p>
            <a:pPr algn="ctr"/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assunto uma tarde inteira .</a:t>
            </a:r>
          </a:p>
        </p:txBody>
      </p:sp>
      <p:sp>
        <p:nvSpPr>
          <p:cNvPr id="8" name="Retângulo 7"/>
          <p:cNvSpPr/>
          <p:nvPr/>
        </p:nvSpPr>
        <p:spPr>
          <a:xfrm>
            <a:off x="3357554" y="2071678"/>
            <a:ext cx="5429288" cy="61555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Minha conversa com o médico </a:t>
            </a:r>
          </a:p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foi</a:t>
            </a:r>
            <a:r>
              <a:rPr lang="pt-BR" sz="16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6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acerca</a:t>
            </a:r>
            <a:r>
              <a:rPr lang="pt-BR" sz="16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dos 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meus  problemas emocionais</a:t>
            </a:r>
            <a:r>
              <a:rPr lang="pt-BR" b="1" dirty="0" smtClean="0"/>
              <a:t>.  </a:t>
            </a:r>
            <a:endParaRPr lang="pt-BR" dirty="0"/>
          </a:p>
        </p:txBody>
      </p:sp>
      <p:sp>
        <p:nvSpPr>
          <p:cNvPr id="9" name="Text Box 12" descr="Vertical estreita"/>
          <p:cNvSpPr txBox="1">
            <a:spLocks noChangeArrowheads="1"/>
          </p:cNvSpPr>
          <p:nvPr/>
        </p:nvSpPr>
        <p:spPr bwMode="auto">
          <a:xfrm>
            <a:off x="214282" y="2643182"/>
            <a:ext cx="8763000" cy="7848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dirty="0">
                <a:cs typeface="+mn-cs"/>
              </a:rPr>
              <a:t>Faça a substituição por “sobre” ou “a respeito de” e veja como encaixa </a:t>
            </a:r>
            <a:r>
              <a:rPr lang="pt-BR" dirty="0" smtClean="0">
                <a:cs typeface="+mn-cs"/>
              </a:rPr>
              <a:t>certinho!</a:t>
            </a:r>
          </a:p>
          <a:p>
            <a:pPr>
              <a:spcBef>
                <a:spcPct val="50000"/>
              </a:spcBef>
              <a:defRPr/>
            </a:pPr>
            <a:r>
              <a:rPr lang="pt-BR" dirty="0" smtClean="0"/>
              <a:t>     Fale em voz alta para você mesmo ouvir.</a:t>
            </a:r>
            <a:endParaRPr lang="pt-BR" dirty="0">
              <a:cs typeface="+mn-cs"/>
            </a:endParaRPr>
          </a:p>
        </p:txBody>
      </p:sp>
      <p:pic>
        <p:nvPicPr>
          <p:cNvPr id="11" name="Picture 8" descr="C:\Meus documentos\olho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357562"/>
            <a:ext cx="857255" cy="933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2" descr="Vertical estreita"/>
          <p:cNvSpPr txBox="1">
            <a:spLocks noChangeArrowheads="1"/>
          </p:cNvSpPr>
          <p:nvPr/>
        </p:nvSpPr>
        <p:spPr bwMode="auto">
          <a:xfrm>
            <a:off x="5500694" y="3571876"/>
            <a:ext cx="2357454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Há  cerca  de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1357290" y="3571876"/>
            <a:ext cx="4000528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Fique de olho nessa agora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15" name="Text Box 6" descr="Vertical estreita"/>
          <p:cNvSpPr txBox="1">
            <a:spLocks noChangeArrowheads="1"/>
          </p:cNvSpPr>
          <p:nvPr/>
        </p:nvSpPr>
        <p:spPr bwMode="auto">
          <a:xfrm>
            <a:off x="642910" y="4214818"/>
            <a:ext cx="2428892" cy="92333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Há cerca </a:t>
            </a:r>
            <a:r>
              <a:rPr lang="pt-BR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</a:t>
            </a: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 100 pessoas assistindo a conferência. </a:t>
            </a:r>
          </a:p>
        </p:txBody>
      </p:sp>
      <p:sp>
        <p:nvSpPr>
          <p:cNvPr id="16" name="Text Box 4" descr="Vertical estreita"/>
          <p:cNvSpPr txBox="1">
            <a:spLocks noChangeArrowheads="1"/>
          </p:cNvSpPr>
          <p:nvPr/>
        </p:nvSpPr>
        <p:spPr bwMode="auto">
          <a:xfrm>
            <a:off x="3214678" y="4286256"/>
            <a:ext cx="2143140" cy="861774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Há cerca </a:t>
            </a:r>
            <a:r>
              <a:rPr lang="pt-BR" sz="16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20 dias passei pela sua casa.</a:t>
            </a:r>
          </a:p>
        </p:txBody>
      </p:sp>
      <p:sp>
        <p:nvSpPr>
          <p:cNvPr id="17" name="Text Box 5" descr="Vertical estreita"/>
          <p:cNvSpPr txBox="1">
            <a:spLocks noChangeArrowheads="1"/>
          </p:cNvSpPr>
          <p:nvPr/>
        </p:nvSpPr>
        <p:spPr bwMode="auto">
          <a:xfrm>
            <a:off x="5500694" y="4214818"/>
            <a:ext cx="2500330" cy="92333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Encontrei com ele </a:t>
            </a:r>
            <a:r>
              <a:rPr lang="pt-BR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há cerca </a:t>
            </a:r>
            <a:r>
              <a:rPr lang="pt-BR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</a:t>
            </a: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 10 minutos</a:t>
            </a:r>
            <a:r>
              <a:rPr lang="pt-BR" dirty="0"/>
              <a:t>.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357158" y="5357826"/>
            <a:ext cx="1813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Relembrando: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Text Box 11" descr="Vertical estreita"/>
          <p:cNvSpPr txBox="1">
            <a:spLocks noChangeArrowheads="1"/>
          </p:cNvSpPr>
          <p:nvPr/>
        </p:nvSpPr>
        <p:spPr bwMode="auto">
          <a:xfrm>
            <a:off x="2143108" y="5286388"/>
            <a:ext cx="642942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O </a:t>
            </a:r>
            <a:r>
              <a:rPr lang="pt-BR" sz="1600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Há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do verbo haver, pode ser substituído por “</a:t>
            </a:r>
            <a:r>
              <a:rPr lang="pt-BR" sz="1600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faz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” ou “</a:t>
            </a:r>
            <a:r>
              <a:rPr lang="pt-BR" sz="1600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existe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”.Lembra 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disso?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2143108" y="6000768"/>
            <a:ext cx="52864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smtClean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Então olhe para cima e faça as substituições.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58" y="428604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Aplique, imediatamente , o que acabou de estudar.</a:t>
            </a:r>
          </a:p>
          <a:p>
            <a:r>
              <a:rPr lang="pt-BR" dirty="0" smtClean="0"/>
              <a:t>Abra uma página Word e reescreva as frases completando com :</a:t>
            </a:r>
          </a:p>
          <a:p>
            <a:r>
              <a:rPr lang="pt-BR" dirty="0" smtClean="0"/>
              <a:t>                                                                                              </a:t>
            </a:r>
            <a:r>
              <a:rPr lang="pt-BR" b="1" dirty="0" smtClean="0">
                <a:solidFill>
                  <a:schemeClr val="accent1"/>
                </a:solidFill>
              </a:rPr>
              <a:t>há cerca de  </a:t>
            </a:r>
            <a:r>
              <a:rPr lang="pt-BR" dirty="0" smtClean="0"/>
              <a:t>ou  </a:t>
            </a:r>
            <a:r>
              <a:rPr lang="pt-BR" b="1" dirty="0" smtClean="0">
                <a:solidFill>
                  <a:schemeClr val="accent1"/>
                </a:solidFill>
              </a:rPr>
              <a:t>acerca de.</a:t>
            </a:r>
            <a:endParaRPr lang="pt-BR" b="1" dirty="0">
              <a:solidFill>
                <a:schemeClr val="accent1"/>
              </a:solidFill>
            </a:endParaRPr>
          </a:p>
        </p:txBody>
      </p:sp>
      <p:sp>
        <p:nvSpPr>
          <p:cNvPr id="3" name="Text Box 4" descr="Vertical estreita"/>
          <p:cNvSpPr txBox="1">
            <a:spLocks noChangeArrowheads="1"/>
          </p:cNvSpPr>
          <p:nvPr/>
        </p:nvSpPr>
        <p:spPr bwMode="auto">
          <a:xfrm>
            <a:off x="642910" y="3143248"/>
            <a:ext cx="8763000" cy="2031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 smtClean="0"/>
              <a:t>3-O </a:t>
            </a:r>
            <a:r>
              <a:rPr lang="pt-BR" dirty="0"/>
              <a:t>mestre ,............de dois </a:t>
            </a:r>
            <a:r>
              <a:rPr lang="pt-BR" dirty="0" smtClean="0"/>
              <a:t>anos, </a:t>
            </a:r>
            <a:r>
              <a:rPr lang="pt-BR" dirty="0"/>
              <a:t>me falou ...........deste assunto.</a:t>
            </a:r>
          </a:p>
          <a:p>
            <a:pPr>
              <a:spcBef>
                <a:spcPct val="50000"/>
              </a:spcBef>
            </a:pPr>
            <a:r>
              <a:rPr lang="pt-BR" dirty="0"/>
              <a:t>4-Ele se graduou ...............de algum tempo.</a:t>
            </a:r>
          </a:p>
          <a:p>
            <a:pPr>
              <a:spcBef>
                <a:spcPct val="50000"/>
              </a:spcBef>
            </a:pPr>
            <a:r>
              <a:rPr lang="pt-BR" dirty="0"/>
              <a:t>5-</a:t>
            </a:r>
            <a:r>
              <a:rPr lang="pt-BR" dirty="0" smtClean="0"/>
              <a:t>............... </a:t>
            </a:r>
            <a:r>
              <a:rPr lang="pt-BR" dirty="0"/>
              <a:t>dez oradores discursando ...............de poluição</a:t>
            </a:r>
            <a:r>
              <a:rPr lang="pt-BR" dirty="0" smtClean="0"/>
              <a:t>.</a:t>
            </a:r>
          </a:p>
          <a:p>
            <a:pPr>
              <a:spcBef>
                <a:spcPct val="50000"/>
              </a:spcBef>
            </a:pPr>
            <a:r>
              <a:rPr lang="pt-BR" dirty="0" smtClean="0"/>
              <a:t>6-Vamos falar ................ deste assunto mais tarde.</a:t>
            </a:r>
          </a:p>
          <a:p>
            <a:pPr>
              <a:spcBef>
                <a:spcPct val="50000"/>
              </a:spcBef>
            </a:pPr>
            <a:r>
              <a:rPr lang="pt-BR" dirty="0" smtClean="0"/>
              <a:t>7 – No congresso sobre Educação Continuada ..............quinhentos participantes.</a:t>
            </a:r>
            <a:endParaRPr lang="pt-BR" dirty="0"/>
          </a:p>
        </p:txBody>
      </p:sp>
      <p:pic>
        <p:nvPicPr>
          <p:cNvPr id="4" name="Picture 7" descr="D:\ART\CLIPART1\CARTOONS\OFFICE\TYPING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071546"/>
            <a:ext cx="1435078" cy="16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2285984" y="1928802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 smtClean="0"/>
              <a:t>1-Conversamos muito ............dos seus problemas.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857356" y="2500306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 smtClean="0"/>
              <a:t>2-Heloisa esteve aqui .............de vinte dias.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28794" y="357166"/>
            <a:ext cx="6000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TÓPICO1  </a:t>
            </a:r>
          </a:p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OLHO NA REALIDADE DOS PORQUÊS.  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Object 0"/>
          <p:cNvGraphicFramePr>
            <a:graphicFrameLocks noChangeAspect="1"/>
          </p:cNvGraphicFramePr>
          <p:nvPr/>
        </p:nvGraphicFramePr>
        <p:xfrm>
          <a:off x="428596" y="3000372"/>
          <a:ext cx="2022001" cy="2041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7" r:id="rId3" imgW="5638095" imgH="5695238" progId="">
                  <p:embed/>
                </p:oleObj>
              </mc:Choice>
              <mc:Fallback>
                <p:oleObj r:id="rId3" imgW="5638095" imgH="5695238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3000372"/>
                        <a:ext cx="2022001" cy="20411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3428992" y="1928802"/>
            <a:ext cx="3071834" cy="2428892"/>
          </a:xfrm>
          <a:prstGeom prst="cloudCallout">
            <a:avLst>
              <a:gd name="adj1" fmla="val -91668"/>
              <a:gd name="adj2" fmla="val 8479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/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 intrigante!</a:t>
            </a:r>
          </a:p>
          <a:p>
            <a:pPr algn="ctr"/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Quanto porquê diferente!Junto, separado, sem acento, com acento...Será que é assim mesmo?</a:t>
            </a:r>
          </a:p>
        </p:txBody>
      </p:sp>
      <p:sp>
        <p:nvSpPr>
          <p:cNvPr id="6" name="AutoShape 1027"/>
          <p:cNvSpPr>
            <a:spLocks noChangeArrowheads="1"/>
          </p:cNvSpPr>
          <p:nvPr/>
        </p:nvSpPr>
        <p:spPr bwMode="auto">
          <a:xfrm>
            <a:off x="5643570" y="4643446"/>
            <a:ext cx="2714644" cy="1285884"/>
          </a:xfrm>
          <a:prstGeom prst="wedgeEllipseCallout">
            <a:avLst>
              <a:gd name="adj1" fmla="val -32125"/>
              <a:gd name="adj2" fmla="val 380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ctr">
              <a:defRPr/>
            </a:pPr>
            <a:r>
              <a:rPr lang="pt-BR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É</a:t>
            </a:r>
            <a:r>
              <a:rPr lang="pt-BR" b="1" dirty="0" smtClean="0">
                <a:solidFill>
                  <a:schemeClr val="bg1"/>
                </a:solidFill>
              </a:rPr>
              <a:t>!</a:t>
            </a:r>
          </a:p>
          <a:p>
            <a:pPr algn="ctr">
              <a:defRPr/>
            </a:pPr>
            <a:r>
              <a:rPr lang="pt-BR" sz="1400" b="1" dirty="0" smtClean="0">
                <a:solidFill>
                  <a:schemeClr val="bg1"/>
                </a:solidFill>
              </a:rPr>
              <a:t>Rigorosamente</a:t>
            </a:r>
          </a:p>
          <a:p>
            <a:pPr algn="ctr">
              <a:defRPr/>
            </a:pPr>
            <a:r>
              <a:rPr lang="pt-BR" sz="1400" b="1" dirty="0" smtClean="0">
                <a:solidFill>
                  <a:schemeClr val="bg1"/>
                </a:solidFill>
              </a:rPr>
              <a:t>Assim! 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28596" y="1214422"/>
            <a:ext cx="4357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OLHA  SÓ O QUE VOCÊ PODE ESTAR PENSANDO.</a:t>
            </a:r>
            <a:endParaRPr lang="pt-BR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143108" y="214290"/>
            <a:ext cx="2794355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Visualize esta agora</a:t>
            </a:r>
            <a:endParaRPr lang="pt-BR" b="1" dirty="0">
              <a:solidFill>
                <a:schemeClr val="bg1">
                  <a:lumMod val="9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929190" y="214290"/>
            <a:ext cx="178595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pt-BR" dirty="0" smtClean="0"/>
              <a:t>    </a:t>
            </a:r>
            <a:r>
              <a:rPr lang="pt-BR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Cerca de</a:t>
            </a:r>
            <a:endParaRPr lang="pt-BR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28596" y="785794"/>
            <a:ext cx="2928958" cy="62865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Cerca de 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meia dúzia de</a:t>
            </a:r>
          </a:p>
          <a:p>
            <a:pPr algn="ctr">
              <a:defRPr/>
            </a:pP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convidados já chegaram</a:t>
            </a:r>
            <a:r>
              <a:rPr lang="pt-BR" b="1" dirty="0">
                <a:cs typeface="+mn-cs"/>
              </a:rPr>
              <a:t>.</a:t>
            </a:r>
          </a:p>
        </p:txBody>
      </p:sp>
      <p:sp>
        <p:nvSpPr>
          <p:cNvPr id="6" name="Elipse 5"/>
          <p:cNvSpPr/>
          <p:nvPr/>
        </p:nvSpPr>
        <p:spPr>
          <a:xfrm rot="20995056">
            <a:off x="396888" y="1539928"/>
            <a:ext cx="2143140" cy="642942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Você percebeu?</a:t>
            </a:r>
            <a:endParaRPr lang="pt-BR" sz="16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000232" y="2071678"/>
            <a:ext cx="6357966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Cerca de</a:t>
            </a:r>
            <a:r>
              <a:rPr lang="pt-BR" sz="1400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 igual a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pt-BR" sz="1400" b="1" dirty="0" smtClean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proximadamente.</a:t>
            </a: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Entretanto, há   pouco aprendeu que 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 cerca  de  </a:t>
            </a: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também tem o mesmo valor que</a:t>
            </a:r>
            <a:r>
              <a:rPr lang="pt-BR" sz="1400" b="1" dirty="0" smtClean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aproximadamente</a:t>
            </a: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lembra disso</a:t>
            </a:r>
            <a:r>
              <a:rPr lang="pt-BR" sz="1400" b="1" dirty="0" smtClean="0"/>
              <a:t>?</a:t>
            </a:r>
            <a:endParaRPr lang="pt-BR" sz="1400" b="1" dirty="0"/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3786182" y="2928934"/>
            <a:ext cx="2352676" cy="257172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2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Pois Bem </a:t>
            </a:r>
            <a:r>
              <a:rPr lang="pt-BR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:</a:t>
            </a:r>
          </a:p>
        </p:txBody>
      </p:sp>
      <p:sp>
        <p:nvSpPr>
          <p:cNvPr id="9" name="Text Box 3" descr="Vertical estreita"/>
          <p:cNvSpPr txBox="1">
            <a:spLocks noChangeArrowheads="1"/>
          </p:cNvSpPr>
          <p:nvPr/>
        </p:nvSpPr>
        <p:spPr bwMode="auto">
          <a:xfrm>
            <a:off x="500034" y="3286124"/>
            <a:ext cx="8286808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2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cerca de 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só é utilizado para </a:t>
            </a:r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distância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pt-BR" sz="1400" b="1" dirty="0" smtClean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velocidades</a:t>
            </a: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incertas 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e  </a:t>
            </a:r>
            <a:r>
              <a:rPr lang="pt-BR" sz="1400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tempo futuro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0" name="WordArt 4"/>
          <p:cNvSpPr>
            <a:spLocks noChangeArrowheads="1" noChangeShapeType="1" noTextEdit="1"/>
          </p:cNvSpPr>
          <p:nvPr/>
        </p:nvSpPr>
        <p:spPr bwMode="auto">
          <a:xfrm>
            <a:off x="3857620" y="3714752"/>
            <a:ext cx="2266950" cy="347658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pPr algn="ctr"/>
            <a:r>
              <a:rPr lang="pt-BR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Veja como é .</a:t>
            </a:r>
          </a:p>
        </p:txBody>
      </p:sp>
      <p:sp>
        <p:nvSpPr>
          <p:cNvPr id="11" name="Text Box 5" descr="Vertical estreita"/>
          <p:cNvSpPr txBox="1">
            <a:spLocks noChangeArrowheads="1"/>
          </p:cNvSpPr>
          <p:nvPr/>
        </p:nvSpPr>
        <p:spPr bwMode="auto">
          <a:xfrm>
            <a:off x="-571536" y="4000504"/>
            <a:ext cx="684847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dirty="0"/>
              <a:t>  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1 -  O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quiosque fica </a:t>
            </a: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cerca de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2 km</a:t>
            </a:r>
            <a:r>
              <a:rPr lang="pt-BR" sz="1400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da minha casa </a:t>
            </a:r>
            <a:r>
              <a:rPr lang="pt-BR" sz="2000" dirty="0"/>
              <a:t>.</a:t>
            </a:r>
          </a:p>
        </p:txBody>
      </p:sp>
      <p:sp>
        <p:nvSpPr>
          <p:cNvPr id="12" name="Text Box 6" descr="Vertical estreita"/>
          <p:cNvSpPr txBox="1">
            <a:spLocks noChangeArrowheads="1"/>
          </p:cNvSpPr>
          <p:nvPr/>
        </p:nvSpPr>
        <p:spPr bwMode="auto">
          <a:xfrm>
            <a:off x="457224" y="4500570"/>
            <a:ext cx="75438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 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2-   Ela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dirige </a:t>
            </a: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cerca de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80 km por hora.</a:t>
            </a:r>
          </a:p>
        </p:txBody>
      </p:sp>
      <p:sp>
        <p:nvSpPr>
          <p:cNvPr id="13" name="Text Box 8" descr="Vertical estreita"/>
          <p:cNvSpPr txBox="1">
            <a:spLocks noChangeArrowheads="1"/>
          </p:cNvSpPr>
          <p:nvPr/>
        </p:nvSpPr>
        <p:spPr bwMode="auto">
          <a:xfrm>
            <a:off x="419128" y="4857760"/>
            <a:ext cx="81534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  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3-   A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chuva iria desabar dali </a:t>
            </a: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cerca de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alguns minutos.</a:t>
            </a:r>
          </a:p>
        </p:txBody>
      </p:sp>
      <p:sp>
        <p:nvSpPr>
          <p:cNvPr id="14" name="Text Box 9" descr="Vertical estreita"/>
          <p:cNvSpPr txBox="1">
            <a:spLocks noChangeArrowheads="1"/>
          </p:cNvSpPr>
          <p:nvPr/>
        </p:nvSpPr>
        <p:spPr bwMode="auto">
          <a:xfrm>
            <a:off x="1785918" y="5357826"/>
            <a:ext cx="5820825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Agora você que é muito esperto combine as frases com:</a:t>
            </a:r>
          </a:p>
        </p:txBody>
      </p:sp>
      <p:sp>
        <p:nvSpPr>
          <p:cNvPr id="15" name="Text Box 10" descr="Vertical estreita"/>
          <p:cNvSpPr txBox="1">
            <a:spLocks noChangeArrowheads="1"/>
          </p:cNvSpPr>
          <p:nvPr/>
        </p:nvSpPr>
        <p:spPr bwMode="auto">
          <a:xfrm>
            <a:off x="439751" y="5857892"/>
            <a:ext cx="259080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400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Velocidade ( )</a:t>
            </a:r>
          </a:p>
        </p:txBody>
      </p:sp>
      <p:sp>
        <p:nvSpPr>
          <p:cNvPr id="16" name="Text Box 11" descr="Vertical estreita"/>
          <p:cNvSpPr txBox="1">
            <a:spLocks noChangeArrowheads="1"/>
          </p:cNvSpPr>
          <p:nvPr/>
        </p:nvSpPr>
        <p:spPr bwMode="auto">
          <a:xfrm>
            <a:off x="3182951" y="5857892"/>
            <a:ext cx="297180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Tempo Futuro (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</p:txBody>
      </p:sp>
      <p:sp>
        <p:nvSpPr>
          <p:cNvPr id="17" name="Text Box 12" descr="Vertical estreita"/>
          <p:cNvSpPr txBox="1">
            <a:spLocks noChangeArrowheads="1"/>
          </p:cNvSpPr>
          <p:nvPr/>
        </p:nvSpPr>
        <p:spPr bwMode="auto">
          <a:xfrm>
            <a:off x="6572264" y="5857892"/>
            <a:ext cx="1295547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400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Distância (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 descr="Vertical estreita"/>
          <p:cNvSpPr txBox="1">
            <a:spLocks noChangeArrowheads="1"/>
          </p:cNvSpPr>
          <p:nvPr/>
        </p:nvSpPr>
        <p:spPr bwMode="auto">
          <a:xfrm>
            <a:off x="1142976" y="857232"/>
            <a:ext cx="32004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Meus aplausos se você combinou:</a:t>
            </a:r>
          </a:p>
        </p:txBody>
      </p:sp>
      <p:sp>
        <p:nvSpPr>
          <p:cNvPr id="3" name="Seta em curva para cima 2"/>
          <p:cNvSpPr/>
          <p:nvPr/>
        </p:nvSpPr>
        <p:spPr>
          <a:xfrm>
            <a:off x="2643174" y="1357298"/>
            <a:ext cx="2571768" cy="50006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4" name="Text Box 4" descr="Vertical estreita"/>
          <p:cNvSpPr txBox="1">
            <a:spLocks noChangeArrowheads="1"/>
          </p:cNvSpPr>
          <p:nvPr/>
        </p:nvSpPr>
        <p:spPr bwMode="auto">
          <a:xfrm>
            <a:off x="4419600" y="304800"/>
            <a:ext cx="4724400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dirty="0">
                <a:solidFill>
                  <a:schemeClr val="folHlink"/>
                </a:solidFill>
                <a:cs typeface="+mn-cs"/>
              </a:rPr>
              <a:t> </a:t>
            </a:r>
            <a:r>
              <a:rPr lang="pt-BR" sz="1400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Velocidade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com a frase de nº2,</a:t>
            </a:r>
          </a:p>
          <a:p>
            <a:pPr algn="just">
              <a:spcBef>
                <a:spcPct val="50000"/>
              </a:spcBef>
              <a:defRPr/>
            </a:pPr>
            <a:r>
              <a:rPr lang="pt-BR" sz="1400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Tempo Futuro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com a de nº 3 e</a:t>
            </a:r>
          </a:p>
          <a:p>
            <a:pPr algn="just">
              <a:spcBef>
                <a:spcPct val="50000"/>
              </a:spcBef>
              <a:defRPr/>
            </a:pPr>
            <a:r>
              <a:rPr lang="pt-BR" sz="1400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Distância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com a de nº1.</a:t>
            </a:r>
          </a:p>
        </p:txBody>
      </p:sp>
      <p:sp>
        <p:nvSpPr>
          <p:cNvPr id="5" name="Text Box 7" descr="Vertical estreita"/>
          <p:cNvSpPr txBox="1">
            <a:spLocks noChangeArrowheads="1"/>
          </p:cNvSpPr>
          <p:nvPr/>
        </p:nvSpPr>
        <p:spPr bwMode="auto">
          <a:xfrm>
            <a:off x="714348" y="2357430"/>
            <a:ext cx="740459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Para não perder o embalo complete estes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espaços falando em voz alta </a:t>
            </a:r>
            <a:r>
              <a:rPr lang="pt-BR" sz="1400" b="1" dirty="0">
                <a:solidFill>
                  <a:srgbClr val="FF3399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28596" y="2928934"/>
            <a:ext cx="8305800" cy="13696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1)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Ela emagreceu ............... seis quilos.</a:t>
            </a:r>
          </a:p>
          <a:p>
            <a:pPr>
              <a:spcBef>
                <a:spcPct val="50000"/>
              </a:spcBef>
              <a:defRPr/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2) O sítio está ..............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200 metros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da cachoeira.</a:t>
            </a:r>
          </a:p>
          <a:p>
            <a:pPr>
              <a:spcBef>
                <a:spcPct val="50000"/>
              </a:spcBef>
              <a:defRPr/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3) Ele consegue correr ................20 Km por hora</a:t>
            </a:r>
          </a:p>
          <a:p>
            <a:pPr>
              <a:spcBef>
                <a:spcPct val="50000"/>
              </a:spcBef>
              <a:defRPr/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4 )Daqui .................. de seis anos volto para o Rio.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71472" y="4857760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Para Conferir  clique aqui.</a:t>
            </a:r>
            <a:endParaRPr lang="pt-BR" dirty="0"/>
          </a:p>
        </p:txBody>
      </p:sp>
      <p:sp>
        <p:nvSpPr>
          <p:cNvPr id="9" name="Text Box 10" descr="Vertical estreita"/>
          <p:cNvSpPr txBox="1">
            <a:spLocks noChangeArrowheads="1"/>
          </p:cNvSpPr>
          <p:nvPr/>
        </p:nvSpPr>
        <p:spPr bwMode="auto">
          <a:xfrm>
            <a:off x="714348" y="5500702"/>
            <a:ext cx="537198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1)Cerca de ; 2) a cerca de ; 3)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cerca de ; 4) A cerca de</a:t>
            </a:r>
          </a:p>
        </p:txBody>
      </p:sp>
      <p:pic>
        <p:nvPicPr>
          <p:cNvPr id="10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357322" cy="219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 descr="Vertical estreita"/>
          <p:cNvSpPr txBox="1">
            <a:spLocks noChangeArrowheads="1"/>
          </p:cNvSpPr>
          <p:nvPr/>
        </p:nvSpPr>
        <p:spPr bwMode="auto">
          <a:xfrm>
            <a:off x="1357290" y="642918"/>
            <a:ext cx="73914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Este outro par também confunde muita gente boa!</a:t>
            </a:r>
          </a:p>
        </p:txBody>
      </p:sp>
      <p:pic>
        <p:nvPicPr>
          <p:cNvPr id="3" name="Picture 7" descr="Dúvida04_Branco"/>
          <p:cNvPicPr>
            <a:picLocks noChangeAspect="1" noChangeArrowheads="1"/>
          </p:cNvPicPr>
          <p:nvPr/>
        </p:nvPicPr>
        <p:blipFill>
          <a:blip r:embed="rId2" cstate="print"/>
          <a:srcRect l="14211" r="14211"/>
          <a:stretch>
            <a:fillRect/>
          </a:stretch>
        </p:blipFill>
        <p:spPr bwMode="auto">
          <a:xfrm>
            <a:off x="285720" y="500042"/>
            <a:ext cx="1478986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643174" y="1357298"/>
            <a:ext cx="352211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Onde    ou  aonde?</a:t>
            </a:r>
            <a:endParaRPr lang="pt-BR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Picture 5" descr="D:\Cliparts\Humor\HUMOR0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143116"/>
            <a:ext cx="928694" cy="141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214282" y="3786190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Aonde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você vai com essa bicharada?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12" descr="D:\Cliparts\Esportes\ESP0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28926" y="2000240"/>
            <a:ext cx="1143008" cy="1518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2500298" y="3714752"/>
            <a:ext cx="22860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aonde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está se encaminhando  com tanta pressa?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 Box 1028" descr="Vertical estreita"/>
          <p:cNvSpPr txBox="1">
            <a:spLocks noChangeArrowheads="1"/>
          </p:cNvSpPr>
          <p:nvPr/>
        </p:nvSpPr>
        <p:spPr bwMode="auto">
          <a:xfrm>
            <a:off x="4857752" y="3714752"/>
            <a:ext cx="4071966" cy="11695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por falar em saudade,</a:t>
            </a:r>
          </a:p>
          <a:p>
            <a:pPr>
              <a:spcBef>
                <a:spcPct val="50000"/>
              </a:spcBef>
            </a:pP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Aonde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anda você, </a:t>
            </a: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aonde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andam seus olhos que a gente não vê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....”</a:t>
            </a:r>
          </a:p>
          <a:p>
            <a:pPr>
              <a:spcBef>
                <a:spcPct val="50000"/>
              </a:spcBef>
            </a:pP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(Vinicius de Morais)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57158" y="4572008"/>
            <a:ext cx="321471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Observe e faça a relação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357158" y="5072074"/>
            <a:ext cx="16799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Aonde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você vai </a:t>
            </a:r>
            <a:endParaRPr lang="pt-BR" sz="1400" dirty="0"/>
          </a:p>
        </p:txBody>
      </p:sp>
      <p:sp>
        <p:nvSpPr>
          <p:cNvPr id="13" name="Retângulo 12"/>
          <p:cNvSpPr/>
          <p:nvPr/>
        </p:nvSpPr>
        <p:spPr>
          <a:xfrm>
            <a:off x="357158" y="5429264"/>
            <a:ext cx="33382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aonde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está se encaminhando</a:t>
            </a:r>
            <a:endParaRPr lang="pt-BR" sz="1400" dirty="0"/>
          </a:p>
        </p:txBody>
      </p:sp>
      <p:sp>
        <p:nvSpPr>
          <p:cNvPr id="14" name="Retângulo 13"/>
          <p:cNvSpPr/>
          <p:nvPr/>
        </p:nvSpPr>
        <p:spPr>
          <a:xfrm>
            <a:off x="357158" y="5786454"/>
            <a:ext cx="17988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Aonde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anda você</a:t>
            </a:r>
            <a:endParaRPr lang="pt-BR" sz="1400" dirty="0"/>
          </a:p>
        </p:txBody>
      </p:sp>
      <p:sp>
        <p:nvSpPr>
          <p:cNvPr id="15" name="Text Box 1036" descr="Vertical estreita"/>
          <p:cNvSpPr txBox="1">
            <a:spLocks noChangeArrowheads="1"/>
          </p:cNvSpPr>
          <p:nvPr/>
        </p:nvSpPr>
        <p:spPr bwMode="auto">
          <a:xfrm>
            <a:off x="3929058" y="5429264"/>
            <a:ext cx="2214578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Dão idéia de lugar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</p:txBody>
      </p:sp>
      <p:sp>
        <p:nvSpPr>
          <p:cNvPr id="16" name="Text Box 1037"/>
          <p:cNvSpPr txBox="1">
            <a:spLocks noChangeArrowheads="1"/>
          </p:cNvSpPr>
          <p:nvPr/>
        </p:nvSpPr>
        <p:spPr bwMode="auto">
          <a:xfrm>
            <a:off x="6300192" y="4941168"/>
            <a:ext cx="2143140" cy="12772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80808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Intensidade?</a:t>
            </a:r>
          </a:p>
          <a:p>
            <a:pPr>
              <a:spcBef>
                <a:spcPct val="50000"/>
              </a:spcBef>
              <a:defRPr/>
            </a:pP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Movimento?</a:t>
            </a:r>
          </a:p>
          <a:p>
            <a:pPr>
              <a:spcBef>
                <a:spcPct val="50000"/>
              </a:spcBef>
              <a:defRPr/>
            </a:pP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Grandeza?</a:t>
            </a:r>
          </a:p>
          <a:p>
            <a:pPr>
              <a:spcBef>
                <a:spcPct val="50000"/>
              </a:spcBef>
              <a:defRPr/>
            </a:pP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Tempo?</a:t>
            </a:r>
          </a:p>
        </p:txBody>
      </p:sp>
      <p:pic>
        <p:nvPicPr>
          <p:cNvPr id="17" name="Picture 1027" descr="C:\WINDOWS\Application Data\Microsoft\Media Catalog\Downloaded Clips\cl1f\j0078761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2132856"/>
            <a:ext cx="2160239" cy="1486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ndulado 5"/>
          <p:cNvSpPr/>
          <p:nvPr/>
        </p:nvSpPr>
        <p:spPr>
          <a:xfrm>
            <a:off x="1285852" y="5857892"/>
            <a:ext cx="1785950" cy="428628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571868" y="4286256"/>
            <a:ext cx="4714908" cy="1833562"/>
          </a:xfrm>
          <a:prstGeom prst="rect">
            <a:avLst/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45791" dir="2021404" algn="ctr" rotWithShape="0">
              <a:srgbClr val="808080"/>
            </a:outerShdw>
          </a:effectLst>
        </p:spPr>
        <p:txBody>
          <a:bodyPr wrap="none" anchor="ctr"/>
          <a:lstStyle/>
          <a:p>
            <a:pPr algn="just">
              <a:defRPr/>
            </a:pP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Sempre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que tiver dúvidas no emprego</a:t>
            </a:r>
          </a:p>
          <a:p>
            <a:pPr algn="just">
              <a:defRPr/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do </a:t>
            </a: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onde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ou 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aonde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pense assim:</a:t>
            </a:r>
          </a:p>
          <a:p>
            <a:pPr algn="just">
              <a:defRPr/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Uso o </a:t>
            </a: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aonde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quando eu quiser dar idéia </a:t>
            </a:r>
          </a:p>
          <a:p>
            <a:pPr algn="just">
              <a:defRPr/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movimento, deslocamento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defRPr/>
            </a:pP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Ir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aonde</a:t>
            </a:r>
          </a:p>
          <a:p>
            <a:pPr algn="just">
              <a:defRPr/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dirigir-se para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aonde</a:t>
            </a:r>
          </a:p>
          <a:p>
            <a:pPr algn="just">
              <a:defRPr/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chegar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aonde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, l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evar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aonde ...</a:t>
            </a:r>
            <a:endParaRPr lang="pt-BR" sz="1400" b="1" dirty="0">
              <a:solidFill>
                <a:schemeClr val="accen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defRPr/>
            </a:pP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E </a:t>
            </a: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por aí vai . . .</a:t>
            </a:r>
          </a:p>
        </p:txBody>
      </p:sp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1714480" y="785794"/>
            <a:ext cx="4586302" cy="619108"/>
          </a:xfrm>
          <a:prstGeom prst="wedgeRoundRectCallout">
            <a:avLst>
              <a:gd name="adj1" fmla="val -43139"/>
              <a:gd name="adj2" fmla="val 83235"/>
              <a:gd name="adj3" fmla="val 16667"/>
            </a:avLst>
          </a:prstGeom>
          <a:solidFill>
            <a:srgbClr val="FFFF99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45791" dir="2021404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Imagino que tenha respondido:</a:t>
            </a:r>
          </a:p>
          <a:p>
            <a:pPr>
              <a:defRPr/>
            </a:pP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 o v i m e n t </a:t>
            </a:r>
            <a:r>
              <a:rPr lang="pt-BR" sz="1600" b="1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o.</a:t>
            </a: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.. Não é assim?</a:t>
            </a:r>
          </a:p>
        </p:txBody>
      </p:sp>
      <p:pic>
        <p:nvPicPr>
          <p:cNvPr id="3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857232"/>
            <a:ext cx="1357322" cy="219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3714752"/>
            <a:ext cx="1928826" cy="244375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Texto explicativo retangular com cantos arredondados 6"/>
          <p:cNvSpPr/>
          <p:nvPr/>
        </p:nvSpPr>
        <p:spPr>
          <a:xfrm>
            <a:off x="2928926" y="3357562"/>
            <a:ext cx="1571636" cy="571504"/>
          </a:xfrm>
          <a:prstGeom prst="wedgeRoundRectCallout">
            <a:avLst>
              <a:gd name="adj1" fmla="val -52360"/>
              <a:gd name="adj2" fmla="val 1013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Dica Legal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153455" y="3143248"/>
            <a:ext cx="837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Outra 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1691680" y="332656"/>
            <a:ext cx="5184576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E O Onde  ?</a:t>
            </a:r>
          </a:p>
          <a:p>
            <a:pPr algn="ctr"/>
            <a:r>
              <a:rPr lang="pt-BR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            Quando empregar?</a:t>
            </a:r>
            <a:endParaRPr lang="pt-BR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67544" y="1268760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Exemplos nessa hora caem como uma luva!</a:t>
            </a:r>
            <a:endParaRPr lang="pt-B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AutoShape 9" descr="Vertical estreita"/>
          <p:cNvSpPr>
            <a:spLocks noChangeArrowheads="1"/>
          </p:cNvSpPr>
          <p:nvPr/>
        </p:nvSpPr>
        <p:spPr bwMode="auto">
          <a:xfrm>
            <a:off x="251520" y="1844824"/>
            <a:ext cx="1152128" cy="2133600"/>
          </a:xfrm>
          <a:prstGeom prst="curvedRightArrow">
            <a:avLst>
              <a:gd name="adj1" fmla="val 46667"/>
              <a:gd name="adj2" fmla="val 93333"/>
              <a:gd name="adj3" fmla="val 33333"/>
            </a:avLst>
          </a:prstGeom>
          <a:pattFill prst="dashHorz">
            <a:fgClr>
              <a:srgbClr val="808080"/>
            </a:fgClr>
            <a:bgClr>
              <a:srgbClr val="FFFF00"/>
            </a:bgClr>
          </a:patt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45791" dir="2021404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827584" y="1844824"/>
            <a:ext cx="2016224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pt-BR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QUER VER?</a:t>
            </a:r>
          </a:p>
          <a:p>
            <a:endParaRPr lang="pt-B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 Box 6" descr="Vertical estreita"/>
          <p:cNvSpPr txBox="1">
            <a:spLocks noChangeArrowheads="1"/>
          </p:cNvSpPr>
          <p:nvPr/>
        </p:nvSpPr>
        <p:spPr bwMode="auto">
          <a:xfrm>
            <a:off x="3203848" y="1772816"/>
            <a:ext cx="5688632" cy="24468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Onde</a:t>
            </a:r>
            <a:r>
              <a:rPr lang="pt-BR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 está você às tardes de sábado?</a:t>
            </a:r>
          </a:p>
          <a:p>
            <a:pPr algn="l">
              <a:spcBef>
                <a:spcPct val="50000"/>
              </a:spcBef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O colégio </a:t>
            </a:r>
            <a:r>
              <a:rPr lang="pt-BR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onde</a:t>
            </a:r>
            <a:r>
              <a:rPr lang="pt-BR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estudamos era ótimo !</a:t>
            </a:r>
          </a:p>
          <a:p>
            <a:pPr algn="l">
              <a:spcBef>
                <a:spcPct val="50000"/>
              </a:spcBef>
            </a:pPr>
            <a:r>
              <a:rPr lang="pt-BR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Onde</a:t>
            </a:r>
            <a:r>
              <a:rPr lang="pt-BR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moro agora,venta muito !</a:t>
            </a:r>
          </a:p>
          <a:p>
            <a:pPr algn="l">
              <a:spcBef>
                <a:spcPct val="50000"/>
              </a:spcBef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Não sei bem </a:t>
            </a:r>
            <a:r>
              <a:rPr lang="pt-BR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onde</a:t>
            </a: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 fica esta loja...</a:t>
            </a:r>
          </a:p>
          <a:p>
            <a:pPr algn="l">
              <a:spcBef>
                <a:spcPct val="50000"/>
              </a:spcBef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Comprei a sandália na mesma loja</a:t>
            </a:r>
            <a:r>
              <a:rPr lang="pt-BR" b="1" dirty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b="1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onde</a:t>
            </a: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 você </a:t>
            </a:r>
          </a:p>
          <a:p>
            <a:pPr algn="l">
              <a:spcBef>
                <a:spcPct val="50000"/>
              </a:spcBef>
            </a:pPr>
            <a:r>
              <a:rPr lang="pt-BR" dirty="0">
                <a:latin typeface="Verdana" pitchFamily="34" charset="0"/>
                <a:ea typeface="Verdana" pitchFamily="34" charset="0"/>
                <a:cs typeface="Verdana" pitchFamily="34" charset="0"/>
              </a:rPr>
              <a:t>comprou a sua.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005064"/>
            <a:ext cx="1928826" cy="244375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" name="Texto explicativo retangular com cantos arredondados 10"/>
          <p:cNvSpPr/>
          <p:nvPr/>
        </p:nvSpPr>
        <p:spPr>
          <a:xfrm>
            <a:off x="1619672" y="3861048"/>
            <a:ext cx="1571636" cy="571504"/>
          </a:xfrm>
          <a:prstGeom prst="wedgeRoundRectCallout">
            <a:avLst>
              <a:gd name="adj1" fmla="val -52360"/>
              <a:gd name="adj2" fmla="val 10135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Dica Legal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267744" y="5229200"/>
            <a:ext cx="2016224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ONDE tem uma função.Sempre indica lugar.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99792" y="548680"/>
            <a:ext cx="2885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b="1" dirty="0" smtClean="0">
                <a:solidFill>
                  <a:schemeClr val="accent1"/>
                </a:solidFill>
              </a:rPr>
              <a:t>ONDE    OU   AONDE  ?</a:t>
            </a:r>
            <a:endParaRPr lang="pt-BR" b="1" dirty="0">
              <a:solidFill>
                <a:schemeClr val="accent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491880" y="1124744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Este é o momento.Mostre que você aprendeu.</a:t>
            </a:r>
            <a:endParaRPr lang="pt-BR" dirty="0"/>
          </a:p>
        </p:txBody>
      </p:sp>
      <p:sp>
        <p:nvSpPr>
          <p:cNvPr id="4" name="Text Box 6" descr="Vertical estreita"/>
          <p:cNvSpPr txBox="1">
            <a:spLocks noChangeArrowheads="1"/>
          </p:cNvSpPr>
          <p:nvPr/>
        </p:nvSpPr>
        <p:spPr bwMode="auto">
          <a:xfrm>
            <a:off x="539552" y="2492896"/>
            <a:ext cx="8305800" cy="28623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pt-BR" dirty="0"/>
              <a:t>.1).............. será realizado  o jogo de Domingo?</a:t>
            </a:r>
          </a:p>
          <a:p>
            <a:pPr algn="l">
              <a:spcBef>
                <a:spcPct val="50000"/>
              </a:spcBef>
            </a:pPr>
            <a:r>
              <a:rPr lang="pt-BR" dirty="0"/>
              <a:t> 2)Iremos ............... depois do cinema?</a:t>
            </a:r>
          </a:p>
          <a:p>
            <a:pPr algn="l">
              <a:spcBef>
                <a:spcPct val="50000"/>
              </a:spcBef>
            </a:pPr>
            <a:r>
              <a:rPr lang="pt-BR" dirty="0"/>
              <a:t>.3)...............você pretende chegar com essa pressa toda?</a:t>
            </a:r>
          </a:p>
          <a:p>
            <a:pPr algn="l">
              <a:spcBef>
                <a:spcPct val="50000"/>
              </a:spcBef>
            </a:pPr>
            <a:r>
              <a:rPr lang="pt-BR" dirty="0"/>
              <a:t> 4)Esta é a gaveta ..................guardo as cartas dele.  </a:t>
            </a:r>
          </a:p>
          <a:p>
            <a:pPr algn="l">
              <a:spcBef>
                <a:spcPct val="50000"/>
              </a:spcBef>
            </a:pPr>
            <a:r>
              <a:rPr lang="pt-BR" dirty="0"/>
              <a:t> 5)  .................... está sua irmã agora? </a:t>
            </a:r>
            <a:endParaRPr lang="pt-BR" dirty="0" smtClean="0"/>
          </a:p>
          <a:p>
            <a:pPr algn="l">
              <a:spcBef>
                <a:spcPct val="50000"/>
              </a:spcBef>
            </a:pPr>
            <a:r>
              <a:rPr lang="pt-BR" dirty="0" smtClean="0"/>
              <a:t>6) Minha terra tem palmeiras ................... Canta o sabiá.</a:t>
            </a:r>
          </a:p>
          <a:p>
            <a:pPr algn="l">
              <a:spcBef>
                <a:spcPct val="50000"/>
              </a:spcBef>
            </a:pPr>
            <a:r>
              <a:rPr lang="pt-BR" dirty="0" smtClean="0"/>
              <a:t>7) Na Síria.................a coisa está feia,  o povo sofre com a guerra .       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95536" y="1700808"/>
            <a:ext cx="874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Abra uma página Word e transcreva as frases já completas com </a:t>
            </a:r>
            <a:r>
              <a:rPr lang="pt-BR" dirty="0" smtClean="0">
                <a:solidFill>
                  <a:schemeClr val="accent1"/>
                </a:solidFill>
              </a:rPr>
              <a:t>ONDE</a:t>
            </a:r>
            <a:r>
              <a:rPr lang="pt-BR" dirty="0" smtClean="0"/>
              <a:t> ou </a:t>
            </a:r>
            <a:r>
              <a:rPr lang="pt-BR" dirty="0" smtClean="0">
                <a:solidFill>
                  <a:schemeClr val="accent1"/>
                </a:solidFill>
              </a:rPr>
              <a:t>AONDE.</a:t>
            </a:r>
          </a:p>
          <a:p>
            <a:r>
              <a:rPr lang="pt-BR" dirty="0" smtClean="0"/>
              <a:t>Terminando  volte a este slide e dê um clique para conferir suas respostas.  </a:t>
            </a:r>
            <a:endParaRPr lang="pt-BR" dirty="0"/>
          </a:p>
        </p:txBody>
      </p:sp>
      <p:pic>
        <p:nvPicPr>
          <p:cNvPr id="6" name="Picture 3" descr="D:\Cliparts\Humor\HUMOR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085184"/>
            <a:ext cx="1033484" cy="1187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 explicativo retangular com cantos arredondados 6"/>
          <p:cNvSpPr/>
          <p:nvPr/>
        </p:nvSpPr>
        <p:spPr>
          <a:xfrm>
            <a:off x="5436096" y="5373216"/>
            <a:ext cx="2088232" cy="576064"/>
          </a:xfrm>
          <a:prstGeom prst="wedgeRoundRectCallout">
            <a:avLst>
              <a:gd name="adj1" fmla="val 61889"/>
              <a:gd name="adj2" fmla="val 783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Conferir?</a:t>
            </a:r>
          </a:p>
          <a:p>
            <a:pPr algn="ctr"/>
            <a:r>
              <a:rPr lang="pt-BR" b="1" dirty="0" smtClean="0"/>
              <a:t>Clique aqui.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8"/>
          <p:cNvGraphicFramePr>
            <a:graphicFrameLocks noChangeAspect="1"/>
          </p:cNvGraphicFramePr>
          <p:nvPr/>
        </p:nvGraphicFramePr>
        <p:xfrm>
          <a:off x="395536" y="260648"/>
          <a:ext cx="1296144" cy="1778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3" name="Clip" r:id="rId3" imgW="3025440" imgH="3252600" progId="">
                  <p:embed/>
                </p:oleObj>
              </mc:Choice>
              <mc:Fallback>
                <p:oleObj name="Clip" r:id="rId3" imgW="3025440" imgH="3252600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60648"/>
                        <a:ext cx="1296144" cy="1778452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907704" y="476672"/>
            <a:ext cx="4248472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Confira agora mesmo.</a:t>
            </a:r>
          </a:p>
          <a:p>
            <a:r>
              <a:rPr lang="pt-BR" dirty="0" smtClean="0"/>
              <a:t>Não dê oportunidade a dúvidas!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483768" y="1988840"/>
            <a:ext cx="34740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 dirty="0" smtClean="0"/>
              <a:t>1  ;  5</a:t>
            </a:r>
            <a:r>
              <a:rPr lang="pt-BR" sz="2400" dirty="0" smtClean="0"/>
              <a:t>    ;</a:t>
            </a:r>
            <a:r>
              <a:rPr lang="pt-BR" sz="2400" b="1" dirty="0" smtClean="0"/>
              <a:t> 6  e</a:t>
            </a:r>
            <a:r>
              <a:rPr lang="pt-BR" sz="2400" dirty="0" smtClean="0"/>
              <a:t>  </a:t>
            </a:r>
            <a:r>
              <a:rPr lang="pt-BR" sz="2400" b="1" dirty="0" smtClean="0"/>
              <a:t>7  </a:t>
            </a:r>
            <a:r>
              <a:rPr lang="pt-BR" sz="2400" dirty="0" smtClean="0"/>
              <a:t> </a:t>
            </a:r>
            <a:r>
              <a:rPr lang="pt-BR" b="1" dirty="0" smtClean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N D E</a:t>
            </a:r>
            <a:endParaRPr lang="pt-BR" b="1" dirty="0">
              <a:solidFill>
                <a:schemeClr val="folHlin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355976" y="2636912"/>
            <a:ext cx="3183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400" b="1" dirty="0" smtClean="0"/>
              <a:t>2 ;  3  e  4,   </a:t>
            </a:r>
            <a:r>
              <a:rPr lang="pt-BR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pt-BR" b="1" dirty="0" smtClean="0">
                <a:solidFill>
                  <a:schemeClr val="folHlink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 N D E</a:t>
            </a:r>
            <a:endParaRPr lang="pt-BR" b="1" dirty="0">
              <a:solidFill>
                <a:schemeClr val="folHlin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Ondulado duplo 6"/>
          <p:cNvSpPr/>
          <p:nvPr/>
        </p:nvSpPr>
        <p:spPr>
          <a:xfrm>
            <a:off x="323528" y="1988840"/>
            <a:ext cx="1368152" cy="360040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691680" y="364502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 então?Acertou tudo?</a:t>
            </a:r>
          </a:p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Aposto que sim!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" name="Picture 15" descr="149980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924944"/>
            <a:ext cx="1357322" cy="219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548680"/>
            <a:ext cx="73448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 lá vem outro par </a:t>
            </a:r>
            <a:r>
              <a:rPr lang="pt-BR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que coloca </a:t>
            </a:r>
            <a:r>
              <a:rPr lang="pt-BR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você em dúvida</a:t>
            </a:r>
          </a:p>
        </p:txBody>
      </p:sp>
      <p:sp>
        <p:nvSpPr>
          <p:cNvPr id="4" name="Retângulo 3"/>
          <p:cNvSpPr/>
          <p:nvPr/>
        </p:nvSpPr>
        <p:spPr>
          <a:xfrm rot="20361007">
            <a:off x="665777" y="1312418"/>
            <a:ext cx="1079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AFIM</a:t>
            </a:r>
            <a:endParaRPr lang="pt-B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 rot="1382369">
            <a:off x="7057559" y="1321637"/>
            <a:ext cx="971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  FIM</a:t>
            </a:r>
            <a:endParaRPr lang="pt-B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2123728" y="1196752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 sz="2800"/>
          </a:p>
        </p:txBody>
      </p:sp>
      <p:sp>
        <p:nvSpPr>
          <p:cNvPr id="7" name="Seta para baixo 6"/>
          <p:cNvSpPr/>
          <p:nvPr/>
        </p:nvSpPr>
        <p:spPr>
          <a:xfrm>
            <a:off x="6444208" y="1268760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 sz="2800"/>
          </a:p>
        </p:txBody>
      </p:sp>
      <p:sp>
        <p:nvSpPr>
          <p:cNvPr id="8" name="Canto dobrado 7"/>
          <p:cNvSpPr/>
          <p:nvPr/>
        </p:nvSpPr>
        <p:spPr>
          <a:xfrm>
            <a:off x="395536" y="1988840"/>
            <a:ext cx="3429000" cy="1857375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 sz="1800" b="1" dirty="0">
              <a:solidFill>
                <a:schemeClr val="tx1"/>
              </a:solidFill>
            </a:endParaRPr>
          </a:p>
          <a:p>
            <a:pPr>
              <a:defRPr/>
            </a:pPr>
            <a:endParaRPr lang="pt-BR" sz="18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pt-BR" sz="1800" b="1" dirty="0">
                <a:solidFill>
                  <a:schemeClr val="tx1"/>
                </a:solidFill>
              </a:rPr>
              <a:t>Dá idéia de semelhante.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pt-BR" sz="1800" b="1" dirty="0">
                <a:solidFill>
                  <a:schemeClr val="bg1"/>
                </a:solidFill>
              </a:rPr>
              <a:t> O macaco é o animal mais </a:t>
            </a:r>
            <a:r>
              <a:rPr lang="pt-BR" sz="1800" b="1" dirty="0">
                <a:solidFill>
                  <a:srgbClr val="FFFF00"/>
                </a:solidFill>
              </a:rPr>
              <a:t>afim do </a:t>
            </a:r>
            <a:r>
              <a:rPr lang="pt-BR" sz="1800" b="1" dirty="0">
                <a:solidFill>
                  <a:schemeClr val="bg1"/>
                </a:solidFill>
              </a:rPr>
              <a:t>homem.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pt-BR" sz="1800" b="1" dirty="0">
                <a:solidFill>
                  <a:schemeClr val="bg1"/>
                </a:solidFill>
              </a:rPr>
              <a:t>Trem e metrô são transportes </a:t>
            </a:r>
            <a:r>
              <a:rPr lang="pt-BR" sz="1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afins.</a:t>
            </a:r>
          </a:p>
          <a:p>
            <a:pPr algn="l">
              <a:buFont typeface="Arial" pitchFamily="34" charset="0"/>
              <a:buChar char="•"/>
              <a:defRPr/>
            </a:pPr>
            <a:endParaRPr lang="pt-BR" sz="1800" b="1" dirty="0">
              <a:solidFill>
                <a:schemeClr val="bg1"/>
              </a:solidFill>
            </a:endParaRPr>
          </a:p>
        </p:txBody>
      </p:sp>
      <p:sp>
        <p:nvSpPr>
          <p:cNvPr id="9" name="Canto dobrado 8"/>
          <p:cNvSpPr/>
          <p:nvPr/>
        </p:nvSpPr>
        <p:spPr>
          <a:xfrm>
            <a:off x="5508104" y="1988840"/>
            <a:ext cx="3357562" cy="192881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pt-BR" sz="18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pt-BR" sz="1800" b="1" dirty="0">
                <a:solidFill>
                  <a:schemeClr val="tx1"/>
                </a:solidFill>
              </a:rPr>
              <a:t>Dá idéia de”disposto a”ou “com intenção de”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pt-BR" sz="1800" b="1" dirty="0">
                <a:solidFill>
                  <a:schemeClr val="bg1"/>
                </a:solidFill>
              </a:rPr>
              <a:t> Chegou </a:t>
            </a:r>
            <a:r>
              <a:rPr lang="pt-BR" sz="1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 fim de </a:t>
            </a:r>
            <a:r>
              <a:rPr lang="pt-BR" sz="1800" b="1" dirty="0">
                <a:solidFill>
                  <a:schemeClr val="bg1"/>
                </a:solidFill>
              </a:rPr>
              <a:t>saber de tudo.</a:t>
            </a:r>
          </a:p>
          <a:p>
            <a:pPr algn="l">
              <a:buFont typeface="Arial" pitchFamily="34" charset="0"/>
              <a:buChar char="•"/>
              <a:defRPr/>
            </a:pPr>
            <a:r>
              <a:rPr lang="pt-BR" sz="1800" b="1" dirty="0">
                <a:solidFill>
                  <a:schemeClr val="bg1"/>
                </a:solidFill>
              </a:rPr>
              <a:t> Os dois primos estavam </a:t>
            </a:r>
            <a:r>
              <a:rPr lang="pt-BR" sz="18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 fim da </a:t>
            </a:r>
            <a:r>
              <a:rPr lang="pt-BR" sz="1800" b="1" dirty="0">
                <a:solidFill>
                  <a:schemeClr val="bg1"/>
                </a:solidFill>
              </a:rPr>
              <a:t>mesma garota.</a:t>
            </a:r>
          </a:p>
        </p:txBody>
      </p:sp>
      <p:sp>
        <p:nvSpPr>
          <p:cNvPr id="10" name="CaixaDeTexto 13"/>
          <p:cNvSpPr txBox="1">
            <a:spLocks noChangeArrowheads="1"/>
          </p:cNvSpPr>
          <p:nvPr/>
        </p:nvSpPr>
        <p:spPr bwMode="auto">
          <a:xfrm>
            <a:off x="2339752" y="5013176"/>
            <a:ext cx="5143500" cy="1323439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pt-BR" sz="1600" b="1" dirty="0">
                <a:latin typeface="Georgia" pitchFamily="18" charset="0"/>
              </a:rPr>
              <a:t>Quando você pode substituir por: “com a intenção de” ou “disposto a” </a:t>
            </a:r>
            <a:r>
              <a:rPr lang="pt-BR" sz="1600" b="1" dirty="0" smtClean="0">
                <a:latin typeface="Georgia" pitchFamily="18" charset="0"/>
              </a:rPr>
              <a:t>use  </a:t>
            </a:r>
            <a:r>
              <a:rPr lang="pt-BR" sz="1600" b="1" dirty="0" smtClean="0">
                <a:solidFill>
                  <a:schemeClr val="accent1"/>
                </a:solidFill>
                <a:latin typeface="Georgia" pitchFamily="18" charset="0"/>
              </a:rPr>
              <a:t>a </a:t>
            </a:r>
            <a:r>
              <a:rPr lang="pt-BR" sz="1600" b="1" dirty="0">
                <a:solidFill>
                  <a:schemeClr val="accent1"/>
                </a:solidFill>
                <a:latin typeface="Georgia" pitchFamily="18" charset="0"/>
              </a:rPr>
              <a:t>fim </a:t>
            </a:r>
            <a:r>
              <a:rPr lang="pt-BR" sz="1600" b="1" dirty="0" smtClean="0">
                <a:latin typeface="Georgia" pitchFamily="18" charset="0"/>
              </a:rPr>
              <a:t>.</a:t>
            </a:r>
            <a:endParaRPr lang="pt-BR" sz="1600" b="1" dirty="0">
              <a:latin typeface="Georgia" pitchFamily="18" charset="0"/>
            </a:endParaRPr>
          </a:p>
          <a:p>
            <a:pPr algn="l"/>
            <a:endParaRPr lang="pt-BR" sz="1600" b="1" dirty="0" smtClean="0">
              <a:latin typeface="Georgia" pitchFamily="18" charset="0"/>
            </a:endParaRPr>
          </a:p>
          <a:p>
            <a:pPr algn="l"/>
            <a:r>
              <a:rPr lang="pt-BR" sz="1600" b="1" dirty="0" smtClean="0">
                <a:latin typeface="Georgia" pitchFamily="18" charset="0"/>
              </a:rPr>
              <a:t>Mas </a:t>
            </a:r>
            <a:r>
              <a:rPr lang="pt-BR" sz="1600" b="1" dirty="0">
                <a:latin typeface="Georgia" pitchFamily="18" charset="0"/>
              </a:rPr>
              <a:t>se a substituição for feita dando </a:t>
            </a:r>
            <a:r>
              <a:rPr lang="pt-BR" sz="1600" b="1" dirty="0" smtClean="0">
                <a:latin typeface="Georgia" pitchFamily="18" charset="0"/>
              </a:rPr>
              <a:t>ideia </a:t>
            </a:r>
            <a:r>
              <a:rPr lang="pt-BR" sz="1600" b="1" dirty="0">
                <a:latin typeface="Georgia" pitchFamily="18" charset="0"/>
              </a:rPr>
              <a:t>de </a:t>
            </a:r>
            <a:r>
              <a:rPr lang="pt-BR" sz="1600" b="1" dirty="0" smtClean="0">
                <a:latin typeface="Georgia" pitchFamily="18" charset="0"/>
              </a:rPr>
              <a:t>semelhança  escreva  </a:t>
            </a:r>
            <a:r>
              <a:rPr lang="pt-BR" sz="1600" b="1" dirty="0" smtClean="0">
                <a:solidFill>
                  <a:schemeClr val="accent1"/>
                </a:solidFill>
                <a:latin typeface="Georgia" pitchFamily="18" charset="0"/>
              </a:rPr>
              <a:t>afim </a:t>
            </a:r>
            <a:r>
              <a:rPr lang="pt-BR" sz="1600" b="1" dirty="0" smtClean="0">
                <a:latin typeface="Georgia" pitchFamily="18" charset="0"/>
              </a:rPr>
              <a:t>.</a:t>
            </a:r>
            <a:endParaRPr lang="pt-BR" sz="1600" b="1" dirty="0">
              <a:latin typeface="Georgia" pitchFamily="18" charset="0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05064"/>
            <a:ext cx="1944216" cy="24632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" name="Texto explicativo em elipse 12"/>
          <p:cNvSpPr/>
          <p:nvPr/>
        </p:nvSpPr>
        <p:spPr>
          <a:xfrm>
            <a:off x="2051720" y="4005064"/>
            <a:ext cx="2232248" cy="648072"/>
          </a:xfrm>
          <a:prstGeom prst="wedgeEllipseCallout">
            <a:avLst>
              <a:gd name="adj1" fmla="val -63766"/>
              <a:gd name="adj2" fmla="val 650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Outra Dica legal</a:t>
            </a:r>
            <a:endParaRPr lang="pt-BR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699792" y="1052736"/>
            <a:ext cx="360040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Quando usar junto ou separado?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47664" y="112474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Exemplos?É pra já!</a:t>
            </a:r>
            <a:endParaRPr lang="pt-BR" dirty="0"/>
          </a:p>
        </p:txBody>
      </p:sp>
      <p:pic>
        <p:nvPicPr>
          <p:cNvPr id="3" name="Picture 15" descr="14998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1357322" cy="219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1835696" y="2132856"/>
            <a:ext cx="10647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pt-BR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  FIM  </a:t>
            </a:r>
            <a:endParaRPr lang="pt-BR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39552" y="2636912"/>
            <a:ext cx="6984776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Estou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fim de</a:t>
            </a:r>
            <a:r>
              <a:rPr lang="pt-BR" sz="1400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tirar umas férias agora no mês de junho.</a:t>
            </a:r>
          </a:p>
          <a:p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Vou a praia.Está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fim de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ir comigo?</a:t>
            </a:r>
          </a:p>
          <a:p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Ele estuda muito,  pois está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fim de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 o primeiro colocado no concurso</a:t>
            </a:r>
            <a:r>
              <a:rPr lang="pt-BR" sz="1400" dirty="0" smtClean="0"/>
              <a:t>. </a:t>
            </a:r>
            <a:endParaRPr lang="pt-BR" sz="1400" dirty="0"/>
          </a:p>
        </p:txBody>
      </p:sp>
      <p:sp>
        <p:nvSpPr>
          <p:cNvPr id="6" name="Seta para cima 5"/>
          <p:cNvSpPr/>
          <p:nvPr/>
        </p:nvSpPr>
        <p:spPr>
          <a:xfrm rot="7811239">
            <a:off x="3347864" y="2276872"/>
            <a:ext cx="432048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1835696" y="3933056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Agora o  </a:t>
            </a:r>
            <a:r>
              <a:rPr lang="pt-BR" sz="16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AFIM </a:t>
            </a:r>
            <a:endParaRPr lang="pt-BR" sz="1600" b="1" dirty="0">
              <a:solidFill>
                <a:schemeClr val="accen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Seta para cima 7"/>
          <p:cNvSpPr/>
          <p:nvPr/>
        </p:nvSpPr>
        <p:spPr>
          <a:xfrm rot="7811239">
            <a:off x="3912819" y="4034230"/>
            <a:ext cx="432048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683568" y="4509120"/>
            <a:ext cx="7920880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Aqueles professores têm ideias afins sobre a emancipação da mulher .</a:t>
            </a:r>
          </a:p>
          <a:p>
            <a:endParaRPr lang="pt-BR" dirty="0" smtClean="0"/>
          </a:p>
          <a:p>
            <a:r>
              <a:rPr lang="pt-BR" dirty="0" smtClean="0"/>
              <a:t>O tigre e a  onça são animais que apresentam características afins.</a:t>
            </a:r>
          </a:p>
          <a:p>
            <a:endParaRPr lang="pt-BR" dirty="0" smtClean="0"/>
          </a:p>
          <a:p>
            <a:r>
              <a:rPr lang="pt-BR" dirty="0" smtClean="0"/>
              <a:t>O  idioma espanhol é afim  com o idioma português 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úvida04_Branco"/>
          <p:cNvPicPr>
            <a:picLocks noChangeAspect="1" noChangeArrowheads="1"/>
          </p:cNvPicPr>
          <p:nvPr/>
        </p:nvPicPr>
        <p:blipFill>
          <a:blip r:embed="rId2" cstate="print"/>
          <a:srcRect l="14211" r="14211"/>
          <a:stretch>
            <a:fillRect/>
          </a:stretch>
        </p:blipFill>
        <p:spPr bwMode="auto">
          <a:xfrm>
            <a:off x="899592" y="980728"/>
            <a:ext cx="1478986" cy="150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187624" y="54868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Mais um  par que pode causar dores de cabeça  na hora de escrever.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2555776" y="1124744"/>
            <a:ext cx="4320480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concerto ou conserto ?</a:t>
            </a:r>
            <a:endParaRPr lang="pt-BR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3491880" y="1988840"/>
            <a:ext cx="2209800" cy="685800"/>
          </a:xfrm>
          <a:prstGeom prst="rect">
            <a:avLst/>
          </a:prstGeom>
        </p:spPr>
        <p:txBody>
          <a:bodyPr wrap="none" fromWordArt="1">
            <a:prstTxWarp prst="textTriangleInverted">
              <a:avLst>
                <a:gd name="adj" fmla="val 50000"/>
              </a:avLst>
            </a:prstTxWarp>
          </a:bodyPr>
          <a:lstStyle/>
          <a:p>
            <a:r>
              <a:rPr lang="pt-BR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Repare  Bem :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755576" y="2780928"/>
            <a:ext cx="78488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Estou certa de que você percebeu:estas palavras apresentam o mesmo som, porém grafias e significados diferentes,não é assim?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915816" y="3789040"/>
            <a:ext cx="2520280" cy="7386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Durante o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concerto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desempenho do maestro 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 oi o destaque!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o explicativo retangular com cantos arredondados 7"/>
          <p:cNvSpPr/>
          <p:nvPr/>
        </p:nvSpPr>
        <p:spPr>
          <a:xfrm>
            <a:off x="683568" y="3645024"/>
            <a:ext cx="1368152" cy="576064"/>
          </a:xfrm>
          <a:prstGeom prst="wedgeRoundRectCallout">
            <a:avLst>
              <a:gd name="adj1" fmla="val 98409"/>
              <a:gd name="adj2" fmla="val 176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Observe e compare</a:t>
            </a:r>
            <a:endParaRPr lang="pt-BR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724128" y="3789040"/>
            <a:ext cx="3168352" cy="7386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Meu  pai  mesmo fez o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conserto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 mini system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Não foi necessário chamar um técnico,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83568" y="4941168"/>
            <a:ext cx="4176464" cy="11695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Comparou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 Então responda em voz alta para você ouvir: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concerto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grafado com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significa...........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 o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conserto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grafado com </a:t>
            </a:r>
            <a:r>
              <a:rPr lang="pt-BR" sz="1400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?.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Nos fala sobre............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1028"/>
          <p:cNvSpPr>
            <a:spLocks noChangeArrowheads="1" noChangeShapeType="1" noTextEdit="1"/>
          </p:cNvSpPr>
          <p:nvPr/>
        </p:nvSpPr>
        <p:spPr bwMode="auto">
          <a:xfrm>
            <a:off x="1785918" y="357166"/>
            <a:ext cx="5072098" cy="35719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pt-BR" sz="18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latin typeface="Impact"/>
              </a:rPr>
              <a:t> </a:t>
            </a:r>
            <a:r>
              <a:rPr lang="pt-BR" sz="18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latin typeface="Impact"/>
              </a:rPr>
              <a:t>FIQUE  POR  DENTRO </a:t>
            </a:r>
            <a:r>
              <a:rPr lang="pt-BR" sz="18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BEAC7"/>
                    </a:gs>
                    <a:gs pos="17999">
                      <a:srgbClr val="FEE7F2"/>
                    </a:gs>
                    <a:gs pos="36000">
                      <a:srgbClr val="FAC77D"/>
                    </a:gs>
                    <a:gs pos="61000">
                      <a:srgbClr val="FBA97D"/>
                    </a:gs>
                    <a:gs pos="82001">
                      <a:srgbClr val="FBD49C"/>
                    </a:gs>
                    <a:gs pos="100000">
                      <a:srgbClr val="FEE7F2"/>
                    </a:gs>
                  </a:gsLst>
                  <a:path path="rect">
                    <a:fillToRect l="50000" t="50000" r="50000" b="50000"/>
                  </a:path>
                </a:gradFill>
                <a:latin typeface="Impact"/>
              </a:rPr>
              <a:t>!</a:t>
            </a:r>
          </a:p>
        </p:txBody>
      </p:sp>
      <p:sp>
        <p:nvSpPr>
          <p:cNvPr id="4" name="Text Box 1029"/>
          <p:cNvSpPr txBox="1">
            <a:spLocks noChangeArrowheads="1"/>
          </p:cNvSpPr>
          <p:nvPr/>
        </p:nvSpPr>
        <p:spPr bwMode="auto">
          <a:xfrm>
            <a:off x="1571604" y="3143248"/>
            <a:ext cx="60007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 nosso </a:t>
            </a:r>
            <a:r>
              <a:rPr lang="pt-BR" sz="2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1º porquê é separado e sem acento</a:t>
            </a:r>
            <a:r>
              <a:rPr lang="pt-BR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5" name="AutoShape 1030"/>
          <p:cNvSpPr>
            <a:spLocks noChangeArrowheads="1"/>
          </p:cNvSpPr>
          <p:nvPr/>
        </p:nvSpPr>
        <p:spPr bwMode="auto">
          <a:xfrm>
            <a:off x="5643570" y="5500702"/>
            <a:ext cx="3500430" cy="609600"/>
          </a:xfrm>
          <a:prstGeom prst="curvedUpArrow">
            <a:avLst>
              <a:gd name="adj1" fmla="val 140000"/>
              <a:gd name="adj2" fmla="val 280000"/>
              <a:gd name="adj3" fmla="val 33333"/>
            </a:avLst>
          </a:prstGeom>
          <a:gradFill rotWithShape="0">
            <a:gsLst>
              <a:gs pos="0">
                <a:srgbClr val="F8B049"/>
              </a:gs>
              <a:gs pos="17999">
                <a:srgbClr val="B43E85"/>
              </a:gs>
              <a:gs pos="31000">
                <a:srgbClr val="C50849"/>
              </a:gs>
              <a:gs pos="33000">
                <a:srgbClr val="F952A0"/>
              </a:gs>
              <a:gs pos="37000">
                <a:srgbClr val="FEE7F2"/>
              </a:gs>
              <a:gs pos="78999">
                <a:srgbClr val="F8B049"/>
              </a:gs>
              <a:gs pos="870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285860"/>
            <a:ext cx="2100411" cy="1476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/>
          <p:nvPr/>
        </p:nvSpPr>
        <p:spPr>
          <a:xfrm>
            <a:off x="1571604" y="2000240"/>
            <a:ext cx="1550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Esteja atento</a:t>
            </a:r>
          </a:p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pois...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500430" y="4929198"/>
            <a:ext cx="5286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Dê então o primeiro passo no seu estudo.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ulado 3"/>
          <p:cNvSpPr/>
          <p:nvPr/>
        </p:nvSpPr>
        <p:spPr>
          <a:xfrm>
            <a:off x="6156176" y="2276872"/>
            <a:ext cx="2664296" cy="288032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428604"/>
            <a:ext cx="1712912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2339752" y="47667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Conferindo sem demora.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79512" y="2276872"/>
            <a:ext cx="5328592" cy="10156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concerto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 c 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 primeira frase,  significa concerto musical, verdade?Isto está bem claro.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pianista se apresentou no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concerto</a:t>
            </a:r>
            <a:r>
              <a:rPr lang="pt-BR" sz="1400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demonstrando grande habilidade ao </a:t>
            </a:r>
            <a:r>
              <a:rPr lang="pt-BR" sz="1400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piano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339752" y="3789040"/>
            <a:ext cx="6264696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Já o 2° conserto grafado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 s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da segunda frase se refere a 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reparar,  corrigir alguma coisa errada.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Vou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consertar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minha postura e caminhar com elegância</a:t>
            </a:r>
            <a:r>
              <a:rPr lang="pt-BR" dirty="0" smtClean="0"/>
              <a:t>!</a:t>
            </a:r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395536" y="1700808"/>
            <a:ext cx="540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É claro que você matou a charada bem depressa.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14480" y="428604"/>
            <a:ext cx="557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Fechando os homônimos com chave de ouro !</a:t>
            </a:r>
          </a:p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Esta muita gente confunde.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xto explicativo retangular 2"/>
          <p:cNvSpPr/>
          <p:nvPr/>
        </p:nvSpPr>
        <p:spPr>
          <a:xfrm>
            <a:off x="785786" y="1214422"/>
            <a:ext cx="1214446" cy="500066"/>
          </a:xfrm>
          <a:prstGeom prst="wedgeRectCallout">
            <a:avLst>
              <a:gd name="adj1" fmla="val -30514"/>
              <a:gd name="adj2" fmla="val 1278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Sessão</a:t>
            </a:r>
            <a:endParaRPr lang="pt-BR" b="1" dirty="0"/>
          </a:p>
        </p:txBody>
      </p:sp>
      <p:sp>
        <p:nvSpPr>
          <p:cNvPr id="4" name="Texto explicativo retangular 3"/>
          <p:cNvSpPr/>
          <p:nvPr/>
        </p:nvSpPr>
        <p:spPr>
          <a:xfrm>
            <a:off x="3929058" y="1142984"/>
            <a:ext cx="1500198" cy="500066"/>
          </a:xfrm>
          <a:prstGeom prst="wedgeRectCallout">
            <a:avLst>
              <a:gd name="adj1" fmla="val 34024"/>
              <a:gd name="adj2" fmla="val 1330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Seção</a:t>
            </a:r>
            <a:endParaRPr lang="pt-BR" b="1" dirty="0"/>
          </a:p>
        </p:txBody>
      </p:sp>
      <p:sp>
        <p:nvSpPr>
          <p:cNvPr id="5" name="Texto explicativo retangular 4"/>
          <p:cNvSpPr/>
          <p:nvPr/>
        </p:nvSpPr>
        <p:spPr>
          <a:xfrm>
            <a:off x="6786578" y="1142984"/>
            <a:ext cx="1214446" cy="500066"/>
          </a:xfrm>
          <a:prstGeom prst="wedgeRectCallout">
            <a:avLst>
              <a:gd name="adj1" fmla="val 53385"/>
              <a:gd name="adj2" fmla="val 1225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Cessão</a:t>
            </a:r>
            <a:endParaRPr lang="pt-BR" b="1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1928802"/>
            <a:ext cx="1857388" cy="1432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3643306" y="3643314"/>
            <a:ext cx="250033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-Fico distraído lendo essa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seção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 jornal.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Picture 24" descr="clipe00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785926"/>
            <a:ext cx="1214414" cy="190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357158" y="3643314"/>
            <a:ext cx="292895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1 -Anda, Maria!A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sessão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cinema começa às duas horas.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1928802"/>
            <a:ext cx="1714512" cy="1489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aixaDeTexto 10"/>
          <p:cNvSpPr txBox="1"/>
          <p:nvPr/>
        </p:nvSpPr>
        <p:spPr>
          <a:xfrm>
            <a:off x="6357950" y="3571876"/>
            <a:ext cx="2500330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-Já autorizei a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cessão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material de limpeza para a sua firma.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85720" y="4429132"/>
            <a:ext cx="3643338" cy="95410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Agora é com você.</a:t>
            </a:r>
          </a:p>
          <a:p>
            <a:r>
              <a:rPr lang="pt-BR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Como e quando usar cada expressão?</a:t>
            </a:r>
          </a:p>
          <a:p>
            <a:r>
              <a:rPr lang="pt-BR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Lendo as frases,  já se deu conta?</a:t>
            </a:r>
            <a:endParaRPr lang="pt-BR" sz="14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429124" y="4643446"/>
            <a:ext cx="121444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Vale uma ajudinha?</a:t>
            </a:r>
            <a:endParaRPr lang="pt-BR" dirty="0"/>
          </a:p>
        </p:txBody>
      </p:sp>
      <p:sp>
        <p:nvSpPr>
          <p:cNvPr id="14" name="Seta para a direita 13"/>
          <p:cNvSpPr/>
          <p:nvPr/>
        </p:nvSpPr>
        <p:spPr>
          <a:xfrm>
            <a:off x="4071934" y="4714884"/>
            <a:ext cx="21431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Seta para a direita 15"/>
          <p:cNvSpPr/>
          <p:nvPr/>
        </p:nvSpPr>
        <p:spPr>
          <a:xfrm>
            <a:off x="5786446" y="4786322"/>
            <a:ext cx="21431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6143636" y="4500570"/>
            <a:ext cx="2714644" cy="9541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Lá vai!</a:t>
            </a:r>
          </a:p>
          <a:p>
            <a:r>
              <a:rPr lang="pt-BR" sz="1400" b="1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 expressões dão ideias de : ceder; reunião  e parte de um todo.</a:t>
            </a:r>
            <a:endParaRPr lang="pt-BR" sz="1400" b="1" dirty="0">
              <a:solidFill>
                <a:schemeClr val="bg1">
                  <a:lumMod val="9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57158" y="5500702"/>
            <a:ext cx="34290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5"/>
              </a:buBlip>
            </a:pP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Desafio!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Como você combinaria essas ideias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 as frases 1; 2; 3? 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4572000" y="5715016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5"/>
              </a:buBlip>
            </a:pP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Responda mentalmente e depois clique para conferir.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ulado 2"/>
          <p:cNvSpPr/>
          <p:nvPr/>
        </p:nvSpPr>
        <p:spPr>
          <a:xfrm>
            <a:off x="7000892" y="3071810"/>
            <a:ext cx="1928826" cy="35719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214422"/>
            <a:ext cx="1712912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/>
          <p:cNvSpPr txBox="1"/>
          <p:nvPr/>
        </p:nvSpPr>
        <p:spPr>
          <a:xfrm>
            <a:off x="1571604" y="428604"/>
            <a:ext cx="514353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Confira!Não permita que dúvidas se acumulem!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57158" y="1071546"/>
            <a:ext cx="4000528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Frase 1. Anda, Maria! A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sessão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cinema começa às duas horas.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tângulo de cantos arredondados 5"/>
          <p:cNvSpPr/>
          <p:nvPr/>
        </p:nvSpPr>
        <p:spPr>
          <a:xfrm>
            <a:off x="4429124" y="1000108"/>
            <a:ext cx="221457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SESSÃO =Reunião </a:t>
            </a:r>
            <a:endParaRPr lang="pt-BR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7158" y="1785926"/>
            <a:ext cx="392909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Frase 2. Fico distraído lendo essa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seção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do jornal.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tângulo de cantos arredondados 7"/>
          <p:cNvSpPr/>
          <p:nvPr/>
        </p:nvSpPr>
        <p:spPr>
          <a:xfrm>
            <a:off x="4429124" y="1714488"/>
            <a:ext cx="221457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Seção = parte </a:t>
            </a:r>
            <a:endParaRPr lang="pt-BR" b="1" dirty="0"/>
          </a:p>
        </p:txBody>
      </p:sp>
      <p:sp>
        <p:nvSpPr>
          <p:cNvPr id="9" name="CaixaDeTexto 8"/>
          <p:cNvSpPr txBox="1"/>
          <p:nvPr/>
        </p:nvSpPr>
        <p:spPr>
          <a:xfrm>
            <a:off x="357158" y="2428868"/>
            <a:ext cx="392909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Frase 3. Já autorizei a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cessão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material de limpeza para a sua firma.</a:t>
            </a:r>
            <a:endParaRPr lang="pt-BR" sz="1400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429124" y="2428868"/>
            <a:ext cx="221457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Cessão =Ceder</a:t>
            </a:r>
            <a:endParaRPr lang="pt-BR" b="1" dirty="0"/>
          </a:p>
        </p:txBody>
      </p:sp>
      <p:pic>
        <p:nvPicPr>
          <p:cNvPr id="11" name="Picture 15" descr="14998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357694"/>
            <a:ext cx="1302681" cy="2109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o explicativo retangular 11"/>
          <p:cNvSpPr/>
          <p:nvPr/>
        </p:nvSpPr>
        <p:spPr>
          <a:xfrm>
            <a:off x="1071538" y="4000504"/>
            <a:ext cx="1143008" cy="857256"/>
          </a:xfrm>
          <a:prstGeom prst="wedgeRectCallout">
            <a:avLst>
              <a:gd name="adj1" fmla="val -50547"/>
              <a:gd name="adj2" fmla="val 868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Uma palavra a mais</a:t>
            </a:r>
            <a:endParaRPr lang="pt-BR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500298" y="4214818"/>
            <a:ext cx="5715040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Sessão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grafada desta forma é usada sempre que você se refere a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reunião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sessão de teatro, sessão de do júri, sessão da Câmara dos Deputados ...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Já a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seção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grafada desta maneira significa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parte de um todo.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Setor. Divisão.Assim você usa seção de vendas, seção eleitoral, seção da revista...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Agora,se você quer dizer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Cessão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você está dizendo que </a:t>
            </a:r>
            <a:r>
              <a:rPr lang="pt-BR" sz="1400" b="1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alguém cede algo a outro alguém.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Ficou claro?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28596" y="3214686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Acertou todas?Aplausos para você.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NÃO??? De novamente uma olhadinha no slide anterior.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71538" y="642918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Mostre agora o que já está incorporado aos seus saberes.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86116" y="285728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TAREFA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28564" y="1071546"/>
            <a:ext cx="87154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1-Estou ........... de um cineminha hoje.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( afim  ou  a fim?)</a:t>
            </a:r>
          </a:p>
          <a:p>
            <a:endParaRPr lang="pt-BR" dirty="0" smtClean="0"/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2 -A ........... da Câmara sobre o caso Aécio promete ser acalorada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( seção  ou sessão?)</a:t>
            </a:r>
          </a:p>
          <a:p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3 -Aquela loja de departamentos tem uma .............infantil bastante variada.(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(  seção ou sessão?)</a:t>
            </a:r>
          </a:p>
          <a:p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 –Mãe! Pode  fazer um ............na minha saia para eu ir à festa da escola?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(concerto ou conserto?)</a:t>
            </a:r>
          </a:p>
          <a:p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5 -Vou ao teatro na ...........das nove.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(cessão ou sessão?)</a:t>
            </a:r>
          </a:p>
          <a:p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6 -O .......... da Orquestra Sinfônica do Teatro Municipal  emocionou a </a:t>
            </a:r>
            <a:r>
              <a:rPr lang="pt-BR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plateia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(concerto ou conserto?)</a:t>
            </a:r>
          </a:p>
          <a:p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7 -O gato e a pantera são felinos, por isso tem características .............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(afins ou  a fins)</a:t>
            </a:r>
          </a:p>
          <a:p>
            <a:endParaRPr lang="pt-BR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8 -A prefeitura autorizou a ............ do terreno para construção da escola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(Cessão ou seção?)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Terminou?Envie ao seu tutor e aguarde a correção.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 rot="20822429">
            <a:off x="25695" y="400344"/>
            <a:ext cx="3643338" cy="642942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UM COMENTÁRIO</a:t>
            </a:r>
          </a:p>
          <a:p>
            <a:pPr algn="ctr"/>
            <a:r>
              <a:rPr lang="pt-BR" dirty="0" smtClean="0"/>
              <a:t> A  MAIS.</a:t>
            </a:r>
            <a:endParaRPr lang="pt-BR" dirty="0"/>
          </a:p>
        </p:txBody>
      </p:sp>
      <p:pic>
        <p:nvPicPr>
          <p:cNvPr id="3" name="Picture 5" descr="15004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1214422"/>
            <a:ext cx="1204938" cy="1369900"/>
          </a:xfrm>
          <a:prstGeom prst="rect">
            <a:avLst/>
          </a:prstGeom>
          <a:noFill/>
        </p:spPr>
      </p:pic>
      <p:sp>
        <p:nvSpPr>
          <p:cNvPr id="4" name="CaixaDeTexto 3"/>
          <p:cNvSpPr txBox="1"/>
          <p:nvPr/>
        </p:nvSpPr>
        <p:spPr>
          <a:xfrm>
            <a:off x="571472" y="1285860"/>
            <a:ext cx="67151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Os homônimos estudados aqui por você, de forma alguma , esgotam todos aqueles que a Língua Portuguesa apresenta. São muitos!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ilustrar, deixo com você uma listagem , ainda incompleta,  para matar  a sua curiosidade.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71472" y="2214554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Um bom conselho  tem seu valor!Apareceram  dúvidas? Mergulhe no dicionário.É mais seguro, para não cometer erros.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Picture 8" descr="C:\Meus documentos\olho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2643182"/>
            <a:ext cx="857255" cy="933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/>
          <p:nvPr/>
        </p:nvSpPr>
        <p:spPr>
          <a:xfrm>
            <a:off x="1428728" y="2857496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Fique de olho!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1214414" y="3286124"/>
            <a:ext cx="4572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Absorver e absolver;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Acento e assento;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Aferir e auferir;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Aprender e apreender;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Assoar e assuar; 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Caçar e cassar;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Cerrar e serrar;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Cosido e cozido;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Cavaleiro e cavalheiro;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Censo e senso;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Descriminar e discriminar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Estória e história;</a:t>
            </a:r>
          </a:p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Manga e manga</a:t>
            </a:r>
          </a:p>
        </p:txBody>
      </p:sp>
      <p:pic>
        <p:nvPicPr>
          <p:cNvPr id="10" name="Picture 15" descr="149980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4876" y="4000504"/>
            <a:ext cx="145588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o explicativo em elipse 10"/>
          <p:cNvSpPr/>
          <p:nvPr/>
        </p:nvSpPr>
        <p:spPr>
          <a:xfrm>
            <a:off x="3643306" y="2857496"/>
            <a:ext cx="2428892" cy="1000132"/>
          </a:xfrm>
          <a:prstGeom prst="wedgeEllipseCallout">
            <a:avLst>
              <a:gd name="adj1" fmla="val 25956"/>
              <a:gd name="adj2" fmla="val 88622"/>
            </a:avLst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Você já sabe , a lista não pára por aqui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o explicativo em elipse 11"/>
          <p:cNvSpPr/>
          <p:nvPr/>
        </p:nvSpPr>
        <p:spPr>
          <a:xfrm>
            <a:off x="5715008" y="3571876"/>
            <a:ext cx="3071834" cy="1000132"/>
          </a:xfrm>
          <a:prstGeom prst="wedgeEllipseCallout">
            <a:avLst>
              <a:gd name="adj1" fmla="val -47690"/>
              <a:gd name="adj2" fmla="val 76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Lembrando de mais alguns, </a:t>
            </a:r>
            <a:r>
              <a:rPr lang="pt-BR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registreno</a:t>
            </a: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seu bloco de notas..</a:t>
            </a:r>
            <a:endParaRPr lang="pt-B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5357850" cy="22814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1714480" y="857232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Palmas para você que</a:t>
            </a:r>
          </a:p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terminou seu curso com sucesso!</a:t>
            </a:r>
          </a:p>
          <a:p>
            <a:r>
              <a:rPr lang="pt-BR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Parabéns!</a:t>
            </a:r>
            <a:endParaRPr lang="pt-BR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o explicativo retangular 6"/>
          <p:cNvSpPr/>
          <p:nvPr/>
        </p:nvSpPr>
        <p:spPr>
          <a:xfrm>
            <a:off x="3357554" y="2928934"/>
            <a:ext cx="3786214" cy="1214446"/>
          </a:xfrm>
          <a:prstGeom prst="wedgeRectCallout">
            <a:avLst>
              <a:gd name="adj1" fmla="val -85390"/>
              <a:gd name="adj2" fmla="val 750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 smtClean="0"/>
              <a:t>Gosta de estudar,não é?</a:t>
            </a:r>
          </a:p>
          <a:p>
            <a:r>
              <a:rPr lang="pt-BR" b="1" dirty="0" smtClean="0"/>
              <a:t>Então aceite este convite.</a:t>
            </a:r>
          </a:p>
          <a:p>
            <a:r>
              <a:rPr lang="pt-BR" b="1" dirty="0" smtClean="0"/>
              <a:t>Trago uma boa dica .</a:t>
            </a:r>
            <a:endParaRPr lang="pt-BR" b="1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631" y="3571876"/>
            <a:ext cx="2297993" cy="29114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" name="Elipse 8"/>
          <p:cNvSpPr/>
          <p:nvPr/>
        </p:nvSpPr>
        <p:spPr>
          <a:xfrm>
            <a:off x="3178959" y="4643446"/>
            <a:ext cx="6000792" cy="1643074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b="1" dirty="0" smtClean="0"/>
              <a:t>A Educação em Foco disponibiliza para você outros  cursos em diversas áreas do conhecimento.</a:t>
            </a:r>
          </a:p>
          <a:p>
            <a:r>
              <a:rPr lang="pt-BR" b="1" dirty="0" smtClean="0"/>
              <a:t>Dá uma olhada e </a:t>
            </a:r>
            <a:r>
              <a:rPr lang="pt-BR" b="1" dirty="0" err="1" smtClean="0"/>
              <a:t>sigaenriquecendo</a:t>
            </a:r>
            <a:r>
              <a:rPr lang="pt-BR" b="1" dirty="0" smtClean="0"/>
              <a:t> seus saberes.</a:t>
            </a:r>
            <a:r>
              <a:rPr lang="pt-BR" dirty="0" smtClean="0"/>
              <a:t>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00034" y="571480"/>
            <a:ext cx="5500726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Exemplos cairiam bem nesse momento?</a:t>
            </a:r>
          </a:p>
          <a:p>
            <a:endParaRPr lang="pt-BR" dirty="0" smtClean="0"/>
          </a:p>
          <a:p>
            <a:r>
              <a:rPr lang="pt-BR" dirty="0" smtClean="0"/>
              <a:t>                                       Sei que você está pensando:</a:t>
            </a:r>
          </a:p>
          <a:p>
            <a:r>
              <a:rPr lang="pt-BR" dirty="0" smtClean="0"/>
              <a:t>                                                             É claro que sim!</a:t>
            </a:r>
            <a:endParaRPr lang="pt-BR" dirty="0"/>
          </a:p>
        </p:txBody>
      </p:sp>
      <p:sp>
        <p:nvSpPr>
          <p:cNvPr id="3" name="Elipse 2"/>
          <p:cNvSpPr/>
          <p:nvPr/>
        </p:nvSpPr>
        <p:spPr>
          <a:xfrm>
            <a:off x="571472" y="1643050"/>
            <a:ext cx="1714512" cy="64294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REPARE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1325215">
            <a:off x="349050" y="2560323"/>
            <a:ext cx="2057400" cy="1118367"/>
          </a:xfrm>
          <a:prstGeom prst="rightArrow">
            <a:avLst>
              <a:gd name="adj1" fmla="val 50000"/>
              <a:gd name="adj2" fmla="val 35526"/>
            </a:avLst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r>
              <a:rPr lang="pt-BR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Observe  </a:t>
            </a: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estas </a:t>
            </a:r>
          </a:p>
          <a:p>
            <a:pPr algn="ctr">
              <a:defRPr/>
            </a:pPr>
            <a:r>
              <a:rPr lang="pt-BR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orações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786050" y="2857496"/>
            <a:ext cx="1785950" cy="6155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Esta é a rua </a:t>
            </a:r>
            <a:r>
              <a:rPr lang="pt-BR" sz="14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que</a:t>
            </a:r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passamos</a:t>
            </a:r>
            <a:r>
              <a:rPr lang="pt-BR" sz="2000" b="1" dirty="0"/>
              <a:t>.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00034" y="4286256"/>
            <a:ext cx="2020105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 que</a:t>
            </a:r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passamos</a:t>
            </a:r>
          </a:p>
          <a:p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aqui?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786050" y="5500702"/>
            <a:ext cx="2013693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Quero saber </a:t>
            </a:r>
          </a:p>
          <a:p>
            <a:r>
              <a:rPr lang="pt-BR" sz="1400" b="1" dirty="0">
                <a:solidFill>
                  <a:srgbClr val="FF00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 que</a:t>
            </a:r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passamos</a:t>
            </a:r>
          </a:p>
          <a:p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aqui.</a:t>
            </a: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auto">
          <a:xfrm rot="5400000">
            <a:off x="4681538" y="3033710"/>
            <a:ext cx="762000" cy="838200"/>
          </a:xfrm>
          <a:prstGeom prst="upDownArrow">
            <a:avLst>
              <a:gd name="adj1" fmla="val 50000"/>
              <a:gd name="adj2" fmla="val 22000"/>
            </a:avLst>
          </a:prstGeom>
          <a:gradFill rotWithShape="0">
            <a:gsLst>
              <a:gs pos="0">
                <a:schemeClr val="accent1"/>
              </a:gs>
              <a:gs pos="50000">
                <a:srgbClr val="DDDDDD"/>
              </a:gs>
              <a:gs pos="100000">
                <a:schemeClr val="accent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" name="AutoShape 16"/>
          <p:cNvSpPr>
            <a:spLocks noChangeArrowheads="1"/>
          </p:cNvSpPr>
          <p:nvPr/>
        </p:nvSpPr>
        <p:spPr bwMode="auto">
          <a:xfrm rot="5400000">
            <a:off x="2967026" y="4248156"/>
            <a:ext cx="762000" cy="838200"/>
          </a:xfrm>
          <a:prstGeom prst="upDownArrow">
            <a:avLst>
              <a:gd name="adj1" fmla="val 50000"/>
              <a:gd name="adj2" fmla="val 22000"/>
            </a:avLst>
          </a:prstGeom>
          <a:gradFill rotWithShape="0">
            <a:gsLst>
              <a:gs pos="0">
                <a:schemeClr val="accent1"/>
              </a:gs>
              <a:gs pos="50000">
                <a:srgbClr val="DDDDDD"/>
              </a:gs>
              <a:gs pos="100000">
                <a:schemeClr val="accent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1" name="AutoShape 16"/>
          <p:cNvSpPr>
            <a:spLocks noChangeArrowheads="1"/>
          </p:cNvSpPr>
          <p:nvPr/>
        </p:nvSpPr>
        <p:spPr bwMode="auto">
          <a:xfrm rot="5400000">
            <a:off x="5253042" y="5534040"/>
            <a:ext cx="762000" cy="838200"/>
          </a:xfrm>
          <a:prstGeom prst="upDownArrow">
            <a:avLst>
              <a:gd name="adj1" fmla="val 50000"/>
              <a:gd name="adj2" fmla="val 22000"/>
            </a:avLst>
          </a:prstGeom>
          <a:gradFill rotWithShape="0">
            <a:gsLst>
              <a:gs pos="0">
                <a:schemeClr val="accent1"/>
              </a:gs>
              <a:gs pos="50000">
                <a:srgbClr val="DDDDDD"/>
              </a:gs>
              <a:gs pos="100000">
                <a:schemeClr val="accent1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5715008" y="2928934"/>
            <a:ext cx="2714644" cy="121444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Pode ser </a:t>
            </a:r>
          </a:p>
          <a:p>
            <a:pPr algn="ctr"/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substituído</a:t>
            </a:r>
          </a:p>
          <a:p>
            <a:pPr algn="ctr"/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 </a:t>
            </a:r>
          </a:p>
          <a:p>
            <a:pPr algn="ctr"/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Pelo(a ) qual</a:t>
            </a:r>
          </a:p>
          <a:p>
            <a:pPr algn="ctr"/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Ou por qual motivo?</a:t>
            </a:r>
            <a:endParaRPr lang="pt-BR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929058" y="4286256"/>
            <a:ext cx="2543196" cy="93820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Pergunta</a:t>
            </a:r>
          </a:p>
          <a:p>
            <a:pPr algn="ctr"/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direta</a:t>
            </a:r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6215074" y="5643578"/>
            <a:ext cx="2071702" cy="5810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Pergunta</a:t>
            </a:r>
          </a:p>
          <a:p>
            <a:pPr algn="ctr"/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indireta</a:t>
            </a:r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 rot="5400000">
            <a:off x="6984223" y="1373967"/>
            <a:ext cx="1243006" cy="2209800"/>
          </a:xfrm>
          <a:prstGeom prst="rightArrowCallout">
            <a:avLst>
              <a:gd name="adj1" fmla="val 32740"/>
              <a:gd name="adj2" fmla="val 51786"/>
              <a:gd name="adj3" fmla="val 16667"/>
              <a:gd name="adj4" fmla="val 75000"/>
            </a:avLst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algn="ctr">
              <a:defRPr/>
            </a:pPr>
            <a:r>
              <a:rPr lang="pt-BR" b="1" dirty="0" smtClean="0">
                <a:solidFill>
                  <a:srgbClr val="FF0066"/>
                </a:solidFill>
              </a:rPr>
              <a:t>.</a:t>
            </a:r>
            <a:endParaRPr lang="pt-BR" b="1" dirty="0">
              <a:solidFill>
                <a:srgbClr val="FF0066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6643702" y="1785926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Veja aqui o valor</a:t>
            </a:r>
          </a:p>
          <a:p>
            <a:r>
              <a:rPr lang="pt-BR" dirty="0" smtClean="0"/>
              <a:t> significativo de </a:t>
            </a:r>
          </a:p>
          <a:p>
            <a:r>
              <a:rPr lang="pt-BR" dirty="0" smtClean="0"/>
              <a:t>cada porquê.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000"/>
                            </p:stCondLst>
                            <p:childTnLst>
                              <p:par>
                                <p:cTn id="12" presetID="1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0"/>
                            </p:stCondLst>
                            <p:childTnLst>
                              <p:par>
                                <p:cTn id="19" presetID="17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3500"/>
                            </p:stCondLst>
                            <p:childTnLst>
                              <p:par>
                                <p:cTn id="26" presetID="16" presetClass="entr" presetSubtype="4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8500"/>
                            </p:stCondLst>
                            <p:childTnLst>
                              <p:par>
                                <p:cTn id="30" presetID="16" presetClass="entr" presetSubtype="2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500"/>
                            </p:stCondLst>
                            <p:childTnLst>
                              <p:par>
                                <p:cTn id="34" presetID="16" presetClass="entr" presetSubtype="37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 autoUpdateAnimBg="0"/>
      <p:bldP spid="13" grpId="0" animBg="1" autoUpdateAnimBg="0"/>
      <p:bldP spid="1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28596" y="50004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Visualizou?</a:t>
            </a:r>
            <a:endParaRPr lang="pt-BR" dirty="0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85720" y="1000108"/>
            <a:ext cx="8429684" cy="76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Retorne e visualize mais uma vez 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para </a:t>
            </a:r>
            <a:r>
              <a:rPr lang="pt-BR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fixar </a:t>
            </a:r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bem  o “por que” .</a:t>
            </a:r>
          </a:p>
          <a:p>
            <a:pPr algn="ctr"/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Separado e sem acento.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857364"/>
            <a:ext cx="273770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785786" y="2571744"/>
            <a:ext cx="2000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Hora da lição.Fique bem atento.Aproveite! </a:t>
            </a:r>
            <a:endParaRPr lang="pt-BR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143240" y="3000372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Abra uma página Word para resolver estes exercícios.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571472" y="3500438"/>
            <a:ext cx="11224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Complete:</a:t>
            </a:r>
            <a:endParaRPr lang="pt-BR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96595" y="3857628"/>
            <a:ext cx="8715436" cy="228601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1-O momento ............passamos é de crescimento pessoal</a:t>
            </a:r>
            <a:r>
              <a:rPr lang="pt-BR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pt-BR" sz="14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2-Então às vezes me pego indagando............não comecei mais </a:t>
            </a:r>
            <a:r>
              <a:rPr lang="pt-BR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cedo</a:t>
            </a:r>
            <a:endParaRPr lang="pt-BR" sz="14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t-BR" sz="1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3-..............você me faz esta pergunta</a:t>
            </a:r>
            <a:r>
              <a:rPr lang="pt-BR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</a:p>
          <a:p>
            <a:r>
              <a:rPr lang="pt-BR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4-Esperei você na festa,...............não foi?</a:t>
            </a:r>
          </a:p>
          <a:p>
            <a:r>
              <a:rPr lang="pt-BR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5- Não sei a razão .............a febre amarela apareceu </a:t>
            </a:r>
          </a:p>
          <a:p>
            <a:r>
              <a:rPr lang="pt-BR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 aqui de novo.</a:t>
            </a:r>
          </a:p>
          <a:p>
            <a:r>
              <a:rPr lang="pt-BR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6- Não sei ...............você ainda não veio me ver.</a:t>
            </a:r>
            <a:endParaRPr lang="pt-BR" sz="14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092280" y="5208268"/>
            <a:ext cx="162312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Dê um clique </a:t>
            </a:r>
          </a:p>
          <a:p>
            <a:r>
              <a:rPr lang="pt-BR" dirty="0" smtClean="0"/>
              <a:t>Para conferir.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 rot="20561282">
            <a:off x="594523" y="4480768"/>
            <a:ext cx="1928826" cy="928694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2283" y="573527"/>
            <a:ext cx="7772400" cy="64294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Se você completou todas as  frases com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o POR  QUE...</a:t>
            </a:r>
          </a:p>
        </p:txBody>
      </p:sp>
      <p:pic>
        <p:nvPicPr>
          <p:cNvPr id="4" name="Picture 4" descr="C:\@figura\CLIPART1\CARTOONS\OFFICE\JOY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000240"/>
            <a:ext cx="209391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 explicativo retangular com cantos arredondados 4"/>
          <p:cNvSpPr/>
          <p:nvPr/>
        </p:nvSpPr>
        <p:spPr>
          <a:xfrm>
            <a:off x="500034" y="1785926"/>
            <a:ext cx="1500198" cy="714380"/>
          </a:xfrm>
          <a:prstGeom prst="wedgeRoundRectCallout">
            <a:avLst>
              <a:gd name="adj1" fmla="val 83656"/>
              <a:gd name="adj2" fmla="val 8078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Parabéns!</a:t>
            </a:r>
            <a:endParaRPr lang="pt-BR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786314" y="2357430"/>
            <a:ext cx="2209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Acertou em cheio!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572132" y="2786058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Sinal verde para seguir em frente!</a:t>
            </a:r>
          </a:p>
        </p:txBody>
      </p:sp>
      <p:sp>
        <p:nvSpPr>
          <p:cNvPr id="9" name="AutoShape 10"/>
          <p:cNvSpPr>
            <a:spLocks noChangeArrowheads="1"/>
          </p:cNvSpPr>
          <p:nvPr/>
        </p:nvSpPr>
        <p:spPr bwMode="auto">
          <a:xfrm>
            <a:off x="5929322" y="3357562"/>
            <a:ext cx="2743200" cy="381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59270332 h 21600"/>
              <a:gd name="T4" fmla="*/ 2147483647 w 21600"/>
              <a:gd name="T5" fmla="*/ 118540664 h 21600"/>
              <a:gd name="T6" fmla="*/ 2147483647 w 21600"/>
              <a:gd name="T7" fmla="*/ 5927033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928662" y="4714884"/>
            <a:ext cx="1428760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Errou ???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643174" y="4786322"/>
            <a:ext cx="54292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Por </a:t>
            </a:r>
            <a:r>
              <a:rPr lang="pt-BR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favor retorne e demore um pouco mais observando </a:t>
            </a:r>
            <a:r>
              <a:rPr lang="pt-BR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 valor significativo de cada porquê.</a:t>
            </a:r>
            <a:endParaRPr lang="pt-BR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576458" y="5500702"/>
            <a:ext cx="51388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solidFill>
                  <a:schemeClr val="tx2"/>
                </a:solidFill>
              </a:rPr>
              <a:t>Refazer o exercício é  uma boa pedida!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4304</TotalTime>
  <Words>5060</Words>
  <Application>Microsoft Office PowerPoint</Application>
  <PresentationFormat>Apresentação na tela (4:3)</PresentationFormat>
  <Paragraphs>741</Paragraphs>
  <Slides>65</Slides>
  <Notes>4</Notes>
  <HiddenSlides>0</HiddenSlides>
  <MMClips>0</MMClips>
  <ScaleCrop>false</ScaleCrop>
  <HeadingPairs>
    <vt:vector size="8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65</vt:i4>
      </vt:variant>
    </vt:vector>
  </HeadingPairs>
  <TitlesOfParts>
    <vt:vector size="77" baseType="lpstr">
      <vt:lpstr>Arial</vt:lpstr>
      <vt:lpstr>Arial Black</vt:lpstr>
      <vt:lpstr>Bodoni MT Black</vt:lpstr>
      <vt:lpstr>Calibri</vt:lpstr>
      <vt:lpstr>Georgia</vt:lpstr>
      <vt:lpstr>Impact</vt:lpstr>
      <vt:lpstr>Times New Roman</vt:lpstr>
      <vt:lpstr>Verdana</vt:lpstr>
      <vt:lpstr>Wingdings</vt:lpstr>
      <vt:lpstr>Wingdings 2</vt:lpstr>
      <vt:lpstr>Cívico</vt:lpstr>
      <vt:lpstr>Clip</vt:lpstr>
      <vt:lpstr>EM BOM PORTUGUÊS</vt:lpstr>
      <vt:lpstr>Apresentação do PowerPoint</vt:lpstr>
      <vt:lpstr>Para começar, conheça de perto os objetivos  de aprendizagem.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 BOM PORTUGUÊS</dc:title>
  <dc:creator>Clliente</dc:creator>
  <cp:lastModifiedBy>Frima</cp:lastModifiedBy>
  <cp:revision>445</cp:revision>
  <dcterms:created xsi:type="dcterms:W3CDTF">2017-04-05T02:25:57Z</dcterms:created>
  <dcterms:modified xsi:type="dcterms:W3CDTF">2020-08-16T20:50:48Z</dcterms:modified>
</cp:coreProperties>
</file>