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1"/>
  </p:notesMasterIdLst>
  <p:sldIdLst>
    <p:sldId id="323" r:id="rId2"/>
    <p:sldId id="257" r:id="rId3"/>
    <p:sldId id="261" r:id="rId4"/>
    <p:sldId id="324" r:id="rId5"/>
    <p:sldId id="258" r:id="rId6"/>
    <p:sldId id="259" r:id="rId7"/>
    <p:sldId id="260" r:id="rId8"/>
    <p:sldId id="263" r:id="rId9"/>
    <p:sldId id="265" r:id="rId10"/>
    <p:sldId id="266" r:id="rId11"/>
    <p:sldId id="272" r:id="rId12"/>
    <p:sldId id="267" r:id="rId13"/>
    <p:sldId id="268" r:id="rId14"/>
    <p:sldId id="269" r:id="rId15"/>
    <p:sldId id="270" r:id="rId16"/>
    <p:sldId id="271" r:id="rId17"/>
    <p:sldId id="274" r:id="rId18"/>
    <p:sldId id="275" r:id="rId19"/>
    <p:sldId id="276" r:id="rId20"/>
    <p:sldId id="277" r:id="rId21"/>
    <p:sldId id="280" r:id="rId22"/>
    <p:sldId id="283" r:id="rId23"/>
    <p:sldId id="278" r:id="rId24"/>
    <p:sldId id="279" r:id="rId25"/>
    <p:sldId id="281" r:id="rId26"/>
    <p:sldId id="318" r:id="rId27"/>
    <p:sldId id="282" r:id="rId28"/>
    <p:sldId id="284" r:id="rId29"/>
    <p:sldId id="285" r:id="rId30"/>
    <p:sldId id="286" r:id="rId31"/>
    <p:sldId id="287" r:id="rId32"/>
    <p:sldId id="288" r:id="rId33"/>
    <p:sldId id="289" r:id="rId34"/>
    <p:sldId id="290" r:id="rId35"/>
    <p:sldId id="291" r:id="rId36"/>
    <p:sldId id="293" r:id="rId37"/>
    <p:sldId id="292" r:id="rId38"/>
    <p:sldId id="326" r:id="rId39"/>
    <p:sldId id="294" r:id="rId40"/>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eri" initials="C" lastIdx="4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2" d="100"/>
          <a:sy n="42" d="100"/>
        </p:scale>
        <p:origin x="1326" y="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695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60C2D6-867C-4709-ACC9-22303C14EA6A}" type="datetimeFigureOut">
              <a:rPr lang="pt-BR" smtClean="0"/>
              <a:pPr/>
              <a:t>30/01/2021</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AEC10C-94B1-4202-B75E-C8DD9DF3C7ED}" type="slidenum">
              <a:rPr lang="pt-BR" smtClean="0"/>
              <a:pPr/>
              <a:t>‹nº›</a:t>
            </a:fld>
            <a:endParaRPr lang="pt-BR"/>
          </a:p>
        </p:txBody>
      </p:sp>
    </p:spTree>
    <p:extLst>
      <p:ext uri="{BB962C8B-B14F-4D97-AF65-F5344CB8AC3E}">
        <p14:creationId xmlns:p14="http://schemas.microsoft.com/office/powerpoint/2010/main" val="4212677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fld id="{F1AEC10C-94B1-4202-B75E-C8DD9DF3C7ED}" type="slidenum">
              <a:rPr lang="pt-BR" smtClean="0"/>
              <a:pPr/>
              <a:t>18</a:t>
            </a:fld>
            <a:endParaRPr lang="pt-BR"/>
          </a:p>
        </p:txBody>
      </p:sp>
    </p:spTree>
    <p:extLst>
      <p:ext uri="{BB962C8B-B14F-4D97-AF65-F5344CB8AC3E}">
        <p14:creationId xmlns:p14="http://schemas.microsoft.com/office/powerpoint/2010/main" val="175163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fld id="{F1AEC10C-94B1-4202-B75E-C8DD9DF3C7ED}" type="slidenum">
              <a:rPr lang="pt-BR" smtClean="0"/>
              <a:pPr/>
              <a:t>19</a:t>
            </a:fld>
            <a:endParaRPr lang="pt-BR"/>
          </a:p>
        </p:txBody>
      </p:sp>
    </p:spTree>
    <p:extLst>
      <p:ext uri="{BB962C8B-B14F-4D97-AF65-F5344CB8AC3E}">
        <p14:creationId xmlns:p14="http://schemas.microsoft.com/office/powerpoint/2010/main" val="31652575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F1AEC10C-94B1-4202-B75E-C8DD9DF3C7ED}" type="slidenum">
              <a:rPr lang="pt-BR" smtClean="0"/>
              <a:pPr/>
              <a:t>22</a:t>
            </a:fld>
            <a:endParaRPr lang="pt-BR"/>
          </a:p>
        </p:txBody>
      </p:sp>
    </p:spTree>
    <p:extLst>
      <p:ext uri="{BB962C8B-B14F-4D97-AF65-F5344CB8AC3E}">
        <p14:creationId xmlns:p14="http://schemas.microsoft.com/office/powerpoint/2010/main" val="304933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bg>
      <p:bgRef idx="1001">
        <a:schemeClr val="bg2"/>
      </p:bgRef>
    </p:bg>
    <p:spTree>
      <p:nvGrpSpPr>
        <p:cNvPr id="1" name=""/>
        <p:cNvGrpSpPr/>
        <p:nvPr/>
      </p:nvGrpSpPr>
      <p:grpSpPr>
        <a:xfrm>
          <a:off x="0" y="0"/>
          <a:ext cx="0" cy="0"/>
          <a:chOff x="0" y="0"/>
          <a:chExt cx="0" cy="0"/>
        </a:xfrm>
      </p:grpSpPr>
      <p:sp>
        <p:nvSpPr>
          <p:cNvPr id="15" name="Retângu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ângulo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ângu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ângulo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ângulo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ítulo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28" name="Espaço Reservado para Data 27"/>
          <p:cNvSpPr>
            <a:spLocks noGrp="1"/>
          </p:cNvSpPr>
          <p:nvPr>
            <p:ph type="dt" sz="half" idx="10"/>
          </p:nvPr>
        </p:nvSpPr>
        <p:spPr/>
        <p:txBody>
          <a:bodyPr/>
          <a:lstStyle/>
          <a:p>
            <a:fld id="{829D3BB9-1E93-4FCB-A898-2B451DCDBC54}" type="datetimeFigureOut">
              <a:rPr lang="pt-BR" smtClean="0"/>
              <a:pPr/>
              <a:t>30/01/2021</a:t>
            </a:fld>
            <a:endParaRPr lang="pt-BR"/>
          </a:p>
        </p:txBody>
      </p:sp>
      <p:sp>
        <p:nvSpPr>
          <p:cNvPr id="17" name="Espaço Reservado para Rodapé 16"/>
          <p:cNvSpPr>
            <a:spLocks noGrp="1"/>
          </p:cNvSpPr>
          <p:nvPr>
            <p:ph type="ftr" sz="quarter" idx="11"/>
          </p:nvPr>
        </p:nvSpPr>
        <p:spPr/>
        <p:txBody>
          <a:bodyPr/>
          <a:lstStyle/>
          <a:p>
            <a:endParaRPr lang="pt-BR"/>
          </a:p>
        </p:txBody>
      </p:sp>
      <p:sp>
        <p:nvSpPr>
          <p:cNvPr id="7" name="Conector reto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tângulo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Espaço Reservado para Número de Slide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65551B4-F6BD-464B-A8C8-867659491E49}" type="slidenum">
              <a:rPr lang="pt-BR" smtClean="0"/>
              <a:pPr/>
              <a:t>‹nº›</a:t>
            </a:fld>
            <a:endParaRPr lang="pt-BR"/>
          </a:p>
        </p:txBody>
      </p:sp>
      <p:sp>
        <p:nvSpPr>
          <p:cNvPr id="8" name="Título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pt-BR" smtClean="0"/>
              <a:t>Clique para editar o estilo do título mestre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829D3BB9-1E93-4FCB-A898-2B451DCDBC54}" type="datetimeFigureOut">
              <a:rPr lang="pt-BR" smtClean="0"/>
              <a:pPr/>
              <a:t>30/01/2021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65551B4-F6BD-464B-A8C8-867659491E49}" type="slidenum">
              <a:rPr lang="pt-BR" smtClean="0"/>
              <a:pPr/>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e texto verticais">
    <p:bg>
      <p:bgRef idx="1001">
        <a:schemeClr val="bg2"/>
      </p:bgRef>
    </p:bg>
    <p:spTree>
      <p:nvGrpSpPr>
        <p:cNvPr id="1" name=""/>
        <p:cNvGrpSpPr/>
        <p:nvPr/>
      </p:nvGrpSpPr>
      <p:grpSpPr>
        <a:xfrm>
          <a:off x="0" y="0"/>
          <a:ext cx="0" cy="0"/>
          <a:chOff x="0" y="0"/>
          <a:chExt cx="0" cy="0"/>
        </a:xfrm>
      </p:grpSpPr>
      <p:sp>
        <p:nvSpPr>
          <p:cNvPr id="7" name="Retângu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ângulo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ângulo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ângulo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ângulo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ângulo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ector reto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ço Reservado para Número de Slide 5"/>
          <p:cNvSpPr>
            <a:spLocks noGrp="1"/>
          </p:cNvSpPr>
          <p:nvPr>
            <p:ph type="sldNum" sz="quarter" idx="12"/>
          </p:nvPr>
        </p:nvSpPr>
        <p:spPr>
          <a:xfrm>
            <a:off x="6915912" y="3009901"/>
            <a:ext cx="457200" cy="441325"/>
          </a:xfrm>
        </p:spPr>
        <p:txBody>
          <a:bodyPr/>
          <a:lstStyle/>
          <a:p>
            <a:fld id="{A65551B4-F6BD-464B-A8C8-867659491E49}" type="slidenum">
              <a:rPr lang="pt-BR" smtClean="0"/>
              <a:pPr/>
              <a:t>‹nº›</a:t>
            </a:fld>
            <a:endParaRPr lang="pt-BR"/>
          </a:p>
        </p:txBody>
      </p:sp>
      <p:sp>
        <p:nvSpPr>
          <p:cNvPr id="3" name="Espaço Reservado para Texto Vertical 2"/>
          <p:cNvSpPr>
            <a:spLocks noGrp="1"/>
          </p:cNvSpPr>
          <p:nvPr>
            <p:ph type="body" orient="vert" idx="1"/>
          </p:nvPr>
        </p:nvSpPr>
        <p:spPr>
          <a:xfrm>
            <a:off x="304800" y="304800"/>
            <a:ext cx="6553200" cy="5821366"/>
          </a:xfrm>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829D3BB9-1E93-4FCB-A898-2B451DCDBC54}" type="datetimeFigureOut">
              <a:rPr lang="pt-BR" smtClean="0"/>
              <a:pPr/>
              <a:t>30/01/2021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2" name="Título Vertical 1"/>
          <p:cNvSpPr>
            <a:spLocks noGrp="1"/>
          </p:cNvSpPr>
          <p:nvPr>
            <p:ph type="title" orient="vert"/>
          </p:nvPr>
        </p:nvSpPr>
        <p:spPr>
          <a:xfrm>
            <a:off x="7391400" y="304801"/>
            <a:ext cx="1447800" cy="5851525"/>
          </a:xfrm>
        </p:spPr>
        <p:txBody>
          <a:bodyPr vert="eaVert"/>
          <a:lstStyle/>
          <a:p>
            <a:r>
              <a:rPr kumimoji="0" lang="pt-BR" smtClean="0"/>
              <a:t>Clique para editar o estilo do título mestre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solidFill>
                  <a:schemeClr val="accent3">
                    <a:shade val="75000"/>
                  </a:schemeClr>
                </a:solidFill>
              </a:defRPr>
            </a:lvl1pPr>
          </a:lstStyle>
          <a:p>
            <a:r>
              <a:rPr kumimoji="0" lang="pt-BR" smtClean="0"/>
              <a:t>Clique para editar o estilo do título mestre</a:t>
            </a:r>
            <a:endParaRPr kumimoji="0" lang="en-US"/>
          </a:p>
        </p:txBody>
      </p:sp>
      <p:sp>
        <p:nvSpPr>
          <p:cNvPr id="4" name="Espaço Reservado para Data 3"/>
          <p:cNvSpPr>
            <a:spLocks noGrp="1"/>
          </p:cNvSpPr>
          <p:nvPr>
            <p:ph type="dt" sz="half" idx="10"/>
          </p:nvPr>
        </p:nvSpPr>
        <p:spPr/>
        <p:txBody>
          <a:bodyPr/>
          <a:lstStyle/>
          <a:p>
            <a:fld id="{829D3BB9-1E93-4FCB-A898-2B451DCDBC54}" type="datetimeFigureOut">
              <a:rPr lang="pt-BR" smtClean="0"/>
              <a:pPr/>
              <a:t>30/01/2021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a:xfrm>
            <a:off x="4361688" y="1026372"/>
            <a:ext cx="457200" cy="441325"/>
          </a:xfrm>
        </p:spPr>
        <p:txBody>
          <a:bodyPr/>
          <a:lstStyle/>
          <a:p>
            <a:fld id="{A65551B4-F6BD-464B-A8C8-867659491E49}" type="slidenum">
              <a:rPr lang="pt-BR" smtClean="0"/>
              <a:pPr/>
              <a:t>‹nº›</a:t>
            </a:fld>
            <a:endParaRPr lang="pt-BR"/>
          </a:p>
        </p:txBody>
      </p:sp>
      <p:sp>
        <p:nvSpPr>
          <p:cNvPr id="8" name="Espaço Reservado para Conteúdo 7"/>
          <p:cNvSpPr>
            <a:spLocks noGrp="1"/>
          </p:cNvSpPr>
          <p:nvPr>
            <p:ph sz="quarter" idx="1"/>
          </p:nvPr>
        </p:nvSpPr>
        <p:spPr>
          <a:xfrm>
            <a:off x="301752" y="1527048"/>
            <a:ext cx="8503920" cy="4572000"/>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1">
        <a:schemeClr val="bg1"/>
      </p:bgRef>
    </p:bg>
    <p:spTree>
      <p:nvGrpSpPr>
        <p:cNvPr id="1" name=""/>
        <p:cNvGrpSpPr/>
        <p:nvPr/>
      </p:nvGrpSpPr>
      <p:grpSpPr>
        <a:xfrm>
          <a:off x="0" y="0"/>
          <a:ext cx="0" cy="0"/>
          <a:chOff x="0" y="0"/>
          <a:chExt cx="0" cy="0"/>
        </a:xfrm>
      </p:grpSpPr>
      <p:sp>
        <p:nvSpPr>
          <p:cNvPr id="17" name="Retângu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ângu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ângulo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ângulo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ângulo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ângulo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ço Reservado para Texto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os estilos do texto mestre</a:t>
            </a:r>
          </a:p>
        </p:txBody>
      </p:sp>
      <p:sp>
        <p:nvSpPr>
          <p:cNvPr id="13" name="Retângulo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tângulo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ço Reservado para Rodapé 4"/>
          <p:cNvSpPr>
            <a:spLocks noGrp="1"/>
          </p:cNvSpPr>
          <p:nvPr>
            <p:ph type="ftr" sz="quarter" idx="11"/>
          </p:nvPr>
        </p:nvSpPr>
        <p:spPr/>
        <p:txBody>
          <a:bodyPr/>
          <a:lstStyle/>
          <a:p>
            <a:endParaRPr lang="pt-BR"/>
          </a:p>
        </p:txBody>
      </p:sp>
      <p:sp>
        <p:nvSpPr>
          <p:cNvPr id="4" name="Espaço Reservado para Data 3"/>
          <p:cNvSpPr>
            <a:spLocks noGrp="1"/>
          </p:cNvSpPr>
          <p:nvPr>
            <p:ph type="dt" sz="half" idx="10"/>
          </p:nvPr>
        </p:nvSpPr>
        <p:spPr/>
        <p:txBody>
          <a:bodyPr/>
          <a:lstStyle/>
          <a:p>
            <a:fld id="{829D3BB9-1E93-4FCB-A898-2B451DCDBC54}" type="datetimeFigureOut">
              <a:rPr lang="pt-BR" smtClean="0"/>
              <a:pPr/>
              <a:t>30/01/2021</a:t>
            </a:fld>
            <a:endParaRPr lang="pt-BR"/>
          </a:p>
        </p:txBody>
      </p:sp>
      <p:sp>
        <p:nvSpPr>
          <p:cNvPr id="8" name="Conector reto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ço Reservado para Número de Slide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65551B4-F6BD-464B-A8C8-867659491E49}" type="slidenum">
              <a:rPr lang="pt-BR" smtClean="0"/>
              <a:pPr/>
              <a:t>‹nº›</a:t>
            </a:fld>
            <a:endParaRPr lang="pt-BR"/>
          </a:p>
        </p:txBody>
      </p:sp>
      <p:sp>
        <p:nvSpPr>
          <p:cNvPr id="2" name="Título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pt-BR" smtClean="0"/>
              <a:t>Clique para editar o estilo do título mestre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301752" y="228600"/>
            <a:ext cx="8534400" cy="758952"/>
          </a:xfrm>
        </p:spPr>
        <p:txBody>
          <a:bodyPr/>
          <a:lstStyle/>
          <a:p>
            <a:r>
              <a:rPr kumimoji="0" lang="pt-BR" smtClean="0"/>
              <a:t>Clique para editar o estilo do título mestre</a:t>
            </a:r>
            <a:endParaRPr kumimoji="0" lang="en-US"/>
          </a:p>
        </p:txBody>
      </p:sp>
      <p:sp>
        <p:nvSpPr>
          <p:cNvPr id="5" name="Espaço Reservado para Data 4"/>
          <p:cNvSpPr>
            <a:spLocks noGrp="1"/>
          </p:cNvSpPr>
          <p:nvPr>
            <p:ph type="dt" sz="half" idx="10"/>
          </p:nvPr>
        </p:nvSpPr>
        <p:spPr>
          <a:xfrm>
            <a:off x="5791200" y="6409944"/>
            <a:ext cx="3044952" cy="365760"/>
          </a:xfrm>
        </p:spPr>
        <p:txBody>
          <a:bodyPr/>
          <a:lstStyle/>
          <a:p>
            <a:fld id="{829D3BB9-1E93-4FCB-A898-2B451DCDBC54}" type="datetimeFigureOut">
              <a:rPr lang="pt-BR" smtClean="0"/>
              <a:pPr/>
              <a:t>30/01/2021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65551B4-F6BD-464B-A8C8-867659491E49}" type="slidenum">
              <a:rPr lang="pt-BR" smtClean="0"/>
              <a:pPr/>
              <a:t>‹nº›</a:t>
            </a:fld>
            <a:endParaRPr lang="pt-BR"/>
          </a:p>
        </p:txBody>
      </p:sp>
      <p:sp>
        <p:nvSpPr>
          <p:cNvPr id="8" name="Conector reto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spaço Reservado para Conteúdo 9"/>
          <p:cNvSpPr>
            <a:spLocks noGrp="1"/>
          </p:cNvSpPr>
          <p:nvPr>
            <p:ph sz="half" idx="1"/>
          </p:nvPr>
        </p:nvSpPr>
        <p:spPr>
          <a:xfrm>
            <a:off x="301752" y="1371600"/>
            <a:ext cx="4038600" cy="4681728"/>
          </a:xfrm>
        </p:spPr>
        <p:txBody>
          <a:bodyPr/>
          <a:lstStyle>
            <a:lvl1pPr>
              <a:defRPr sz="2500"/>
            </a:lvl1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2" name="Espaço Reservado para Conteúdo 11"/>
          <p:cNvSpPr>
            <a:spLocks noGrp="1"/>
          </p:cNvSpPr>
          <p:nvPr>
            <p:ph sz="half" idx="2"/>
          </p:nvPr>
        </p:nvSpPr>
        <p:spPr>
          <a:xfrm>
            <a:off x="4800600" y="1371600"/>
            <a:ext cx="4038600" cy="4681728"/>
          </a:xfrm>
        </p:spPr>
        <p:txBody>
          <a:bodyPr/>
          <a:lstStyle>
            <a:lvl1pPr>
              <a:defRPr sz="2500"/>
            </a:lvl1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bg>
      <p:bgRef idx="1001">
        <a:schemeClr val="bg2"/>
      </p:bgRef>
    </p:bg>
    <p:spTree>
      <p:nvGrpSpPr>
        <p:cNvPr id="1" name=""/>
        <p:cNvGrpSpPr/>
        <p:nvPr/>
      </p:nvGrpSpPr>
      <p:grpSpPr>
        <a:xfrm>
          <a:off x="0" y="0"/>
          <a:ext cx="0" cy="0"/>
          <a:chOff x="0" y="0"/>
          <a:chExt cx="0" cy="0"/>
        </a:xfrm>
      </p:grpSpPr>
      <p:sp>
        <p:nvSpPr>
          <p:cNvPr id="10" name="Conector reto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tângulo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ângu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tângulo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tângulo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ângulo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tângulo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ço Reservado para Texto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4" name="Espaço Reservado para Texto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7" name="Espaço Reservado para Data 6"/>
          <p:cNvSpPr>
            <a:spLocks noGrp="1"/>
          </p:cNvSpPr>
          <p:nvPr>
            <p:ph type="dt" sz="half" idx="10"/>
          </p:nvPr>
        </p:nvSpPr>
        <p:spPr/>
        <p:txBody>
          <a:bodyPr/>
          <a:lstStyle/>
          <a:p>
            <a:fld id="{829D3BB9-1E93-4FCB-A898-2B451DCDBC54}" type="datetimeFigureOut">
              <a:rPr lang="pt-BR" smtClean="0"/>
              <a:pPr/>
              <a:t>30/01/2021</a:t>
            </a:fld>
            <a:endParaRPr lang="pt-BR"/>
          </a:p>
        </p:txBody>
      </p:sp>
      <p:sp>
        <p:nvSpPr>
          <p:cNvPr id="8" name="Espaço Reservado para Rodapé 7"/>
          <p:cNvSpPr>
            <a:spLocks noGrp="1"/>
          </p:cNvSpPr>
          <p:nvPr>
            <p:ph type="ftr" sz="quarter" idx="11"/>
          </p:nvPr>
        </p:nvSpPr>
        <p:spPr>
          <a:xfrm>
            <a:off x="304800" y="6409944"/>
            <a:ext cx="3581400" cy="365760"/>
          </a:xfrm>
        </p:spPr>
        <p:txBody>
          <a:bodyPr/>
          <a:lstStyle/>
          <a:p>
            <a:endParaRPr lang="pt-BR"/>
          </a:p>
        </p:txBody>
      </p:sp>
      <p:sp>
        <p:nvSpPr>
          <p:cNvPr id="15" name="Conector reto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tângulo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Espaço Reservado para Conteúdo 23"/>
          <p:cNvSpPr>
            <a:spLocks noGrp="1"/>
          </p:cNvSpPr>
          <p:nvPr>
            <p:ph sz="quarter" idx="2"/>
          </p:nvPr>
        </p:nvSpPr>
        <p:spPr>
          <a:xfrm>
            <a:off x="301752" y="2471383"/>
            <a:ext cx="4041648" cy="3818404"/>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26" name="Espaço Reservado para Conteúdo 25"/>
          <p:cNvSpPr>
            <a:spLocks noGrp="1"/>
          </p:cNvSpPr>
          <p:nvPr>
            <p:ph sz="quarter" idx="4"/>
          </p:nvPr>
        </p:nvSpPr>
        <p:spPr>
          <a:xfrm>
            <a:off x="4800600" y="2471383"/>
            <a:ext cx="4038600" cy="3822192"/>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25" name="E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Espaço Reservado para Número de Slide 8"/>
          <p:cNvSpPr>
            <a:spLocks noGrp="1"/>
          </p:cNvSpPr>
          <p:nvPr>
            <p:ph type="sldNum" sz="quarter" idx="12"/>
          </p:nvPr>
        </p:nvSpPr>
        <p:spPr>
          <a:xfrm>
            <a:off x="4343400" y="1042416"/>
            <a:ext cx="457200" cy="441325"/>
          </a:xfrm>
        </p:spPr>
        <p:txBody>
          <a:bodyPr/>
          <a:lstStyle>
            <a:lvl1pPr algn="ctr">
              <a:defRPr/>
            </a:lvl1pPr>
          </a:lstStyle>
          <a:p>
            <a:fld id="{A65551B4-F6BD-464B-A8C8-867659491E49}" type="slidenum">
              <a:rPr lang="pt-BR" smtClean="0"/>
              <a:pPr/>
              <a:t>‹nº›</a:t>
            </a:fld>
            <a:endParaRPr lang="pt-BR"/>
          </a:p>
        </p:txBody>
      </p:sp>
      <p:sp>
        <p:nvSpPr>
          <p:cNvPr id="23" name="Título 22"/>
          <p:cNvSpPr>
            <a:spLocks noGrp="1"/>
          </p:cNvSpPr>
          <p:nvPr>
            <p:ph type="title"/>
          </p:nvPr>
        </p:nvSpPr>
        <p:spPr/>
        <p:txBody>
          <a:bodyPr rtlCol="0" anchor="b" anchorCtr="0"/>
          <a:lstStyle/>
          <a:p>
            <a:r>
              <a:rPr kumimoji="0" lang="pt-BR" smtClean="0"/>
              <a:t>Clique para editar o estilo do título mestre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Data 2"/>
          <p:cNvSpPr>
            <a:spLocks noGrp="1"/>
          </p:cNvSpPr>
          <p:nvPr>
            <p:ph type="dt" sz="half" idx="10"/>
          </p:nvPr>
        </p:nvSpPr>
        <p:spPr/>
        <p:txBody>
          <a:bodyPr/>
          <a:lstStyle/>
          <a:p>
            <a:fld id="{829D3BB9-1E93-4FCB-A898-2B451DCDBC54}" type="datetimeFigureOut">
              <a:rPr lang="pt-BR" smtClean="0"/>
              <a:pPr/>
              <a:t>30/01/2021</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a:xfrm>
            <a:off x="4343400" y="1036020"/>
            <a:ext cx="457200" cy="441325"/>
          </a:xfrm>
        </p:spPr>
        <p:txBody>
          <a:bodyPr/>
          <a:lstStyle/>
          <a:p>
            <a:fld id="{A65551B4-F6BD-464B-A8C8-867659491E49}"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7" name="Retângu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ângulo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ângulo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ângulo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tângulo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tângulo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Espaço Reservado para Data 1"/>
          <p:cNvSpPr>
            <a:spLocks noGrp="1"/>
          </p:cNvSpPr>
          <p:nvPr>
            <p:ph type="dt" sz="half" idx="10"/>
          </p:nvPr>
        </p:nvSpPr>
        <p:spPr/>
        <p:txBody>
          <a:bodyPr/>
          <a:lstStyle/>
          <a:p>
            <a:fld id="{829D3BB9-1E93-4FCB-A898-2B451DCDBC54}" type="datetimeFigureOut">
              <a:rPr lang="pt-BR" smtClean="0"/>
              <a:pPr/>
              <a:t>30/01/2021</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a:xfrm>
            <a:off x="4267200" y="6324600"/>
            <a:ext cx="609600" cy="441324"/>
          </a:xfrm>
        </p:spPr>
        <p:txBody>
          <a:bodyPr/>
          <a:lstStyle>
            <a:lvl1pPr>
              <a:defRPr>
                <a:solidFill>
                  <a:srgbClr val="FFFFFF"/>
                </a:solidFill>
              </a:defRPr>
            </a:lvl1pPr>
          </a:lstStyle>
          <a:p>
            <a:fld id="{A65551B4-F6BD-464B-A8C8-867659491E49}"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Ref idx="1001">
        <a:schemeClr val="bg1"/>
      </p:bgRef>
    </p:bg>
    <p:spTree>
      <p:nvGrpSpPr>
        <p:cNvPr id="1" name=""/>
        <p:cNvGrpSpPr/>
        <p:nvPr/>
      </p:nvGrpSpPr>
      <p:grpSpPr>
        <a:xfrm>
          <a:off x="0" y="0"/>
          <a:ext cx="0" cy="0"/>
          <a:chOff x="0" y="0"/>
          <a:chExt cx="0" cy="0"/>
        </a:xfrm>
      </p:grpSpPr>
      <p:sp>
        <p:nvSpPr>
          <p:cNvPr id="19" name="Retângulo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ângu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ângulo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ângulo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ângu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tângulo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ítulo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pt-BR" smtClean="0"/>
              <a:t>Clique para editar os estilos do texto mestre</a:t>
            </a:r>
          </a:p>
        </p:txBody>
      </p:sp>
      <p:sp>
        <p:nvSpPr>
          <p:cNvPr id="8" name="Retângulo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ector reto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Espaço Reservado para Conteúdo 19"/>
          <p:cNvSpPr>
            <a:spLocks noGrp="1"/>
          </p:cNvSpPr>
          <p:nvPr>
            <p:ph sz="quarter" idx="1"/>
          </p:nvPr>
        </p:nvSpPr>
        <p:spPr>
          <a:xfrm>
            <a:off x="3124200" y="685800"/>
            <a:ext cx="5638800" cy="5410200"/>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0" name="E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ço Reservado para Número de Slide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A65551B4-F6BD-464B-A8C8-867659491E49}" type="slidenum">
              <a:rPr lang="pt-BR" smtClean="0"/>
              <a:pPr/>
              <a:t>‹nº›</a:t>
            </a:fld>
            <a:endParaRPr lang="pt-BR"/>
          </a:p>
        </p:txBody>
      </p:sp>
      <p:sp>
        <p:nvSpPr>
          <p:cNvPr id="21" name="Retângulo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ço Reservado para Data 4"/>
          <p:cNvSpPr>
            <a:spLocks noGrp="1"/>
          </p:cNvSpPr>
          <p:nvPr>
            <p:ph type="dt" sz="half" idx="10"/>
          </p:nvPr>
        </p:nvSpPr>
        <p:spPr/>
        <p:txBody>
          <a:bodyPr/>
          <a:lstStyle/>
          <a:p>
            <a:fld id="{829D3BB9-1E93-4FCB-A898-2B451DCDBC54}" type="datetimeFigureOut">
              <a:rPr lang="pt-BR" smtClean="0"/>
              <a:pPr/>
              <a:t>30/01/2021</a:t>
            </a:fld>
            <a:endParaRPr lang="pt-BR"/>
          </a:p>
        </p:txBody>
      </p:sp>
      <p:sp>
        <p:nvSpPr>
          <p:cNvPr id="6" name="Espaço Reservado para Rodapé 5"/>
          <p:cNvSpPr>
            <a:spLocks noGrp="1"/>
          </p:cNvSpPr>
          <p:nvPr>
            <p:ph type="ftr" sz="quarter" idx="11"/>
          </p:nvPr>
        </p:nvSpPr>
        <p:spPr>
          <a:xfrm>
            <a:off x="301752" y="6410848"/>
            <a:ext cx="3383280" cy="365760"/>
          </a:xfrm>
        </p:spPr>
        <p:txBody>
          <a:bodyPr/>
          <a:lstStyle/>
          <a:p>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1" name="Conector reto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tângu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ângulo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ângulo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ângu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tângulo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ângulo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tângulo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ço Reservado para Número de Slide 6"/>
          <p:cNvSpPr>
            <a:spLocks noGrp="1"/>
          </p:cNvSpPr>
          <p:nvPr>
            <p:ph type="sldNum" sz="quarter" idx="12"/>
          </p:nvPr>
        </p:nvSpPr>
        <p:spPr>
          <a:xfrm>
            <a:off x="1371600" y="312738"/>
            <a:ext cx="457200" cy="441325"/>
          </a:xfrm>
        </p:spPr>
        <p:txBody>
          <a:bodyPr/>
          <a:lstStyle/>
          <a:p>
            <a:fld id="{A65551B4-F6BD-464B-A8C8-867659491E49}" type="slidenum">
              <a:rPr lang="pt-BR" smtClean="0"/>
              <a:pPr/>
              <a:t>‹nº›</a:t>
            </a:fld>
            <a:endParaRPr lang="pt-BR"/>
          </a:p>
        </p:txBody>
      </p:sp>
      <p:sp>
        <p:nvSpPr>
          <p:cNvPr id="2" name="Título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pt-BR" smtClean="0"/>
              <a:t>Clique para editar o estilo do título mestre</a:t>
            </a:r>
            <a:endParaRPr kumimoji="0" lang="en-US"/>
          </a:p>
        </p:txBody>
      </p:sp>
      <p:sp>
        <p:nvSpPr>
          <p:cNvPr id="3" name="Espaço Reservado para Imagem 2"/>
          <p:cNvSpPr>
            <a:spLocks noGrp="1"/>
          </p:cNvSpPr>
          <p:nvPr>
            <p:ph type="pic" idx="1"/>
          </p:nvPr>
        </p:nvSpPr>
        <p:spPr>
          <a:xfrm>
            <a:off x="3000375" y="609600"/>
            <a:ext cx="5867400" cy="4267200"/>
          </a:xfrm>
        </p:spPr>
        <p:txBody>
          <a:bodyPr/>
          <a:lstStyle>
            <a:lvl1pPr marL="0" indent="0">
              <a:buNone/>
              <a:defRPr sz="3200"/>
            </a:lvl1pPr>
          </a:lstStyle>
          <a:p>
            <a:r>
              <a:rPr kumimoji="0" lang="pt-BR" smtClean="0"/>
              <a:t>Clique no ícone para adicionar uma imagem</a:t>
            </a:r>
            <a:endParaRPr kumimoji="0" lang="en-US" dirty="0"/>
          </a:p>
        </p:txBody>
      </p:sp>
      <p:sp>
        <p:nvSpPr>
          <p:cNvPr id="4" name="Espaço Reservado para Texto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pt-BR" smtClean="0"/>
              <a:t>Clique para editar os estilos do texto mestre</a:t>
            </a:r>
          </a:p>
        </p:txBody>
      </p:sp>
      <p:sp>
        <p:nvSpPr>
          <p:cNvPr id="22" name="Retângulo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ço Reservado para Data 4"/>
          <p:cNvSpPr>
            <a:spLocks noGrp="1"/>
          </p:cNvSpPr>
          <p:nvPr>
            <p:ph type="dt" sz="half" idx="10"/>
          </p:nvPr>
        </p:nvSpPr>
        <p:spPr>
          <a:xfrm>
            <a:off x="5788152" y="6404984"/>
            <a:ext cx="3044952" cy="365760"/>
          </a:xfrm>
        </p:spPr>
        <p:txBody>
          <a:bodyPr/>
          <a:lstStyle/>
          <a:p>
            <a:fld id="{829D3BB9-1E93-4FCB-A898-2B451DCDBC54}" type="datetimeFigureOut">
              <a:rPr lang="pt-BR" smtClean="0"/>
              <a:pPr/>
              <a:t>30/01/2021</a:t>
            </a:fld>
            <a:endParaRPr lang="pt-BR"/>
          </a:p>
        </p:txBody>
      </p:sp>
      <p:sp>
        <p:nvSpPr>
          <p:cNvPr id="6" name="Espaço Reservado para Rodapé 5"/>
          <p:cNvSpPr>
            <a:spLocks noGrp="1"/>
          </p:cNvSpPr>
          <p:nvPr>
            <p:ph type="ftr" sz="quarter" idx="11"/>
          </p:nvPr>
        </p:nvSpPr>
        <p:spPr>
          <a:xfrm>
            <a:off x="301752" y="6410848"/>
            <a:ext cx="3584448" cy="365760"/>
          </a:xfrm>
        </p:spPr>
        <p:txBody>
          <a:bodyPr/>
          <a:lstStyle/>
          <a:p>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tângulo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ângulo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ângu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ângulo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ângulo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Espaço Reservado para Data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829D3BB9-1E93-4FCB-A898-2B451DCDBC54}" type="datetimeFigureOut">
              <a:rPr lang="pt-BR" smtClean="0"/>
              <a:pPr/>
              <a:t>30/01/2021</a:t>
            </a:fld>
            <a:endParaRPr lang="pt-BR"/>
          </a:p>
        </p:txBody>
      </p:sp>
      <p:sp>
        <p:nvSpPr>
          <p:cNvPr id="3" name="Espaço Reservado para Rodapé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pt-BR"/>
          </a:p>
        </p:txBody>
      </p:sp>
      <p:sp>
        <p:nvSpPr>
          <p:cNvPr id="8" name="Retângulo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ector reto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ço Reservado para Número de Slide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A65551B4-F6BD-464B-A8C8-867659491E49}" type="slidenum">
              <a:rPr lang="pt-BR" smtClean="0"/>
              <a:pPr/>
              <a:t>‹nº›</a:t>
            </a:fld>
            <a:endParaRPr lang="pt-BR"/>
          </a:p>
        </p:txBody>
      </p:sp>
      <p:sp>
        <p:nvSpPr>
          <p:cNvPr id="22" name="Espaço Reservado para Título 21"/>
          <p:cNvSpPr>
            <a:spLocks noGrp="1"/>
          </p:cNvSpPr>
          <p:nvPr>
            <p:ph type="title"/>
          </p:nvPr>
        </p:nvSpPr>
        <p:spPr>
          <a:xfrm>
            <a:off x="301752" y="228600"/>
            <a:ext cx="8534400" cy="758952"/>
          </a:xfrm>
          <a:prstGeom prst="rect">
            <a:avLst/>
          </a:prstGeom>
        </p:spPr>
        <p:txBody>
          <a:bodyPr vert="horz" anchor="b">
            <a:normAutofit/>
          </a:bodyPr>
          <a:lstStyle/>
          <a:p>
            <a:r>
              <a:rPr kumimoji="0" lang="pt-BR" smtClean="0"/>
              <a:t>Clique para editar o estilo do título mestre</a:t>
            </a:r>
            <a:endParaRPr kumimoji="0" lang="en-US"/>
          </a:p>
        </p:txBody>
      </p:sp>
      <p:sp>
        <p:nvSpPr>
          <p:cNvPr id="13" name="Espaço Reservado para Texto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14.gi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9.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3.xml"/><Relationship Id="rId1" Type="http://schemas.openxmlformats.org/officeDocument/2006/relationships/vmlDrawing" Target="../drawings/vmlDrawing1.v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ctrTitle"/>
          </p:nvPr>
        </p:nvSpPr>
        <p:spPr>
          <a:xfrm>
            <a:off x="1259632" y="764704"/>
            <a:ext cx="7630616" cy="2160240"/>
          </a:xfrm>
        </p:spPr>
        <p:txBody>
          <a:bodyPr>
            <a:normAutofit fontScale="90000"/>
          </a:bodyPr>
          <a:lstStyle/>
          <a:p>
            <a:r>
              <a:rPr lang="pt-BR" dirty="0" smtClean="0"/>
              <a:t/>
            </a:r>
            <a:br>
              <a:rPr lang="pt-BR" dirty="0" smtClean="0"/>
            </a:br>
            <a:r>
              <a:rPr lang="pt-BR" dirty="0" smtClean="0"/>
              <a:t>Produzindo </a:t>
            </a:r>
            <a:r>
              <a:rPr lang="pt-BR" dirty="0"/>
              <a:t>material de estudo para </a:t>
            </a:r>
            <a:br>
              <a:rPr lang="pt-BR" dirty="0"/>
            </a:br>
            <a:r>
              <a:rPr lang="pt-BR" dirty="0"/>
              <a:t>Educação a Distância</a:t>
            </a:r>
            <a:br>
              <a:rPr lang="pt-BR" dirty="0"/>
            </a:br>
            <a:r>
              <a:rPr lang="pt-BR" sz="2000" dirty="0" smtClean="0">
                <a:solidFill>
                  <a:schemeClr val="tx1"/>
                </a:solidFill>
                <a:latin typeface="Arial" panose="020B0604020202020204" pitchFamily="34" charset="0"/>
                <a:cs typeface="Arial" panose="020B0604020202020204" pitchFamily="34" charset="0"/>
              </a:rPr>
              <a:t>											</a:t>
            </a:r>
            <a:r>
              <a:rPr lang="pt-BR" sz="2000" dirty="0">
                <a:latin typeface="Arial" panose="020B0604020202020204" pitchFamily="34" charset="0"/>
                <a:cs typeface="Arial" panose="020B0604020202020204" pitchFamily="34" charset="0"/>
              </a:rPr>
              <a:t/>
            </a:r>
            <a:br>
              <a:rPr lang="pt-BR" sz="2000" dirty="0">
                <a:latin typeface="Arial" panose="020B0604020202020204" pitchFamily="34" charset="0"/>
                <a:cs typeface="Arial" panose="020B0604020202020204" pitchFamily="34" charset="0"/>
              </a:rPr>
            </a:br>
            <a:endParaRPr lang="pt-BR" sz="2000" dirty="0">
              <a:latin typeface="Arial" panose="020B0604020202020204" pitchFamily="34" charset="0"/>
              <a:cs typeface="Arial" panose="020B0604020202020204" pitchFamily="34" charset="0"/>
            </a:endParaRPr>
          </a:p>
        </p:txBody>
      </p:sp>
      <p:pic>
        <p:nvPicPr>
          <p:cNvPr id="5" name="Picture 3"/>
          <p:cNvPicPr>
            <a:picLocks noChangeAspect="1" noChangeArrowheads="1"/>
          </p:cNvPicPr>
          <p:nvPr/>
        </p:nvPicPr>
        <p:blipFill>
          <a:blip r:embed="rId2" cstate="print"/>
          <a:srcRect/>
          <a:stretch>
            <a:fillRect/>
          </a:stretch>
        </p:blipFill>
        <p:spPr bwMode="auto">
          <a:xfrm>
            <a:off x="5148064" y="3645257"/>
            <a:ext cx="3710176" cy="1991448"/>
          </a:xfrm>
          <a:prstGeom prst="rect">
            <a:avLst/>
          </a:prstGeom>
          <a:noFill/>
          <a:ln w="9525">
            <a:noFill/>
            <a:round/>
            <a:headEnd/>
            <a:tailEnd/>
          </a:ln>
        </p:spPr>
      </p:pic>
      <p:pic>
        <p:nvPicPr>
          <p:cNvPr id="4" name="Picture 10" descr="AA053845.png"/>
          <p:cNvPicPr>
            <a:picLocks noChangeAspect="1"/>
          </p:cNvPicPr>
          <p:nvPr/>
        </p:nvPicPr>
        <p:blipFill>
          <a:blip r:embed="rId3"/>
          <a:stretch>
            <a:fillRect/>
          </a:stretch>
        </p:blipFill>
        <p:spPr>
          <a:xfrm>
            <a:off x="1249388" y="1973397"/>
            <a:ext cx="2506908" cy="3778945"/>
          </a:xfrm>
          <a:prstGeom prst="rect">
            <a:avLst/>
          </a:prstGeom>
          <a:effectLst>
            <a:outerShdw blurRad="50800" dist="38100" dir="5400000" algn="t" rotWithShape="0">
              <a:prstClr val="black">
                <a:alpha val="40000"/>
              </a:prstClr>
            </a:outerShdw>
          </a:effectLst>
        </p:spPr>
      </p:pic>
      <p:sp>
        <p:nvSpPr>
          <p:cNvPr id="2" name="CaixaDeTexto 1"/>
          <p:cNvSpPr txBox="1"/>
          <p:nvPr/>
        </p:nvSpPr>
        <p:spPr>
          <a:xfrm>
            <a:off x="3274740" y="5867979"/>
            <a:ext cx="5832648" cy="369332"/>
          </a:xfrm>
          <a:prstGeom prst="rect">
            <a:avLst/>
          </a:prstGeom>
          <a:noFill/>
        </p:spPr>
        <p:txBody>
          <a:bodyPr wrap="square" rtlCol="0">
            <a:spAutoFit/>
          </a:bodyPr>
          <a:lstStyle/>
          <a:p>
            <a:r>
              <a:rPr lang="pt-BR" dirty="0" smtClean="0">
                <a:latin typeface="Arial" panose="020B0604020202020204" pitchFamily="34" charset="0"/>
                <a:cs typeface="Arial" panose="020B0604020202020204" pitchFamily="34" charset="0"/>
              </a:rPr>
              <a:t>                                            Por  Frima </a:t>
            </a:r>
            <a:r>
              <a:rPr lang="pt-BR" dirty="0" err="1" smtClean="0">
                <a:latin typeface="Arial" panose="020B0604020202020204" pitchFamily="34" charset="0"/>
                <a:cs typeface="Arial" panose="020B0604020202020204" pitchFamily="34" charset="0"/>
              </a:rPr>
              <a:t>Zimerfogel</a:t>
            </a:r>
            <a:endParaRPr lang="pt-BR"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aixaDeTexto 14"/>
          <p:cNvSpPr txBox="1"/>
          <p:nvPr/>
        </p:nvSpPr>
        <p:spPr>
          <a:xfrm>
            <a:off x="899592" y="476672"/>
            <a:ext cx="7632848" cy="1493229"/>
          </a:xfrm>
          <a:prstGeom prst="rect">
            <a:avLst/>
          </a:prstGeom>
          <a:noFill/>
        </p:spPr>
        <p:txBody>
          <a:bodyPr wrap="square" rtlCol="0">
            <a:spAutoFit/>
          </a:bodyPr>
          <a:lstStyle/>
          <a:p>
            <a:pPr>
              <a:lnSpc>
                <a:spcPct val="200000"/>
              </a:lnSpc>
            </a:pPr>
            <a:r>
              <a:rPr lang="pt-BR" sz="1600" dirty="0">
                <a:latin typeface="Arial" panose="020B0604020202020204" pitchFamily="34" charset="0"/>
                <a:cs typeface="Arial" panose="020B0604020202020204" pitchFamily="34" charset="0"/>
              </a:rPr>
              <a:t>2-Para que seu conteúdo atenda os princípios da aprendizagem, certas normas, didaticamente corretas, aplicadas ao ensino à distância, devem ser aplicadas e seguidas.  </a:t>
            </a:r>
          </a:p>
        </p:txBody>
      </p:sp>
      <p:sp>
        <p:nvSpPr>
          <p:cNvPr id="17" name="CaixaDeTexto 16"/>
          <p:cNvSpPr txBox="1"/>
          <p:nvPr/>
        </p:nvSpPr>
        <p:spPr>
          <a:xfrm>
            <a:off x="2267744" y="2492896"/>
            <a:ext cx="5112568" cy="1154675"/>
          </a:xfrm>
          <a:prstGeom prst="rect">
            <a:avLst/>
          </a:prstGeom>
          <a:noFill/>
        </p:spPr>
        <p:txBody>
          <a:bodyPr wrap="square" rtlCol="0">
            <a:spAutoFit/>
          </a:bodyPr>
          <a:lstStyle/>
          <a:p>
            <a:pPr algn="just">
              <a:lnSpc>
                <a:spcPct val="150000"/>
              </a:lnSpc>
            </a:pPr>
            <a:r>
              <a:rPr lang="pt-BR" sz="1600" dirty="0">
                <a:latin typeface="Arial" panose="020B0604020202020204" pitchFamily="34" charset="0"/>
                <a:cs typeface="Arial" panose="020B0604020202020204" pitchFamily="34" charset="0"/>
              </a:rPr>
              <a:t>Qual a melhor forma de transmitir o meu conteúdo programático à distância, na modalidade </a:t>
            </a:r>
            <a:r>
              <a:rPr lang="pt-BR" sz="1600" dirty="0" err="1">
                <a:latin typeface="Arial" panose="020B0604020202020204" pitchFamily="34" charset="0"/>
                <a:cs typeface="Arial" panose="020B0604020202020204" pitchFamily="34" charset="0"/>
              </a:rPr>
              <a:t>on</a:t>
            </a:r>
            <a:r>
              <a:rPr lang="pt-BR" sz="1600" dirty="0">
                <a:latin typeface="Arial" panose="020B0604020202020204" pitchFamily="34" charset="0"/>
                <a:cs typeface="Arial" panose="020B0604020202020204" pitchFamily="34" charset="0"/>
              </a:rPr>
              <a:t> </a:t>
            </a:r>
            <a:r>
              <a:rPr lang="pt-BR" sz="1600" dirty="0" err="1">
                <a:latin typeface="Arial" panose="020B0604020202020204" pitchFamily="34" charset="0"/>
                <a:cs typeface="Arial" panose="020B0604020202020204" pitchFamily="34" charset="0"/>
              </a:rPr>
              <a:t>line</a:t>
            </a:r>
            <a:r>
              <a:rPr lang="pt-BR" sz="1600" dirty="0">
                <a:latin typeface="Arial" panose="020B0604020202020204" pitchFamily="34" charset="0"/>
                <a:cs typeface="Arial" panose="020B0604020202020204" pitchFamily="34" charset="0"/>
              </a:rPr>
              <a:t>, impressa ou falada?   </a:t>
            </a:r>
          </a:p>
        </p:txBody>
      </p:sp>
      <p:sp>
        <p:nvSpPr>
          <p:cNvPr id="18" name="CaixaDeTexto 17"/>
          <p:cNvSpPr txBox="1"/>
          <p:nvPr/>
        </p:nvSpPr>
        <p:spPr>
          <a:xfrm>
            <a:off x="1691680" y="2041909"/>
            <a:ext cx="2448272" cy="378979"/>
          </a:xfrm>
          <a:prstGeom prst="rect">
            <a:avLst/>
          </a:prstGeom>
          <a:solidFill>
            <a:schemeClr val="accent1">
              <a:lumMod val="40000"/>
              <a:lumOff val="60000"/>
            </a:schemeClr>
          </a:solidFill>
        </p:spPr>
        <p:txBody>
          <a:bodyPr wrap="square" rtlCol="0">
            <a:spAutoFit/>
          </a:bodyPr>
          <a:lstStyle/>
          <a:p>
            <a:r>
              <a:rPr lang="pt-BR" dirty="0" smtClean="0"/>
              <a:t>         ENTÃO...</a:t>
            </a:r>
            <a:endParaRPr lang="pt-BR" dirty="0"/>
          </a:p>
        </p:txBody>
      </p:sp>
      <p:sp>
        <p:nvSpPr>
          <p:cNvPr id="19" name="CaixaDeTexto 18"/>
          <p:cNvSpPr txBox="1"/>
          <p:nvPr/>
        </p:nvSpPr>
        <p:spPr>
          <a:xfrm>
            <a:off x="2627784" y="4739872"/>
            <a:ext cx="4896544" cy="785343"/>
          </a:xfrm>
          <a:prstGeom prst="rect">
            <a:avLst/>
          </a:prstGeom>
          <a:solidFill>
            <a:schemeClr val="accent1">
              <a:lumMod val="40000"/>
              <a:lumOff val="60000"/>
            </a:schemeClr>
          </a:solidFill>
        </p:spPr>
        <p:txBody>
          <a:bodyPr wrap="square" rtlCol="0">
            <a:spAutoFit/>
          </a:bodyPr>
          <a:lstStyle/>
          <a:p>
            <a:pPr algn="just">
              <a:lnSpc>
                <a:spcPct val="150000"/>
              </a:lnSpc>
            </a:pPr>
            <a:r>
              <a:rPr lang="pt-BR" sz="1600" dirty="0">
                <a:latin typeface="Arial" panose="020B0604020202020204" pitchFamily="34" charset="0"/>
                <a:cs typeface="Arial" panose="020B0604020202020204" pitchFamily="34" charset="0"/>
              </a:rPr>
              <a:t>Dependendo do material de aprendizagem e a modalidade que você preferir trabalhar.</a:t>
            </a:r>
            <a:endParaRPr lang="pt-BR" sz="1600" i="1" dirty="0">
              <a:latin typeface="Arial" panose="020B0604020202020204" pitchFamily="34" charset="0"/>
              <a:cs typeface="Arial" panose="020B0604020202020204" pitchFamily="34" charset="0"/>
            </a:endParaRPr>
          </a:p>
        </p:txBody>
      </p:sp>
      <p:pic>
        <p:nvPicPr>
          <p:cNvPr id="20" name="Imagem 19" descr="Descrição: ARGYL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4317838"/>
            <a:ext cx="1294765" cy="1629410"/>
          </a:xfrm>
          <a:prstGeom prst="rect">
            <a:avLst/>
          </a:prstGeom>
          <a:noFill/>
          <a:ln>
            <a:noFill/>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p:cNvGrpSpPr/>
          <p:nvPr/>
        </p:nvGrpSpPr>
        <p:grpSpPr>
          <a:xfrm>
            <a:off x="533400" y="228600"/>
            <a:ext cx="7134944" cy="5271374"/>
            <a:chOff x="533400" y="228600"/>
            <a:chExt cx="5257800" cy="4533900"/>
          </a:xfrm>
        </p:grpSpPr>
        <p:pic>
          <p:nvPicPr>
            <p:cNvPr id="3" name="Picture 2"/>
            <p:cNvPicPr>
              <a:picLocks noChangeAspect="1" noChangeArrowheads="1"/>
            </p:cNvPicPr>
            <p:nvPr/>
          </p:nvPicPr>
          <p:blipFill>
            <a:blip r:embed="rId2" cstate="print"/>
            <a:srcRect/>
            <a:stretch>
              <a:fillRect/>
            </a:stretch>
          </p:blipFill>
          <p:spPr bwMode="auto">
            <a:xfrm>
              <a:off x="533400" y="1066800"/>
              <a:ext cx="5257800" cy="3695700"/>
            </a:xfrm>
            <a:prstGeom prst="rect">
              <a:avLst/>
            </a:prstGeom>
            <a:noFill/>
            <a:ln w="9525">
              <a:noFill/>
              <a:miter lim="800000"/>
              <a:headEnd/>
              <a:tailEnd/>
            </a:ln>
          </p:spPr>
        </p:pic>
        <p:sp>
          <p:nvSpPr>
            <p:cNvPr id="4" name="AutoShape 3"/>
            <p:cNvSpPr>
              <a:spLocks noChangeArrowheads="1"/>
            </p:cNvSpPr>
            <p:nvPr/>
          </p:nvSpPr>
          <p:spPr bwMode="auto">
            <a:xfrm>
              <a:off x="3048000" y="228600"/>
              <a:ext cx="2209800" cy="1066800"/>
            </a:xfrm>
            <a:prstGeom prst="wedgeRoundRectCallout">
              <a:avLst>
                <a:gd name="adj1" fmla="val -43968"/>
                <a:gd name="adj2" fmla="val 77083"/>
                <a:gd name="adj3" fmla="val 16667"/>
              </a:avLst>
            </a:prstGeom>
            <a:solidFill>
              <a:schemeClr val="accent1">
                <a:lumMod val="40000"/>
                <a:lumOff val="60000"/>
              </a:schemeClr>
            </a:solidFill>
            <a:ln w="9525">
              <a:solidFill>
                <a:schemeClr val="tx1"/>
              </a:solidFill>
              <a:miter lim="800000"/>
              <a:headEnd/>
              <a:tailEnd/>
            </a:ln>
            <a:effectLst/>
          </p:spPr>
          <p:txBody>
            <a:bodyPr/>
            <a:lstStyle/>
            <a:p>
              <a:pPr algn="ctr"/>
              <a:endParaRPr lang="pt-BR" sz="1600">
                <a:latin typeface="Verdana" pitchFamily="34" charset="0"/>
                <a:ea typeface="Verdana" pitchFamily="34" charset="0"/>
                <a:cs typeface="Verdana" pitchFamily="34" charset="0"/>
              </a:endParaRPr>
            </a:p>
          </p:txBody>
        </p:sp>
        <p:sp>
          <p:nvSpPr>
            <p:cNvPr id="5" name="Text Box 4"/>
            <p:cNvSpPr txBox="1">
              <a:spLocks noChangeArrowheads="1"/>
            </p:cNvSpPr>
            <p:nvPr/>
          </p:nvSpPr>
          <p:spPr bwMode="auto">
            <a:xfrm>
              <a:off x="3276600" y="381000"/>
              <a:ext cx="1981200" cy="584775"/>
            </a:xfrm>
            <a:prstGeom prst="rect">
              <a:avLst/>
            </a:prstGeom>
            <a:noFill/>
            <a:ln w="9525">
              <a:noFill/>
              <a:miter lim="800000"/>
              <a:headEnd/>
              <a:tailEnd/>
            </a:ln>
            <a:effectLst/>
          </p:spPr>
          <p:txBody>
            <a:bodyPr>
              <a:spAutoFit/>
            </a:bodyPr>
            <a:lstStyle/>
            <a:p>
              <a:r>
                <a:rPr lang="pt-BR" sz="1600" b="1" dirty="0">
                  <a:latin typeface="Verdana" pitchFamily="34" charset="0"/>
                  <a:ea typeface="Verdana" pitchFamily="34" charset="0"/>
                  <a:cs typeface="Verdana" pitchFamily="34" charset="0"/>
                </a:rPr>
                <a:t>Reparou </a:t>
              </a:r>
            </a:p>
            <a:p>
              <a:r>
                <a:rPr lang="pt-BR" sz="1600" b="1" dirty="0">
                  <a:latin typeface="Verdana" pitchFamily="34" charset="0"/>
                  <a:ea typeface="Verdana" pitchFamily="34" charset="0"/>
                  <a:cs typeface="Verdana" pitchFamily="34" charset="0"/>
                </a:rPr>
                <a:t>numa coisa?</a:t>
              </a:r>
            </a:p>
          </p:txBody>
        </p:sp>
      </p:grpSp>
      <p:sp>
        <p:nvSpPr>
          <p:cNvPr id="10" name="CaixaDeTexto 9"/>
          <p:cNvSpPr txBox="1"/>
          <p:nvPr/>
        </p:nvSpPr>
        <p:spPr>
          <a:xfrm>
            <a:off x="1359496" y="3212976"/>
            <a:ext cx="6164832" cy="2215991"/>
          </a:xfrm>
          <a:prstGeom prst="rect">
            <a:avLst/>
          </a:prstGeom>
          <a:noFill/>
        </p:spPr>
        <p:txBody>
          <a:bodyPr wrap="square" rtlCol="0">
            <a:spAutoFit/>
          </a:bodyPr>
          <a:lstStyle/>
          <a:p>
            <a:pPr>
              <a:lnSpc>
                <a:spcPct val="150000"/>
              </a:lnSpc>
            </a:pPr>
            <a:r>
              <a:rPr lang="pt-BR" sz="1600" dirty="0">
                <a:latin typeface="Arial" panose="020B0604020202020204" pitchFamily="34" charset="0"/>
                <a:cs typeface="Arial" panose="020B0604020202020204" pitchFamily="34" charset="0"/>
              </a:rPr>
              <a:t>Você passará a exercer um papel distinto do tradicional, que “hoje” implica o “mestre” atuar como “orientador” ou “facilitador” do processo educacional, orientando os estudantes a buscar soluções, incentivando-os à produção, assumindo, assim, o papel de parceiro no processo de construção do </a:t>
            </a:r>
            <a:r>
              <a:rPr lang="pt-BR" sz="1600" dirty="0" smtClean="0">
                <a:latin typeface="Arial" panose="020B0604020202020204" pitchFamily="34" charset="0"/>
                <a:cs typeface="Arial" panose="020B0604020202020204" pitchFamily="34" charset="0"/>
              </a:rPr>
              <a:t>conhecimento.</a:t>
            </a:r>
            <a:endParaRPr lang="pt-BR" sz="1600" i="1" dirty="0">
              <a:latin typeface="Arial" panose="020B0604020202020204" pitchFamily="34" charset="0"/>
              <a:cs typeface="Arial" panose="020B0604020202020204" pitchFamily="34" charset="0"/>
            </a:endParaRPr>
          </a:p>
          <a:p>
            <a:endParaRPr lang="pt-B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o explicativo retangular com cantos arredondados 9"/>
          <p:cNvSpPr/>
          <p:nvPr/>
        </p:nvSpPr>
        <p:spPr>
          <a:xfrm>
            <a:off x="3546694" y="1348637"/>
            <a:ext cx="3113538" cy="2363255"/>
          </a:xfrm>
          <a:prstGeom prst="wedgeRoundRectCallout">
            <a:avLst>
              <a:gd name="adj1" fmla="val -76316"/>
              <a:gd name="adj2" fmla="val 2332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pt-BR" sz="1600" dirty="0">
                <a:latin typeface="Arial" panose="020B0604020202020204" pitchFamily="34" charset="0"/>
                <a:cs typeface="Arial" panose="020B0604020202020204" pitchFamily="34" charset="0"/>
              </a:rPr>
              <a:t>Existe alguma regra?</a:t>
            </a:r>
          </a:p>
          <a:p>
            <a:pPr>
              <a:lnSpc>
                <a:spcPct val="150000"/>
              </a:lnSpc>
            </a:pPr>
            <a:r>
              <a:rPr lang="pt-BR" sz="1600" dirty="0">
                <a:latin typeface="Arial" panose="020B0604020202020204" pitchFamily="34" charset="0"/>
                <a:cs typeface="Arial" panose="020B0604020202020204" pitchFamily="34" charset="0"/>
              </a:rPr>
              <a:t>E a presença ausente? Como é que fica?</a:t>
            </a:r>
          </a:p>
          <a:p>
            <a:pPr>
              <a:lnSpc>
                <a:spcPct val="150000"/>
              </a:lnSpc>
            </a:pPr>
            <a:r>
              <a:rPr lang="pt-BR" sz="1600" dirty="0">
                <a:latin typeface="Arial" panose="020B0604020202020204" pitchFamily="34" charset="0"/>
                <a:cs typeface="Arial" panose="020B0604020202020204" pitchFamily="34" charset="0"/>
              </a:rPr>
              <a:t>Criar um clima... Sentir o outro... Provocações... Pode ser? </a:t>
            </a:r>
          </a:p>
          <a:p>
            <a:r>
              <a:rPr lang="pt-BR" dirty="0"/>
              <a:t> </a:t>
            </a:r>
          </a:p>
        </p:txBody>
      </p:sp>
      <p:sp>
        <p:nvSpPr>
          <p:cNvPr id="8" name="CaixaDeTexto 7"/>
          <p:cNvSpPr txBox="1"/>
          <p:nvPr/>
        </p:nvSpPr>
        <p:spPr>
          <a:xfrm>
            <a:off x="251520" y="4077073"/>
            <a:ext cx="2161480" cy="1569660"/>
          </a:xfrm>
          <a:prstGeom prst="rect">
            <a:avLst/>
          </a:prstGeom>
          <a:noFill/>
        </p:spPr>
        <p:txBody>
          <a:bodyPr wrap="square" rtlCol="0">
            <a:spAutoFit/>
          </a:bodyPr>
          <a:lstStyle/>
          <a:p>
            <a:r>
              <a:rPr lang="pt-BR" sz="1600" b="1" dirty="0" smtClean="0">
                <a:solidFill>
                  <a:schemeClr val="bg1"/>
                </a:solidFill>
                <a:latin typeface="Verdana" pitchFamily="34" charset="0"/>
                <a:ea typeface="Verdana" pitchFamily="34" charset="0"/>
                <a:cs typeface="Verdana" pitchFamily="34" charset="0"/>
              </a:rPr>
              <a:t>Terminando   </a:t>
            </a:r>
            <a:r>
              <a:rPr lang="pt-BR" sz="1600" b="1" dirty="0" smtClean="0">
                <a:solidFill>
                  <a:schemeClr val="bg1"/>
                </a:solidFill>
                <a:latin typeface="Arial" panose="020B0604020202020204" pitchFamily="34" charset="0"/>
                <a:ea typeface="Verdana" pitchFamily="34" charset="0"/>
                <a:cs typeface="Arial" panose="020B0604020202020204" pitchFamily="34" charset="0"/>
              </a:rPr>
              <a:t>com                  </a:t>
            </a:r>
            <a:r>
              <a:rPr lang="pt-BR" sz="1600" b="1" dirty="0" smtClean="0">
                <a:latin typeface="Arial" panose="020B0604020202020204" pitchFamily="34" charset="0"/>
                <a:cs typeface="Arial" panose="020B0604020202020204" pitchFamily="34" charset="0"/>
              </a:rPr>
              <a:t>PENSE </a:t>
            </a:r>
            <a:r>
              <a:rPr lang="pt-BR" sz="1600" b="1" dirty="0">
                <a:latin typeface="Arial" panose="020B0604020202020204" pitchFamily="34" charset="0"/>
                <a:cs typeface="Arial" panose="020B0604020202020204" pitchFamily="34" charset="0"/>
              </a:rPr>
              <a:t>NISSO</a:t>
            </a:r>
            <a:endParaRPr lang="pt-BR" sz="1600" dirty="0">
              <a:latin typeface="Arial" panose="020B0604020202020204" pitchFamily="34" charset="0"/>
              <a:cs typeface="Arial" panose="020B0604020202020204" pitchFamily="34" charset="0"/>
            </a:endParaRPr>
          </a:p>
          <a:p>
            <a:r>
              <a:rPr lang="pt-BR" sz="1600" b="1" dirty="0" err="1" smtClean="0">
                <a:solidFill>
                  <a:schemeClr val="bg1"/>
                </a:solidFill>
                <a:latin typeface="Verdana" pitchFamily="34" charset="0"/>
                <a:ea typeface="Verdana" pitchFamily="34" charset="0"/>
                <a:cs typeface="Verdana" pitchFamily="34" charset="0"/>
              </a:rPr>
              <a:t>sulte</a:t>
            </a:r>
            <a:r>
              <a:rPr lang="pt-BR" sz="1600" b="1" dirty="0" smtClean="0">
                <a:solidFill>
                  <a:schemeClr val="bg1"/>
                </a:solidFill>
                <a:latin typeface="Verdana" pitchFamily="34" charset="0"/>
                <a:ea typeface="Verdana" pitchFamily="34" charset="0"/>
                <a:cs typeface="Verdana" pitchFamily="34" charset="0"/>
              </a:rPr>
              <a:t> o slide seguinte para conferir</a:t>
            </a:r>
            <a:r>
              <a:rPr lang="pt-BR" sz="1400" dirty="0" smtClean="0">
                <a:solidFill>
                  <a:schemeClr val="bg1"/>
                </a:solidFill>
                <a:latin typeface="Verdana" pitchFamily="34" charset="0"/>
                <a:ea typeface="Verdana" pitchFamily="34" charset="0"/>
                <a:cs typeface="Verdana" pitchFamily="34" charset="0"/>
              </a:rPr>
              <a:t>.</a:t>
            </a:r>
            <a:r>
              <a:rPr lang="pt-BR" sz="1400" dirty="0" smtClean="0">
                <a:latin typeface="Verdana" pitchFamily="34" charset="0"/>
                <a:ea typeface="Verdana" pitchFamily="34" charset="0"/>
                <a:cs typeface="Verdana" pitchFamily="34" charset="0"/>
              </a:rPr>
              <a:t> </a:t>
            </a:r>
            <a:endParaRPr lang="pt-BR" sz="1400" dirty="0">
              <a:latin typeface="Verdana" pitchFamily="34" charset="0"/>
              <a:ea typeface="Verdana" pitchFamily="34" charset="0"/>
              <a:cs typeface="Verdana" pitchFamily="34" charset="0"/>
            </a:endParaRPr>
          </a:p>
        </p:txBody>
      </p:sp>
      <p:sp>
        <p:nvSpPr>
          <p:cNvPr id="11" name="CaixaDeTexto 10"/>
          <p:cNvSpPr txBox="1"/>
          <p:nvPr/>
        </p:nvSpPr>
        <p:spPr>
          <a:xfrm>
            <a:off x="828724" y="332656"/>
            <a:ext cx="7200800" cy="872034"/>
          </a:xfrm>
          <a:prstGeom prst="rect">
            <a:avLst/>
          </a:prstGeom>
          <a:noFill/>
        </p:spPr>
        <p:txBody>
          <a:bodyPr wrap="square" rtlCol="0">
            <a:spAutoFit/>
          </a:bodyPr>
          <a:lstStyle/>
          <a:p>
            <a:pPr algn="ctr">
              <a:lnSpc>
                <a:spcPct val="150000"/>
              </a:lnSpc>
            </a:pPr>
            <a:r>
              <a:rPr lang="pt-BR" b="1" dirty="0" smtClean="0">
                <a:latin typeface="Arial" panose="020B0604020202020204" pitchFamily="34" charset="0"/>
                <a:cs typeface="Arial" panose="020B0604020202020204" pitchFamily="34" charset="0"/>
              </a:rPr>
              <a:t>Ensinar alguém que está distante, longe dos nossos olhos, é uma tarefa simples ou difícil?!</a:t>
            </a:r>
            <a:endParaRPr lang="pt-BR" i="1" dirty="0">
              <a:latin typeface="Arial" panose="020B0604020202020204" pitchFamily="34" charset="0"/>
              <a:cs typeface="Arial" panose="020B0604020202020204" pitchFamily="34" charset="0"/>
            </a:endParaRPr>
          </a:p>
        </p:txBody>
      </p:sp>
      <p:pic>
        <p:nvPicPr>
          <p:cNvPr id="12" name="Picture 7" descr="Dúvida04_Branco"/>
          <p:cNvPicPr>
            <a:picLocks noChangeAspect="1" noChangeArrowheads="1"/>
          </p:cNvPicPr>
          <p:nvPr/>
        </p:nvPicPr>
        <p:blipFill>
          <a:blip r:embed="rId2" cstate="print"/>
          <a:srcRect l="14211" r="14211"/>
          <a:stretch>
            <a:fillRect/>
          </a:stretch>
        </p:blipFill>
        <p:spPr bwMode="auto">
          <a:xfrm>
            <a:off x="1403648" y="2492896"/>
            <a:ext cx="1338724" cy="1363661"/>
          </a:xfrm>
          <a:prstGeom prst="rect">
            <a:avLst/>
          </a:prstGeom>
          <a:noFill/>
          <a:ln w="9525">
            <a:noFill/>
            <a:miter lim="800000"/>
            <a:headEnd/>
            <a:tailEnd/>
          </a:ln>
        </p:spPr>
      </p:pic>
      <p:sp>
        <p:nvSpPr>
          <p:cNvPr id="13" name="CaixaDeTexto 12"/>
          <p:cNvSpPr txBox="1"/>
          <p:nvPr/>
        </p:nvSpPr>
        <p:spPr>
          <a:xfrm>
            <a:off x="2726496" y="4157160"/>
            <a:ext cx="6315414" cy="1569660"/>
          </a:xfrm>
          <a:prstGeom prst="rect">
            <a:avLst/>
          </a:prstGeom>
          <a:noFill/>
        </p:spPr>
        <p:txBody>
          <a:bodyPr wrap="square" rtlCol="0">
            <a:spAutoFit/>
          </a:bodyPr>
          <a:lstStyle/>
          <a:p>
            <a:pPr lvl="0" algn="just">
              <a:lnSpc>
                <a:spcPct val="150000"/>
              </a:lnSpc>
            </a:pPr>
            <a:r>
              <a:rPr lang="pt-BR" sz="1600" dirty="0">
                <a:latin typeface="Arial" panose="020B0604020202020204" pitchFamily="34" charset="0"/>
                <a:cs typeface="Arial" panose="020B0604020202020204" pitchFamily="34" charset="0"/>
              </a:rPr>
              <a:t>O aluno quer imaginar você por de trás da  máquina; </a:t>
            </a:r>
          </a:p>
          <a:p>
            <a:pPr lvl="0" algn="just">
              <a:lnSpc>
                <a:spcPct val="150000"/>
              </a:lnSpc>
            </a:pPr>
            <a:r>
              <a:rPr lang="pt-BR" sz="1600" dirty="0">
                <a:latin typeface="Arial" panose="020B0604020202020204" pitchFamily="34" charset="0"/>
                <a:cs typeface="Arial" panose="020B0604020202020204" pitchFamily="34" charset="0"/>
              </a:rPr>
              <a:t>quer ter a impressão de não estar sozinho com as telas;</a:t>
            </a:r>
          </a:p>
          <a:p>
            <a:pPr lvl="0" algn="just" fontAlgn="base">
              <a:lnSpc>
                <a:spcPct val="150000"/>
              </a:lnSpc>
            </a:pPr>
            <a:r>
              <a:rPr lang="pt-BR" sz="1600" dirty="0">
                <a:latin typeface="Arial" panose="020B0604020202020204" pitchFamily="34" charset="0"/>
                <a:cs typeface="Arial" panose="020B0604020202020204" pitchFamily="34" charset="0"/>
              </a:rPr>
              <a:t>ele precisa  sentir calor humano emanando dos textos  e das propostas de atividades</a:t>
            </a:r>
            <a:r>
              <a:rPr lang="pt-BR" sz="1600" dirty="0" smtClean="0">
                <a:latin typeface="Arial" panose="020B0604020202020204" pitchFamily="34" charset="0"/>
                <a:cs typeface="Arial" panose="020B0604020202020204" pitchFamily="34" charset="0"/>
              </a:rPr>
              <a:t>.</a:t>
            </a:r>
            <a:endParaRPr lang="pt-BR" sz="1600" dirty="0">
              <a:latin typeface="Arial" panose="020B0604020202020204" pitchFamily="34" charset="0"/>
              <a:cs typeface="Arial" panose="020B0604020202020204" pitchFamily="34" charset="0"/>
            </a:endParaRPr>
          </a:p>
        </p:txBody>
      </p:sp>
      <p:sp>
        <p:nvSpPr>
          <p:cNvPr id="14" name="AutoShape 5"/>
          <p:cNvSpPr>
            <a:spLocks noChangeArrowheads="1"/>
          </p:cNvSpPr>
          <p:nvPr/>
        </p:nvSpPr>
        <p:spPr bwMode="auto">
          <a:xfrm rot="1010417">
            <a:off x="179512" y="5226754"/>
            <a:ext cx="2971800" cy="500066"/>
          </a:xfrm>
          <a:prstGeom prst="curvedUpArrow">
            <a:avLst>
              <a:gd name="adj1" fmla="val 156000"/>
              <a:gd name="adj2" fmla="val 312000"/>
              <a:gd name="adj3" fmla="val 33333"/>
            </a:avLst>
          </a:prstGeom>
          <a:solidFill>
            <a:schemeClr val="accent1">
              <a:lumMod val="40000"/>
              <a:lumOff val="60000"/>
            </a:schemeClr>
          </a:solidFill>
          <a:ln w="9525">
            <a:solidFill>
              <a:schemeClr val="tx1"/>
            </a:solidFill>
            <a:miter lim="800000"/>
            <a:headEnd/>
            <a:tailEnd/>
          </a:ln>
          <a:effectLst/>
        </p:spPr>
        <p:txBody>
          <a:bodyPr wrap="none" anchor="ctr"/>
          <a:lstStyle/>
          <a:p>
            <a:endParaRPr lang="pt-B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499"/>
                                          </p:stCondLst>
                                        </p:cTn>
                                        <p:tgtEl>
                                          <p:spTgt spid="12"/>
                                        </p:tgtEl>
                                        <p:attrNameLst>
                                          <p:attrName>style.visibility</p:attrName>
                                        </p:attrNameLst>
                                      </p:cBhvr>
                                      <p:to>
                                        <p:strVal val="visible"/>
                                      </p:to>
                                    </p:set>
                                  </p:childTnLst>
                                </p:cTn>
                              </p:par>
                            </p:childTnLst>
                          </p:cTn>
                        </p:par>
                        <p:par>
                          <p:cTn id="7" fill="hold">
                            <p:stCondLst>
                              <p:cond delay="500"/>
                            </p:stCondLst>
                            <p:childTnLst>
                              <p:par>
                                <p:cTn id="8" presetID="18" presetClass="entr" presetSubtype="6" fill="hold" grpId="0" nodeType="afterEffect">
                                  <p:stCondLst>
                                    <p:cond delay="1000"/>
                                  </p:stCondLst>
                                  <p:childTnLst>
                                    <p:set>
                                      <p:cBhvr>
                                        <p:cTn id="9" dur="1" fill="hold">
                                          <p:stCondLst>
                                            <p:cond delay="0"/>
                                          </p:stCondLst>
                                        </p:cTn>
                                        <p:tgtEl>
                                          <p:spTgt spid="14"/>
                                        </p:tgtEl>
                                        <p:attrNameLst>
                                          <p:attrName>style.visibility</p:attrName>
                                        </p:attrNameLst>
                                      </p:cBhvr>
                                      <p:to>
                                        <p:strVal val="visible"/>
                                      </p:to>
                                    </p:set>
                                    <p:animEffect transition="in" filter="strips(downRight)">
                                      <p:cBhvr>
                                        <p:cTn id="1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p:cNvSpPr>
            <a:spLocks noChangeArrowheads="1"/>
          </p:cNvSpPr>
          <p:nvPr/>
        </p:nvSpPr>
        <p:spPr bwMode="auto">
          <a:xfrm>
            <a:off x="3278508" y="1556792"/>
            <a:ext cx="2971800" cy="500066"/>
          </a:xfrm>
          <a:prstGeom prst="curvedUpArrow">
            <a:avLst>
              <a:gd name="adj1" fmla="val 156000"/>
              <a:gd name="adj2" fmla="val 312000"/>
              <a:gd name="adj3" fmla="val 33333"/>
            </a:avLst>
          </a:prstGeom>
          <a:solidFill>
            <a:schemeClr val="accent1">
              <a:lumMod val="40000"/>
              <a:lumOff val="60000"/>
            </a:schemeClr>
          </a:solidFill>
          <a:ln w="9525">
            <a:solidFill>
              <a:schemeClr val="tx1"/>
            </a:solidFill>
            <a:miter lim="800000"/>
            <a:headEnd/>
            <a:tailEnd/>
          </a:ln>
          <a:effectLst/>
        </p:spPr>
        <p:txBody>
          <a:bodyPr wrap="none" anchor="ctr"/>
          <a:lstStyle/>
          <a:p>
            <a:endParaRPr lang="pt-BR"/>
          </a:p>
        </p:txBody>
      </p:sp>
      <p:pic>
        <p:nvPicPr>
          <p:cNvPr id="8" name="Picture 10" descr="AA053845.png"/>
          <p:cNvPicPr>
            <a:picLocks noChangeAspect="1"/>
          </p:cNvPicPr>
          <p:nvPr/>
        </p:nvPicPr>
        <p:blipFill>
          <a:blip r:embed="rId2"/>
          <a:stretch>
            <a:fillRect/>
          </a:stretch>
        </p:blipFill>
        <p:spPr>
          <a:xfrm>
            <a:off x="755576" y="620688"/>
            <a:ext cx="2506908" cy="3778945"/>
          </a:xfrm>
          <a:prstGeom prst="rect">
            <a:avLst/>
          </a:prstGeom>
          <a:effectLst>
            <a:outerShdw blurRad="50800" dist="38100" dir="5400000" algn="t" rotWithShape="0">
              <a:prstClr val="black">
                <a:alpha val="40000"/>
              </a:prstClr>
            </a:outerShdw>
          </a:effectLst>
        </p:spPr>
      </p:pic>
      <p:sp>
        <p:nvSpPr>
          <p:cNvPr id="2" name="CaixaDeTexto 1"/>
          <p:cNvSpPr txBox="1"/>
          <p:nvPr/>
        </p:nvSpPr>
        <p:spPr>
          <a:xfrm>
            <a:off x="4860032" y="620688"/>
            <a:ext cx="3240360" cy="646331"/>
          </a:xfrm>
          <a:prstGeom prst="rect">
            <a:avLst/>
          </a:prstGeom>
          <a:solidFill>
            <a:schemeClr val="bg2">
              <a:lumMod val="90000"/>
            </a:schemeClr>
          </a:solidFill>
        </p:spPr>
        <p:txBody>
          <a:bodyPr wrap="square" rtlCol="0">
            <a:spAutoFit/>
          </a:bodyPr>
          <a:lstStyle/>
          <a:p>
            <a:r>
              <a:rPr lang="pt-BR" dirty="0">
                <a:latin typeface="Arial" panose="020B0604020202020204" pitchFamily="34" charset="0"/>
                <a:cs typeface="Arial" panose="020B0604020202020204" pitchFamily="34" charset="0"/>
              </a:rPr>
              <a:t>Converse com ele. A sua presença é sempre esperada. </a:t>
            </a:r>
          </a:p>
        </p:txBody>
      </p:sp>
      <p:sp>
        <p:nvSpPr>
          <p:cNvPr id="3" name="Retângulo 2"/>
          <p:cNvSpPr/>
          <p:nvPr/>
        </p:nvSpPr>
        <p:spPr>
          <a:xfrm>
            <a:off x="3755402" y="2330270"/>
            <a:ext cx="2031325" cy="338554"/>
          </a:xfrm>
          <a:prstGeom prst="rect">
            <a:avLst/>
          </a:prstGeom>
        </p:spPr>
        <p:txBody>
          <a:bodyPr wrap="none">
            <a:spAutoFit/>
          </a:bodyPr>
          <a:lstStyle/>
          <a:p>
            <a:r>
              <a:rPr lang="pt-BR" sz="1600" b="1" dirty="0">
                <a:latin typeface="Arial" panose="020B0604020202020204" pitchFamily="34" charset="0"/>
                <a:cs typeface="Arial" panose="020B0604020202020204" pitchFamily="34" charset="0"/>
              </a:rPr>
              <a:t>PROSSEGUINDO...</a:t>
            </a:r>
          </a:p>
        </p:txBody>
      </p:sp>
      <p:sp>
        <p:nvSpPr>
          <p:cNvPr id="4" name="CaixaDeTexto 3"/>
          <p:cNvSpPr txBox="1"/>
          <p:nvPr/>
        </p:nvSpPr>
        <p:spPr>
          <a:xfrm>
            <a:off x="2915816" y="3068960"/>
            <a:ext cx="5328592" cy="1938992"/>
          </a:xfrm>
          <a:prstGeom prst="rect">
            <a:avLst/>
          </a:prstGeom>
          <a:noFill/>
        </p:spPr>
        <p:txBody>
          <a:bodyPr wrap="square" rtlCol="0">
            <a:spAutoFit/>
          </a:bodyPr>
          <a:lstStyle/>
          <a:p>
            <a:pPr algn="just">
              <a:lnSpc>
                <a:spcPct val="150000"/>
              </a:lnSpc>
            </a:pPr>
            <a:r>
              <a:rPr lang="pt-BR" sz="1600" dirty="0">
                <a:latin typeface="Arial" panose="020B0604020202020204" pitchFamily="34" charset="0"/>
                <a:cs typeface="Arial" panose="020B0604020202020204" pitchFamily="34" charset="0"/>
              </a:rPr>
              <a:t>Você vai escrever, falar ou gravar um texto de aprendizagem para um determinado público alvo. Já tem bem claro em sua mente o que você espera de seus alunos após esse estudo, </a:t>
            </a:r>
            <a:endParaRPr lang="pt-BR" sz="1600" dirty="0" smtClean="0">
              <a:latin typeface="Arial" panose="020B0604020202020204" pitchFamily="34" charset="0"/>
              <a:cs typeface="Arial" panose="020B0604020202020204" pitchFamily="34" charset="0"/>
            </a:endParaRPr>
          </a:p>
          <a:p>
            <a:pPr algn="just">
              <a:lnSpc>
                <a:spcPct val="150000"/>
              </a:lnSpc>
            </a:pPr>
            <a:r>
              <a:rPr lang="pt-BR" sz="1600" dirty="0">
                <a:latin typeface="Arial" panose="020B0604020202020204" pitchFamily="34" charset="0"/>
                <a:cs typeface="Arial" panose="020B0604020202020204" pitchFamily="34" charset="0"/>
              </a:rPr>
              <a:t> </a:t>
            </a:r>
            <a:r>
              <a:rPr lang="pt-BR" sz="1600" dirty="0" smtClean="0">
                <a:latin typeface="Arial" panose="020B0604020202020204" pitchFamily="34" charset="0"/>
                <a:cs typeface="Arial" panose="020B0604020202020204" pitchFamily="34" charset="0"/>
              </a:rPr>
              <a:t>                                              então</a:t>
            </a:r>
            <a:r>
              <a:rPr lang="pt-BR" sz="1600" dirty="0">
                <a:latin typeface="Arial" panose="020B0604020202020204" pitchFamily="34" charset="0"/>
                <a:cs typeface="Arial" panose="020B0604020202020204" pitchFamily="34" charset="0"/>
              </a:rPr>
              <a:t>...</a:t>
            </a:r>
          </a:p>
        </p:txBody>
      </p:sp>
      <p:sp>
        <p:nvSpPr>
          <p:cNvPr id="9" name="AutoShape 5"/>
          <p:cNvSpPr>
            <a:spLocks noChangeArrowheads="1"/>
          </p:cNvSpPr>
          <p:nvPr/>
        </p:nvSpPr>
        <p:spPr bwMode="auto">
          <a:xfrm>
            <a:off x="5576107" y="5050815"/>
            <a:ext cx="2971800" cy="500066"/>
          </a:xfrm>
          <a:prstGeom prst="curvedUpArrow">
            <a:avLst>
              <a:gd name="adj1" fmla="val 156000"/>
              <a:gd name="adj2" fmla="val 312000"/>
              <a:gd name="adj3" fmla="val 33333"/>
            </a:avLst>
          </a:prstGeom>
          <a:solidFill>
            <a:schemeClr val="accent1">
              <a:lumMod val="40000"/>
              <a:lumOff val="60000"/>
            </a:schemeClr>
          </a:solidFill>
          <a:ln w="9525">
            <a:solidFill>
              <a:schemeClr val="tx1"/>
            </a:solidFill>
            <a:miter lim="800000"/>
            <a:headEnd/>
            <a:tailEnd/>
          </a:ln>
          <a:effectLst/>
        </p:spPr>
        <p:txBody>
          <a:bodyPr wrap="none" anchor="ctr"/>
          <a:lstStyle/>
          <a:p>
            <a:endParaRPr lang="pt-B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5"/>
                                        </p:tgtEl>
                                        <p:attrNameLst>
                                          <p:attrName>style.visibility</p:attrName>
                                        </p:attrNameLst>
                                      </p:cBhvr>
                                      <p:to>
                                        <p:strVal val="visible"/>
                                      </p:to>
                                    </p:set>
                                    <p:animEffect transition="in" filter="strips(downRight)">
                                      <p:cBhvr>
                                        <p:cTn id="7" dur="500"/>
                                        <p:tgtEl>
                                          <p:spTgt spid="5"/>
                                        </p:tgtEl>
                                      </p:cBhvr>
                                    </p:animEffect>
                                  </p:childTnLst>
                                </p:cTn>
                              </p:par>
                            </p:childTnLst>
                          </p:cTn>
                        </p:par>
                        <p:par>
                          <p:cTn id="8" fill="hold">
                            <p:stCondLst>
                              <p:cond delay="1500"/>
                            </p:stCondLst>
                            <p:childTnLst>
                              <p:par>
                                <p:cTn id="9" presetID="18" presetClass="entr" presetSubtype="6" fill="hold" grpId="0" nodeType="afterEffect">
                                  <p:stCondLst>
                                    <p:cond delay="1000"/>
                                  </p:stCondLst>
                                  <p:childTnLst>
                                    <p:set>
                                      <p:cBhvr>
                                        <p:cTn id="10" dur="1" fill="hold">
                                          <p:stCondLst>
                                            <p:cond delay="0"/>
                                          </p:stCondLst>
                                        </p:cTn>
                                        <p:tgtEl>
                                          <p:spTgt spid="9"/>
                                        </p:tgtEl>
                                        <p:attrNameLst>
                                          <p:attrName>style.visibility</p:attrName>
                                        </p:attrNameLst>
                                      </p:cBhvr>
                                      <p:to>
                                        <p:strVal val="visible"/>
                                      </p:to>
                                    </p:set>
                                    <p:animEffect transition="in" filter="strips(downRight)">
                                      <p:cBhvr>
                                        <p:cTn id="1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611560" y="511364"/>
            <a:ext cx="5976664" cy="338554"/>
          </a:xfrm>
          <a:prstGeom prst="rect">
            <a:avLst/>
          </a:prstGeom>
          <a:noFill/>
        </p:spPr>
        <p:txBody>
          <a:bodyPr wrap="square" rtlCol="0">
            <a:spAutoFit/>
          </a:bodyPr>
          <a:lstStyle/>
          <a:p>
            <a:r>
              <a:rPr lang="pt-BR" sz="1600" b="1" dirty="0">
                <a:latin typeface="Arial" panose="020B0604020202020204" pitchFamily="34" charset="0"/>
                <a:cs typeface="Arial" panose="020B0604020202020204" pitchFamily="34" charset="0"/>
              </a:rPr>
              <a:t>O 1º </a:t>
            </a:r>
            <a:r>
              <a:rPr lang="pt-BR" sz="1600" b="1" dirty="0" smtClean="0">
                <a:latin typeface="Arial" panose="020B0604020202020204" pitchFamily="34" charset="0"/>
                <a:cs typeface="Arial" panose="020B0604020202020204" pitchFamily="34" charset="0"/>
              </a:rPr>
              <a:t>passo- trace </a:t>
            </a:r>
            <a:r>
              <a:rPr lang="pt-BR" sz="1600" b="1" dirty="0">
                <a:latin typeface="Arial" panose="020B0604020202020204" pitchFamily="34" charset="0"/>
                <a:cs typeface="Arial" panose="020B0604020202020204" pitchFamily="34" charset="0"/>
              </a:rPr>
              <a:t>os objetivos da aula que vai apresentar </a:t>
            </a:r>
          </a:p>
        </p:txBody>
      </p:sp>
      <p:sp>
        <p:nvSpPr>
          <p:cNvPr id="6" name="CaixaDeTexto 5"/>
          <p:cNvSpPr txBox="1"/>
          <p:nvPr/>
        </p:nvSpPr>
        <p:spPr>
          <a:xfrm>
            <a:off x="467544" y="1268760"/>
            <a:ext cx="7929280" cy="3000821"/>
          </a:xfrm>
          <a:prstGeom prst="rect">
            <a:avLst/>
          </a:prstGeom>
          <a:noFill/>
        </p:spPr>
        <p:txBody>
          <a:bodyPr wrap="square" rtlCol="0">
            <a:spAutoFit/>
          </a:bodyPr>
          <a:lstStyle/>
          <a:p>
            <a:pPr algn="just">
              <a:lnSpc>
                <a:spcPct val="150000"/>
              </a:lnSpc>
            </a:pPr>
            <a:r>
              <a:rPr lang="pt-BR" sz="1600" b="1" dirty="0">
                <a:latin typeface="Arial" panose="020B0604020202020204" pitchFamily="34" charset="0"/>
                <a:cs typeface="Arial" panose="020B0604020202020204" pitchFamily="34" charset="0"/>
              </a:rPr>
              <a:t>OS OBJETIVOS </a:t>
            </a:r>
            <a:r>
              <a:rPr lang="pt-BR" dirty="0"/>
              <a:t>do ensino indicam em que direção e em que sentido o participante vai caminhar em busca dessa nova aprendizagem, tomando </a:t>
            </a:r>
            <a:r>
              <a:rPr lang="pt-BR" dirty="0" smtClean="0"/>
              <a:t>por</a:t>
            </a:r>
            <a:endParaRPr lang="pt-BR" dirty="0"/>
          </a:p>
          <a:p>
            <a:pPr algn="just">
              <a:lnSpc>
                <a:spcPct val="150000"/>
              </a:lnSpc>
            </a:pPr>
            <a:r>
              <a:rPr lang="pt-BR" dirty="0" smtClean="0"/>
              <a:t>princípio o </a:t>
            </a:r>
            <a:r>
              <a:rPr lang="pt-BR" dirty="0"/>
              <a:t>conteúdo remoto já ter sido dominado</a:t>
            </a:r>
            <a:r>
              <a:rPr lang="pt-BR" dirty="0" smtClean="0"/>
              <a:t>.</a:t>
            </a:r>
          </a:p>
          <a:p>
            <a:pPr algn="just">
              <a:lnSpc>
                <a:spcPct val="150000"/>
              </a:lnSpc>
            </a:pPr>
            <a:endParaRPr lang="pt-BR" dirty="0" smtClean="0"/>
          </a:p>
          <a:p>
            <a:pPr algn="ctr">
              <a:lnSpc>
                <a:spcPct val="150000"/>
              </a:lnSpc>
            </a:pPr>
            <a:endParaRPr lang="pt-BR" dirty="0" smtClean="0"/>
          </a:p>
          <a:p>
            <a:pPr algn="ctr">
              <a:lnSpc>
                <a:spcPct val="150000"/>
              </a:lnSpc>
            </a:pPr>
            <a:r>
              <a:rPr lang="pt-BR" dirty="0" smtClean="0"/>
              <a:t> Traduz </a:t>
            </a:r>
            <a:r>
              <a:rPr lang="pt-BR" dirty="0"/>
              <a:t>o que você espera do seu aluno como produto do processo de aprendizagem.</a:t>
            </a:r>
          </a:p>
        </p:txBody>
      </p:sp>
      <p:sp>
        <p:nvSpPr>
          <p:cNvPr id="7" name="AutoShape 3"/>
          <p:cNvSpPr>
            <a:spLocks noChangeArrowheads="1"/>
          </p:cNvSpPr>
          <p:nvPr/>
        </p:nvSpPr>
        <p:spPr bwMode="auto">
          <a:xfrm rot="5400000">
            <a:off x="3376120" y="2521153"/>
            <a:ext cx="792087" cy="879592"/>
          </a:xfrm>
          <a:prstGeom prst="rightArrow">
            <a:avLst>
              <a:gd name="adj1" fmla="val 59018"/>
              <a:gd name="adj2" fmla="val 27298"/>
            </a:avLst>
          </a:prstGeom>
          <a:solidFill>
            <a:srgbClr val="DDDDDD"/>
          </a:solidFill>
          <a:ln w="9525">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anchor="ctr"/>
          <a:lstStyle/>
          <a:p>
            <a:endParaRPr lang="pt-BR" sz="1600" b="1" dirty="0"/>
          </a:p>
        </p:txBody>
      </p:sp>
      <p:sp>
        <p:nvSpPr>
          <p:cNvPr id="2" name="Retângulo 1"/>
          <p:cNvSpPr/>
          <p:nvPr/>
        </p:nvSpPr>
        <p:spPr>
          <a:xfrm>
            <a:off x="3491880" y="4797152"/>
            <a:ext cx="2244525" cy="369332"/>
          </a:xfrm>
          <a:prstGeom prst="rect">
            <a:avLst/>
          </a:prstGeom>
        </p:spPr>
        <p:txBody>
          <a:bodyPr wrap="none">
            <a:spAutoFit/>
          </a:bodyPr>
          <a:lstStyle/>
          <a:p>
            <a:r>
              <a:rPr lang="pt-BR" dirty="0"/>
              <a:t>Como por exemplo: </a:t>
            </a:r>
          </a:p>
        </p:txBody>
      </p:sp>
      <p:sp>
        <p:nvSpPr>
          <p:cNvPr id="13" name="AutoShape 10"/>
          <p:cNvSpPr>
            <a:spLocks noChangeArrowheads="1"/>
          </p:cNvSpPr>
          <p:nvPr/>
        </p:nvSpPr>
        <p:spPr bwMode="auto">
          <a:xfrm rot="3058323">
            <a:off x="5255082" y="5523108"/>
            <a:ext cx="1154118" cy="269497"/>
          </a:xfrm>
          <a:prstGeom prst="curvedUpArrow">
            <a:avLst>
              <a:gd name="adj1" fmla="val 92000"/>
              <a:gd name="adj2" fmla="val 171429"/>
              <a:gd name="adj3" fmla="val 33333"/>
            </a:avLst>
          </a:prstGeom>
          <a:gradFill rotWithShape="0">
            <a:gsLst>
              <a:gs pos="0">
                <a:srgbClr val="A603AB"/>
              </a:gs>
              <a:gs pos="6000">
                <a:srgbClr val="E81766"/>
              </a:gs>
              <a:gs pos="13500">
                <a:srgbClr val="EE3F17"/>
              </a:gs>
              <a:gs pos="24000">
                <a:srgbClr val="FFFF00"/>
              </a:gs>
              <a:gs pos="32499">
                <a:srgbClr val="1A8D48"/>
              </a:gs>
              <a:gs pos="39500">
                <a:srgbClr val="0819FB"/>
              </a:gs>
              <a:gs pos="50000">
                <a:srgbClr val="A603AB"/>
              </a:gs>
              <a:gs pos="60501">
                <a:srgbClr val="0819FB"/>
              </a:gs>
              <a:gs pos="67501">
                <a:srgbClr val="1A8D48"/>
              </a:gs>
              <a:gs pos="76000">
                <a:srgbClr val="FFFF00"/>
              </a:gs>
              <a:gs pos="86500">
                <a:srgbClr val="EE3F17"/>
              </a:gs>
              <a:gs pos="94000">
                <a:srgbClr val="E81766"/>
              </a:gs>
              <a:gs pos="100000">
                <a:srgbClr val="A603AB"/>
              </a:gs>
            </a:gsLst>
            <a:lin ang="2700000" scaled="1"/>
          </a:gradFill>
          <a:ln w="9525">
            <a:solidFill>
              <a:schemeClr val="tx1"/>
            </a:solidFill>
            <a:miter lim="800000"/>
            <a:headEnd/>
            <a:tailEnd/>
          </a:ln>
          <a:effectLst/>
        </p:spPr>
        <p:txBody>
          <a:bodyPr wrap="none" anchor="ctr"/>
          <a:lstStyle/>
          <a:p>
            <a:endParaRPr lang="pt-B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xit" presetSubtype="4" fill="hold" grpId="0" nodeType="afterEffect">
                                  <p:stCondLst>
                                    <p:cond delay="0"/>
                                  </p:stCondLst>
                                  <p:childTnLst>
                                    <p:anim calcmode="lin" valueType="num">
                                      <p:cBhvr additive="base">
                                        <p:cTn id="6" dur="5000"/>
                                        <p:tgtEl>
                                          <p:spTgt spid="13"/>
                                        </p:tgtEl>
                                        <p:attrNameLst>
                                          <p:attrName>ppt_x</p:attrName>
                                        </p:attrNameLst>
                                      </p:cBhvr>
                                      <p:tavLst>
                                        <p:tav tm="0">
                                          <p:val>
                                            <p:strVal val="ppt_x"/>
                                          </p:val>
                                        </p:tav>
                                        <p:tav tm="100000">
                                          <p:val>
                                            <p:strVal val="ppt_x"/>
                                          </p:val>
                                        </p:tav>
                                      </p:tavLst>
                                    </p:anim>
                                    <p:anim calcmode="lin" valueType="num">
                                      <p:cBhvr additive="base">
                                        <p:cTn id="7" dur="5000"/>
                                        <p:tgtEl>
                                          <p:spTgt spid="13"/>
                                        </p:tgtEl>
                                        <p:attrNameLst>
                                          <p:attrName>ppt_y</p:attrName>
                                        </p:attrNameLst>
                                      </p:cBhvr>
                                      <p:tavLst>
                                        <p:tav tm="0">
                                          <p:val>
                                            <p:strVal val="ppt_y"/>
                                          </p:val>
                                        </p:tav>
                                        <p:tav tm="100000">
                                          <p:val>
                                            <p:strVal val="1+ppt_h/2"/>
                                          </p:val>
                                        </p:tav>
                                      </p:tavLst>
                                    </p:anim>
                                    <p:set>
                                      <p:cBhvr>
                                        <p:cTn id="8" dur="1" fill="hold">
                                          <p:stCondLst>
                                            <p:cond delay="49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10"/>
          <p:cNvSpPr>
            <a:spLocks noChangeArrowheads="1"/>
          </p:cNvSpPr>
          <p:nvPr/>
        </p:nvSpPr>
        <p:spPr bwMode="auto">
          <a:xfrm>
            <a:off x="1372004" y="4114427"/>
            <a:ext cx="3000396" cy="523876"/>
          </a:xfrm>
          <a:prstGeom prst="curvedUpArrow">
            <a:avLst>
              <a:gd name="adj1" fmla="val 92000"/>
              <a:gd name="adj2" fmla="val 171429"/>
              <a:gd name="adj3" fmla="val 33333"/>
            </a:avLst>
          </a:prstGeom>
          <a:gradFill rotWithShape="0">
            <a:gsLst>
              <a:gs pos="0">
                <a:srgbClr val="A603AB"/>
              </a:gs>
              <a:gs pos="6000">
                <a:srgbClr val="E81766"/>
              </a:gs>
              <a:gs pos="13500">
                <a:srgbClr val="EE3F17"/>
              </a:gs>
              <a:gs pos="24000">
                <a:srgbClr val="FFFF00"/>
              </a:gs>
              <a:gs pos="32499">
                <a:srgbClr val="1A8D48"/>
              </a:gs>
              <a:gs pos="39500">
                <a:srgbClr val="0819FB"/>
              </a:gs>
              <a:gs pos="50000">
                <a:srgbClr val="A603AB"/>
              </a:gs>
              <a:gs pos="60501">
                <a:srgbClr val="0819FB"/>
              </a:gs>
              <a:gs pos="67501">
                <a:srgbClr val="1A8D48"/>
              </a:gs>
              <a:gs pos="76000">
                <a:srgbClr val="FFFF00"/>
              </a:gs>
              <a:gs pos="86500">
                <a:srgbClr val="EE3F17"/>
              </a:gs>
              <a:gs pos="94000">
                <a:srgbClr val="E81766"/>
              </a:gs>
              <a:gs pos="100000">
                <a:srgbClr val="A603AB"/>
              </a:gs>
            </a:gsLst>
            <a:lin ang="2700000" scaled="1"/>
          </a:gradFill>
          <a:ln w="9525">
            <a:solidFill>
              <a:schemeClr val="tx1"/>
            </a:solidFill>
            <a:miter lim="800000"/>
            <a:headEnd/>
            <a:tailEnd/>
          </a:ln>
          <a:effectLst/>
        </p:spPr>
        <p:txBody>
          <a:bodyPr wrap="none" anchor="ctr"/>
          <a:lstStyle/>
          <a:p>
            <a:endParaRPr lang="pt-BR"/>
          </a:p>
        </p:txBody>
      </p:sp>
      <p:sp>
        <p:nvSpPr>
          <p:cNvPr id="2" name="Retângulo 1"/>
          <p:cNvSpPr/>
          <p:nvPr/>
        </p:nvSpPr>
        <p:spPr>
          <a:xfrm>
            <a:off x="971600" y="332656"/>
            <a:ext cx="4572000" cy="2950359"/>
          </a:xfrm>
          <a:prstGeom prst="rect">
            <a:avLst/>
          </a:prstGeom>
        </p:spPr>
        <p:txBody>
          <a:bodyPr>
            <a:spAutoFit/>
          </a:bodyPr>
          <a:lstStyle/>
          <a:p>
            <a:pPr>
              <a:lnSpc>
                <a:spcPct val="150000"/>
              </a:lnSpc>
            </a:pPr>
            <a:r>
              <a:rPr lang="pt-BR" dirty="0"/>
              <a:t>O aluno será capaz de: </a:t>
            </a:r>
            <a:endParaRPr lang="pt-BR" dirty="0" smtClean="0"/>
          </a:p>
          <a:p>
            <a:pPr>
              <a:lnSpc>
                <a:spcPct val="150000"/>
              </a:lnSpc>
            </a:pPr>
            <a:r>
              <a:rPr lang="pt-BR" dirty="0" smtClean="0"/>
              <a:t> </a:t>
            </a:r>
            <a:r>
              <a:rPr lang="pt-BR" dirty="0"/>
              <a:t>Enumerar os ossos que compõem o crânio humano. </a:t>
            </a:r>
            <a:endParaRPr lang="pt-BR" dirty="0" smtClean="0"/>
          </a:p>
          <a:p>
            <a:pPr>
              <a:lnSpc>
                <a:spcPct val="150000"/>
              </a:lnSpc>
            </a:pPr>
            <a:r>
              <a:rPr lang="pt-BR" dirty="0" smtClean="0"/>
              <a:t> </a:t>
            </a:r>
            <a:r>
              <a:rPr lang="pt-BR" dirty="0"/>
              <a:t>Classificar os sujeitos das orações. </a:t>
            </a:r>
            <a:endParaRPr lang="pt-BR" dirty="0" smtClean="0"/>
          </a:p>
          <a:p>
            <a:pPr>
              <a:lnSpc>
                <a:spcPct val="150000"/>
              </a:lnSpc>
            </a:pPr>
            <a:r>
              <a:rPr lang="pt-BR" dirty="0" smtClean="0"/>
              <a:t> </a:t>
            </a:r>
            <a:r>
              <a:rPr lang="pt-BR" dirty="0"/>
              <a:t>Comparar dois programas de informática, considerando pelo menos 70% dos atributos</a:t>
            </a:r>
          </a:p>
        </p:txBody>
      </p:sp>
      <p:sp>
        <p:nvSpPr>
          <p:cNvPr id="4" name="Retângulo 3"/>
          <p:cNvSpPr/>
          <p:nvPr/>
        </p:nvSpPr>
        <p:spPr>
          <a:xfrm>
            <a:off x="1001704" y="3645024"/>
            <a:ext cx="1937325" cy="369332"/>
          </a:xfrm>
          <a:prstGeom prst="rect">
            <a:avLst/>
          </a:prstGeom>
        </p:spPr>
        <p:txBody>
          <a:bodyPr wrap="none">
            <a:spAutoFit/>
          </a:bodyPr>
          <a:lstStyle/>
          <a:p>
            <a:r>
              <a:rPr lang="pt-BR" b="1" dirty="0">
                <a:latin typeface="Arial" panose="020B0604020202020204" pitchFamily="34" charset="0"/>
                <a:cs typeface="Arial" panose="020B0604020202020204" pitchFamily="34" charset="0"/>
              </a:rPr>
              <a:t>OBSERVA QUE:</a:t>
            </a:r>
          </a:p>
        </p:txBody>
      </p:sp>
      <p:sp>
        <p:nvSpPr>
          <p:cNvPr id="14" name="Retângulo 13"/>
          <p:cNvSpPr/>
          <p:nvPr/>
        </p:nvSpPr>
        <p:spPr>
          <a:xfrm>
            <a:off x="4211960" y="4014356"/>
            <a:ext cx="4572000" cy="1288366"/>
          </a:xfrm>
          <a:prstGeom prst="rect">
            <a:avLst/>
          </a:prstGeom>
        </p:spPr>
        <p:txBody>
          <a:bodyPr>
            <a:spAutoFit/>
          </a:bodyPr>
          <a:lstStyle/>
          <a:p>
            <a:pPr>
              <a:lnSpc>
                <a:spcPct val="150000"/>
              </a:lnSpc>
            </a:pPr>
            <a:r>
              <a:rPr lang="pt-BR" dirty="0"/>
              <a:t> São ações expressando comportamentos que indicam claramente, o que se espera de alguém que aprendeu alguma coisa.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xit" presetSubtype="4" fill="hold" grpId="0" nodeType="afterEffect">
                                  <p:stCondLst>
                                    <p:cond delay="0"/>
                                  </p:stCondLst>
                                  <p:childTnLst>
                                    <p:anim calcmode="lin" valueType="num">
                                      <p:cBhvr additive="base">
                                        <p:cTn id="6" dur="5000"/>
                                        <p:tgtEl>
                                          <p:spTgt spid="11"/>
                                        </p:tgtEl>
                                        <p:attrNameLst>
                                          <p:attrName>ppt_x</p:attrName>
                                        </p:attrNameLst>
                                      </p:cBhvr>
                                      <p:tavLst>
                                        <p:tav tm="0">
                                          <p:val>
                                            <p:strVal val="ppt_x"/>
                                          </p:val>
                                        </p:tav>
                                        <p:tav tm="100000">
                                          <p:val>
                                            <p:strVal val="ppt_x"/>
                                          </p:val>
                                        </p:tav>
                                      </p:tavLst>
                                    </p:anim>
                                    <p:anim calcmode="lin" valueType="num">
                                      <p:cBhvr additive="base">
                                        <p:cTn id="7" dur="5000"/>
                                        <p:tgtEl>
                                          <p:spTgt spid="11"/>
                                        </p:tgtEl>
                                        <p:attrNameLst>
                                          <p:attrName>ppt_y</p:attrName>
                                        </p:attrNameLst>
                                      </p:cBhvr>
                                      <p:tavLst>
                                        <p:tav tm="0">
                                          <p:val>
                                            <p:strVal val="ppt_y"/>
                                          </p:val>
                                        </p:tav>
                                        <p:tav tm="100000">
                                          <p:val>
                                            <p:strVal val="1+ppt_h/2"/>
                                          </p:val>
                                        </p:tav>
                                      </p:tavLst>
                                    </p:anim>
                                    <p:set>
                                      <p:cBhvr>
                                        <p:cTn id="8" dur="1" fill="hold">
                                          <p:stCondLst>
                                            <p:cond delay="4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Retângulo 74"/>
          <p:cNvSpPr/>
          <p:nvPr/>
        </p:nvSpPr>
        <p:spPr>
          <a:xfrm>
            <a:off x="971600" y="764704"/>
            <a:ext cx="1635384" cy="369332"/>
          </a:xfrm>
          <a:prstGeom prst="rect">
            <a:avLst/>
          </a:prstGeom>
        </p:spPr>
        <p:txBody>
          <a:bodyPr wrap="none">
            <a:spAutoFit/>
          </a:bodyPr>
          <a:lstStyle/>
          <a:p>
            <a:r>
              <a:rPr lang="pt-BR" dirty="0">
                <a:latin typeface="Arial" panose="020B0604020202020204" pitchFamily="34" charset="0"/>
                <a:cs typeface="Arial" panose="020B0604020202020204" pitchFamily="34" charset="0"/>
              </a:rPr>
              <a:t>PORTANTO...</a:t>
            </a:r>
          </a:p>
        </p:txBody>
      </p:sp>
      <p:sp>
        <p:nvSpPr>
          <p:cNvPr id="76" name="Retângulo 75"/>
          <p:cNvSpPr/>
          <p:nvPr/>
        </p:nvSpPr>
        <p:spPr>
          <a:xfrm>
            <a:off x="1691680" y="1556792"/>
            <a:ext cx="5400600" cy="2118529"/>
          </a:xfrm>
          <a:prstGeom prst="rect">
            <a:avLst/>
          </a:prstGeom>
        </p:spPr>
        <p:txBody>
          <a:bodyPr wrap="square">
            <a:spAutoFit/>
          </a:bodyPr>
          <a:lstStyle/>
          <a:p>
            <a:pPr>
              <a:lnSpc>
                <a:spcPct val="150000"/>
              </a:lnSpc>
            </a:pPr>
            <a:r>
              <a:rPr lang="pt-BR" dirty="0">
                <a:latin typeface="Arial" panose="020B0604020202020204" pitchFamily="34" charset="0"/>
                <a:cs typeface="Arial" panose="020B0604020202020204" pitchFamily="34" charset="0"/>
              </a:rPr>
              <a:t> Formulando objetivos você delimita a amplitude e a profundidade do estudo. </a:t>
            </a:r>
            <a:endParaRPr lang="pt-BR" dirty="0" smtClean="0">
              <a:latin typeface="Arial" panose="020B0604020202020204" pitchFamily="34" charset="0"/>
              <a:cs typeface="Arial" panose="020B0604020202020204" pitchFamily="34" charset="0"/>
            </a:endParaRPr>
          </a:p>
          <a:p>
            <a:pPr>
              <a:lnSpc>
                <a:spcPct val="150000"/>
              </a:lnSpc>
            </a:pPr>
            <a:r>
              <a:rPr lang="pt-BR" dirty="0" smtClean="0">
                <a:latin typeface="Arial" panose="020B0604020202020204" pitchFamily="34" charset="0"/>
                <a:cs typeface="Arial" panose="020B0604020202020204" pitchFamily="34" charset="0"/>
              </a:rPr>
              <a:t> </a:t>
            </a:r>
            <a:r>
              <a:rPr lang="pt-BR" dirty="0">
                <a:latin typeface="Arial" panose="020B0604020202020204" pitchFamily="34" charset="0"/>
                <a:cs typeface="Arial" panose="020B0604020202020204" pitchFamily="34" charset="0"/>
              </a:rPr>
              <a:t>Os objetivos do Ensino são indispensáveis no planejamento de seu conteúdo. </a:t>
            </a:r>
            <a:endParaRPr lang="pt-BR" dirty="0" smtClean="0">
              <a:latin typeface="Arial" panose="020B0604020202020204" pitchFamily="34" charset="0"/>
              <a:cs typeface="Arial" panose="020B0604020202020204" pitchFamily="34" charset="0"/>
            </a:endParaRPr>
          </a:p>
          <a:p>
            <a:pPr>
              <a:lnSpc>
                <a:spcPct val="150000"/>
              </a:lnSpc>
            </a:pPr>
            <a:r>
              <a:rPr lang="pt-BR" dirty="0" smtClean="0">
                <a:latin typeface="Arial" panose="020B0604020202020204" pitchFamily="34" charset="0"/>
                <a:cs typeface="Arial" panose="020B0604020202020204" pitchFamily="34" charset="0"/>
              </a:rPr>
              <a:t> </a:t>
            </a:r>
            <a:r>
              <a:rPr lang="pt-BR" dirty="0">
                <a:latin typeface="Arial" panose="020B0604020202020204" pitchFamily="34" charset="0"/>
                <a:cs typeface="Arial" panose="020B0604020202020204" pitchFamily="34" charset="0"/>
              </a:rPr>
              <a:t>Orientam toda a ação pedagógica do professor</a:t>
            </a:r>
          </a:p>
        </p:txBody>
      </p:sp>
      <p:sp>
        <p:nvSpPr>
          <p:cNvPr id="77" name="Retângulo 76"/>
          <p:cNvSpPr/>
          <p:nvPr/>
        </p:nvSpPr>
        <p:spPr>
          <a:xfrm>
            <a:off x="1414560" y="4358635"/>
            <a:ext cx="6757839" cy="1754326"/>
          </a:xfrm>
          <a:prstGeom prst="rect">
            <a:avLst/>
          </a:prstGeom>
        </p:spPr>
        <p:txBody>
          <a:bodyPr wrap="square">
            <a:spAutoFit/>
          </a:bodyPr>
          <a:lstStyle/>
          <a:p>
            <a:pPr algn="just">
              <a:lnSpc>
                <a:spcPct val="150000"/>
              </a:lnSpc>
            </a:pPr>
            <a:r>
              <a:rPr lang="pt-BR" dirty="0">
                <a:latin typeface="Arial" panose="020B0604020202020204" pitchFamily="34" charset="0"/>
                <a:cs typeface="Arial" panose="020B0604020202020204" pitchFamily="34" charset="0"/>
              </a:rPr>
              <a:t>A </a:t>
            </a:r>
            <a:r>
              <a:rPr lang="pt-BR" b="1" dirty="0">
                <a:latin typeface="Arial" panose="020B0604020202020204" pitchFamily="34" charset="0"/>
                <a:cs typeface="Arial" panose="020B0604020202020204" pitchFamily="34" charset="0"/>
              </a:rPr>
              <a:t>construção dos objetivos </a:t>
            </a:r>
            <a:r>
              <a:rPr lang="pt-BR" dirty="0">
                <a:latin typeface="Arial" panose="020B0604020202020204" pitchFamily="34" charset="0"/>
                <a:cs typeface="Arial" panose="020B0604020202020204" pitchFamily="34" charset="0"/>
              </a:rPr>
              <a:t>de ensino, em qualquer modalidade, resulta no mapeamento dos desempenhos esperados, sequenciando as operações de pensamento, da mais fácil para a mais complexa. </a:t>
            </a:r>
          </a:p>
        </p:txBody>
      </p:sp>
      <p:sp>
        <p:nvSpPr>
          <p:cNvPr id="78" name="Elipse 77"/>
          <p:cNvSpPr/>
          <p:nvPr/>
        </p:nvSpPr>
        <p:spPr>
          <a:xfrm>
            <a:off x="249530" y="3709030"/>
            <a:ext cx="2357454" cy="642942"/>
          </a:xfrm>
          <a:prstGeom prst="ellipse">
            <a:avLst/>
          </a:prstGeom>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smtClean="0">
                <a:latin typeface="Verdana" pitchFamily="34" charset="0"/>
                <a:ea typeface="Verdana" pitchFamily="34" charset="0"/>
                <a:cs typeface="Verdana" pitchFamily="34" charset="0"/>
              </a:rPr>
              <a:t>Um recado</a:t>
            </a:r>
            <a:endParaRPr lang="pt-BR" sz="1600" b="1"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grpId="0" nodeType="after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plus(in)">
                                      <p:cBhvr>
                                        <p:cTn id="7" dur="2000"/>
                                        <p:tgtEl>
                                          <p:spTgt spid="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7"/>
          <p:cNvSpPr>
            <a:spLocks noChangeArrowheads="1"/>
          </p:cNvSpPr>
          <p:nvPr/>
        </p:nvSpPr>
        <p:spPr bwMode="auto">
          <a:xfrm>
            <a:off x="3275856" y="224548"/>
            <a:ext cx="631911" cy="367184"/>
          </a:xfrm>
          <a:prstGeom prst="downArrow">
            <a:avLst>
              <a:gd name="adj1" fmla="val 50000"/>
              <a:gd name="adj2" fmla="val 25000"/>
            </a:avLst>
          </a:prstGeom>
          <a:solidFill>
            <a:schemeClr val="accent1"/>
          </a:solidFill>
          <a:ln w="9525">
            <a:solidFill>
              <a:schemeClr val="tx1"/>
            </a:solidFill>
            <a:miter lim="800000"/>
            <a:headEnd/>
            <a:tailEnd/>
          </a:ln>
          <a:effectLst/>
        </p:spPr>
        <p:txBody>
          <a:bodyPr wrap="none" anchor="ctr"/>
          <a:lstStyle/>
          <a:p>
            <a:endParaRPr lang="pt-BR"/>
          </a:p>
        </p:txBody>
      </p:sp>
      <p:sp>
        <p:nvSpPr>
          <p:cNvPr id="7" name="Retângulo 6"/>
          <p:cNvSpPr/>
          <p:nvPr/>
        </p:nvSpPr>
        <p:spPr>
          <a:xfrm>
            <a:off x="1115616" y="466947"/>
            <a:ext cx="7272808" cy="1754326"/>
          </a:xfrm>
          <a:prstGeom prst="rect">
            <a:avLst/>
          </a:prstGeom>
        </p:spPr>
        <p:txBody>
          <a:bodyPr wrap="square">
            <a:spAutoFit/>
          </a:bodyPr>
          <a:lstStyle/>
          <a:p>
            <a:pPr algn="just">
              <a:lnSpc>
                <a:spcPct val="150000"/>
              </a:lnSpc>
            </a:pPr>
            <a:r>
              <a:rPr lang="pt-BR" dirty="0" smtClean="0">
                <a:latin typeface="Arial" panose="020B0604020202020204" pitchFamily="34" charset="0"/>
                <a:cs typeface="Arial" panose="020B0604020202020204" pitchFamily="34" charset="0"/>
              </a:rPr>
              <a:t>Depois </a:t>
            </a:r>
            <a:r>
              <a:rPr lang="pt-BR" dirty="0">
                <a:latin typeface="Arial" panose="020B0604020202020204" pitchFamily="34" charset="0"/>
                <a:cs typeface="Arial" panose="020B0604020202020204" pitchFamily="34" charset="0"/>
              </a:rPr>
              <a:t>que você definiu o que espera como produto final dos seus alunos e para que estejam estudando tal assunto, pare e pense como contextualizar seu conteúdo, tendo em vista a facilitação da aprendizagem. e a construção do conhecimento.</a:t>
            </a:r>
          </a:p>
        </p:txBody>
      </p:sp>
      <p:sp>
        <p:nvSpPr>
          <p:cNvPr id="13" name="Retângulo 12"/>
          <p:cNvSpPr/>
          <p:nvPr/>
        </p:nvSpPr>
        <p:spPr>
          <a:xfrm>
            <a:off x="1619672" y="2275091"/>
            <a:ext cx="5904656" cy="369332"/>
          </a:xfrm>
          <a:prstGeom prst="rect">
            <a:avLst/>
          </a:prstGeom>
        </p:spPr>
        <p:txBody>
          <a:bodyPr wrap="square">
            <a:spAutoFit/>
          </a:bodyPr>
          <a:lstStyle/>
          <a:p>
            <a:r>
              <a:rPr lang="pt-BR" b="1" dirty="0">
                <a:latin typeface="Arial" panose="020B0604020202020204" pitchFamily="34" charset="0"/>
                <a:cs typeface="Arial" panose="020B0604020202020204" pitchFamily="34" charset="0"/>
              </a:rPr>
              <a:t>COMO VOCÊ VAI APRESENTAR SUA </a:t>
            </a:r>
            <a:r>
              <a:rPr lang="pt-BR" b="1" dirty="0" smtClean="0">
                <a:latin typeface="Arial" panose="020B0604020202020204" pitchFamily="34" charset="0"/>
                <a:cs typeface="Arial" panose="020B0604020202020204" pitchFamily="34" charset="0"/>
              </a:rPr>
              <a:t>AULA </a:t>
            </a:r>
            <a:endParaRPr lang="pt-BR" b="1" dirty="0">
              <a:latin typeface="Arial" panose="020B0604020202020204" pitchFamily="34" charset="0"/>
              <a:cs typeface="Arial" panose="020B0604020202020204" pitchFamily="34" charset="0"/>
            </a:endParaRPr>
          </a:p>
        </p:txBody>
      </p:sp>
      <p:sp>
        <p:nvSpPr>
          <p:cNvPr id="14" name="Retângulo 13"/>
          <p:cNvSpPr/>
          <p:nvPr/>
        </p:nvSpPr>
        <p:spPr>
          <a:xfrm>
            <a:off x="6444208" y="1998092"/>
            <a:ext cx="569387" cy="923330"/>
          </a:xfrm>
          <a:prstGeom prst="rect">
            <a:avLst/>
          </a:prstGeom>
          <a:noFill/>
        </p:spPr>
        <p:txBody>
          <a:bodyPr wrap="none" lIns="91440" tIns="45720" rIns="91440" bIns="45720">
            <a:spAutoFit/>
          </a:bodyPr>
          <a:lstStyle/>
          <a:p>
            <a:pPr algn="ctr"/>
            <a:r>
              <a:rPr lang="pt-BR" sz="5400" b="0" cap="none" spc="0" dirty="0" smtClean="0">
                <a:ln w="0"/>
                <a:solidFill>
                  <a:schemeClr val="accent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a:t>
            </a:r>
            <a:endParaRPr lang="pt-BR" sz="5400" b="0" cap="none" spc="0" dirty="0">
              <a:ln w="0"/>
              <a:solidFill>
                <a:schemeClr val="accent1"/>
              </a:solidFill>
              <a:effectLst>
                <a:outerShdw blurRad="38100" dist="25400" dir="5400000" algn="ctr" rotWithShape="0">
                  <a:srgbClr val="6E747A">
                    <a:alpha val="43000"/>
                  </a:srgbClr>
                </a:outerShdw>
              </a:effectLst>
            </a:endParaRPr>
          </a:p>
        </p:txBody>
      </p:sp>
      <p:sp>
        <p:nvSpPr>
          <p:cNvPr id="15" name="Retângulo 14"/>
          <p:cNvSpPr/>
          <p:nvPr/>
        </p:nvSpPr>
        <p:spPr>
          <a:xfrm>
            <a:off x="2286000" y="2690336"/>
            <a:ext cx="4572000" cy="3781356"/>
          </a:xfrm>
          <a:prstGeom prst="rect">
            <a:avLst/>
          </a:prstGeom>
        </p:spPr>
        <p:txBody>
          <a:bodyPr>
            <a:spAutoFit/>
          </a:bodyPr>
          <a:lstStyle/>
          <a:p>
            <a:pPr>
              <a:lnSpc>
                <a:spcPct val="150000"/>
              </a:lnSpc>
            </a:pPr>
            <a:r>
              <a:rPr lang="pt-BR" dirty="0" smtClean="0"/>
              <a:t> •</a:t>
            </a:r>
            <a:r>
              <a:rPr lang="pt-BR" dirty="0">
                <a:latin typeface="Arial" panose="020B0604020202020204" pitchFamily="34" charset="0"/>
                <a:cs typeface="Arial" panose="020B0604020202020204" pitchFamily="34" charset="0"/>
              </a:rPr>
              <a:t>Em texto</a:t>
            </a:r>
            <a:r>
              <a:rPr lang="pt-BR" dirty="0" smtClean="0">
                <a:latin typeface="Arial" panose="020B0604020202020204" pitchFamily="34" charset="0"/>
                <a:cs typeface="Arial" panose="020B0604020202020204" pitchFamily="34" charset="0"/>
              </a:rPr>
              <a:t>?</a:t>
            </a:r>
          </a:p>
          <a:p>
            <a:pPr>
              <a:lnSpc>
                <a:spcPct val="150000"/>
              </a:lnSpc>
            </a:pPr>
            <a:r>
              <a:rPr lang="pt-BR" dirty="0" smtClean="0">
                <a:latin typeface="Arial" panose="020B0604020202020204" pitchFamily="34" charset="0"/>
                <a:cs typeface="Arial" panose="020B0604020202020204" pitchFamily="34" charset="0"/>
              </a:rPr>
              <a:t> </a:t>
            </a:r>
            <a:r>
              <a:rPr lang="pt-BR" dirty="0">
                <a:latin typeface="Arial" panose="020B0604020202020204" pitchFamily="34" charset="0"/>
                <a:cs typeface="Arial" panose="020B0604020202020204" pitchFamily="34" charset="0"/>
              </a:rPr>
              <a:t>•Em tópicos</a:t>
            </a:r>
            <a:r>
              <a:rPr lang="pt-BR" dirty="0" smtClean="0">
                <a:latin typeface="Arial" panose="020B0604020202020204" pitchFamily="34" charset="0"/>
                <a:cs typeface="Arial" panose="020B0604020202020204" pitchFamily="34" charset="0"/>
              </a:rPr>
              <a:t>?</a:t>
            </a:r>
          </a:p>
          <a:p>
            <a:pPr>
              <a:lnSpc>
                <a:spcPct val="150000"/>
              </a:lnSpc>
            </a:pPr>
            <a:r>
              <a:rPr lang="pt-BR" dirty="0" smtClean="0">
                <a:latin typeface="Arial" panose="020B0604020202020204" pitchFamily="34" charset="0"/>
                <a:cs typeface="Arial" panose="020B0604020202020204" pitchFamily="34" charset="0"/>
              </a:rPr>
              <a:t> </a:t>
            </a:r>
            <a:r>
              <a:rPr lang="pt-BR" dirty="0">
                <a:latin typeface="Arial" panose="020B0604020202020204" pitchFamily="34" charset="0"/>
                <a:cs typeface="Arial" panose="020B0604020202020204" pitchFamily="34" charset="0"/>
              </a:rPr>
              <a:t>•Capítulos</a:t>
            </a:r>
            <a:r>
              <a:rPr lang="pt-BR" dirty="0" smtClean="0">
                <a:latin typeface="Arial" panose="020B0604020202020204" pitchFamily="34" charset="0"/>
                <a:cs typeface="Arial" panose="020B0604020202020204" pitchFamily="34" charset="0"/>
              </a:rPr>
              <a:t>?</a:t>
            </a:r>
          </a:p>
          <a:p>
            <a:pPr>
              <a:lnSpc>
                <a:spcPct val="150000"/>
              </a:lnSpc>
            </a:pPr>
            <a:r>
              <a:rPr lang="pt-BR" dirty="0" smtClean="0">
                <a:latin typeface="Arial" panose="020B0604020202020204" pitchFamily="34" charset="0"/>
                <a:cs typeface="Arial" panose="020B0604020202020204" pitchFamily="34" charset="0"/>
              </a:rPr>
              <a:t> </a:t>
            </a:r>
            <a:r>
              <a:rPr lang="pt-BR" dirty="0">
                <a:latin typeface="Arial" panose="020B0604020202020204" pitchFamily="34" charset="0"/>
                <a:cs typeface="Arial" panose="020B0604020202020204" pitchFamily="34" charset="0"/>
              </a:rPr>
              <a:t>•Usará subtítulos? </a:t>
            </a:r>
            <a:endParaRPr lang="pt-BR" dirty="0" smtClean="0">
              <a:latin typeface="Arial" panose="020B0604020202020204" pitchFamily="34" charset="0"/>
              <a:cs typeface="Arial" panose="020B0604020202020204" pitchFamily="34" charset="0"/>
            </a:endParaRPr>
          </a:p>
          <a:p>
            <a:pPr>
              <a:lnSpc>
                <a:spcPct val="150000"/>
              </a:lnSpc>
            </a:pPr>
            <a:r>
              <a:rPr lang="pt-BR" dirty="0" smtClean="0">
                <a:latin typeface="Arial" panose="020B0604020202020204" pitchFamily="34" charset="0"/>
                <a:cs typeface="Arial" panose="020B0604020202020204" pitchFamily="34" charset="0"/>
              </a:rPr>
              <a:t> •</a:t>
            </a:r>
            <a:r>
              <a:rPr lang="pt-BR" dirty="0">
                <a:latin typeface="Arial" panose="020B0604020202020204" pitchFamily="34" charset="0"/>
                <a:cs typeface="Arial" panose="020B0604020202020204" pitchFamily="34" charset="0"/>
              </a:rPr>
              <a:t>Expor oralmente? </a:t>
            </a:r>
            <a:endParaRPr lang="pt-BR" dirty="0" smtClean="0">
              <a:latin typeface="Arial" panose="020B0604020202020204" pitchFamily="34" charset="0"/>
              <a:cs typeface="Arial" panose="020B0604020202020204" pitchFamily="34" charset="0"/>
            </a:endParaRPr>
          </a:p>
          <a:p>
            <a:pPr>
              <a:lnSpc>
                <a:spcPct val="150000"/>
              </a:lnSpc>
            </a:pPr>
            <a:r>
              <a:rPr lang="pt-BR" dirty="0" smtClean="0">
                <a:latin typeface="Arial" panose="020B0604020202020204" pitchFamily="34" charset="0"/>
                <a:cs typeface="Arial" panose="020B0604020202020204" pitchFamily="34" charset="0"/>
              </a:rPr>
              <a:t> •</a:t>
            </a:r>
            <a:r>
              <a:rPr lang="pt-BR" dirty="0">
                <a:latin typeface="Arial" panose="020B0604020202020204" pitchFamily="34" charset="0"/>
                <a:cs typeface="Arial" panose="020B0604020202020204" pitchFamily="34" charset="0"/>
              </a:rPr>
              <a:t>Apresentará gráficos</a:t>
            </a:r>
            <a:r>
              <a:rPr lang="pt-BR" dirty="0" smtClean="0">
                <a:latin typeface="Arial" panose="020B0604020202020204" pitchFamily="34" charset="0"/>
                <a:cs typeface="Arial" panose="020B0604020202020204" pitchFamily="34" charset="0"/>
              </a:rPr>
              <a:t>?</a:t>
            </a:r>
          </a:p>
          <a:p>
            <a:pPr>
              <a:lnSpc>
                <a:spcPct val="150000"/>
              </a:lnSpc>
            </a:pPr>
            <a:r>
              <a:rPr lang="pt-BR" dirty="0" smtClean="0">
                <a:latin typeface="Arial" panose="020B0604020202020204" pitchFamily="34" charset="0"/>
                <a:cs typeface="Arial" panose="020B0604020202020204" pitchFamily="34" charset="0"/>
              </a:rPr>
              <a:t> </a:t>
            </a:r>
            <a:r>
              <a:rPr lang="pt-BR" dirty="0">
                <a:latin typeface="Arial" panose="020B0604020202020204" pitchFamily="34" charset="0"/>
                <a:cs typeface="Arial" panose="020B0604020202020204" pitchFamily="34" charset="0"/>
              </a:rPr>
              <a:t>•Usará imagens? </a:t>
            </a:r>
            <a:endParaRPr lang="pt-BR" dirty="0" smtClean="0">
              <a:latin typeface="Arial" panose="020B0604020202020204" pitchFamily="34" charset="0"/>
              <a:cs typeface="Arial" panose="020B0604020202020204" pitchFamily="34" charset="0"/>
            </a:endParaRPr>
          </a:p>
          <a:p>
            <a:pPr>
              <a:lnSpc>
                <a:spcPct val="150000"/>
              </a:lnSpc>
            </a:pPr>
            <a:r>
              <a:rPr lang="pt-BR" dirty="0" smtClean="0">
                <a:latin typeface="Arial" panose="020B0604020202020204" pitchFamily="34" charset="0"/>
                <a:cs typeface="Arial" panose="020B0604020202020204" pitchFamily="34" charset="0"/>
              </a:rPr>
              <a:t> •</a:t>
            </a:r>
            <a:r>
              <a:rPr lang="pt-BR" dirty="0">
                <a:latin typeface="Arial" panose="020B0604020202020204" pitchFamily="34" charset="0"/>
                <a:cs typeface="Arial" panose="020B0604020202020204" pitchFamily="34" charset="0"/>
              </a:rPr>
              <a:t>Tabelas? </a:t>
            </a:r>
            <a:r>
              <a:rPr lang="pt-BR" dirty="0" smtClean="0">
                <a:latin typeface="Arial" panose="020B0604020202020204" pitchFamily="34" charset="0"/>
                <a:cs typeface="Arial" panose="020B0604020202020204" pitchFamily="34" charset="0"/>
              </a:rPr>
              <a:t>              </a:t>
            </a:r>
          </a:p>
          <a:p>
            <a:pPr>
              <a:lnSpc>
                <a:spcPct val="150000"/>
              </a:lnSpc>
            </a:pPr>
            <a:r>
              <a:rPr lang="pt-BR" dirty="0" smtClean="0">
                <a:latin typeface="Arial" panose="020B0604020202020204" pitchFamily="34" charset="0"/>
                <a:cs typeface="Arial" panose="020B0604020202020204" pitchFamily="34" charset="0"/>
              </a:rPr>
              <a:t>•</a:t>
            </a:r>
            <a:r>
              <a:rPr lang="pt-BR" dirty="0">
                <a:latin typeface="Arial" panose="020B0604020202020204" pitchFamily="34" charset="0"/>
                <a:cs typeface="Arial" panose="020B0604020202020204" pitchFamily="34" charset="0"/>
              </a:rPr>
              <a:t>Esquemas</a:t>
            </a:r>
            <a:r>
              <a:rPr lang="pt-BR" dirty="0" smtClean="0">
                <a:latin typeface="Arial" panose="020B0604020202020204" pitchFamily="34" charset="0"/>
                <a:cs typeface="Arial" panose="020B0604020202020204" pitchFamily="34" charset="0"/>
              </a:rPr>
              <a:t>? </a:t>
            </a:r>
          </a:p>
        </p:txBody>
      </p:sp>
      <p:pic>
        <p:nvPicPr>
          <p:cNvPr id="16" name="Picture 8" descr="D:\CLIPARTS\estudante\1500479.wmf"/>
          <p:cNvPicPr>
            <a:picLocks noChangeAspect="1" noChangeArrowheads="1"/>
          </p:cNvPicPr>
          <p:nvPr/>
        </p:nvPicPr>
        <p:blipFill>
          <a:blip r:embed="rId2" cstate="print"/>
          <a:srcRect/>
          <a:stretch>
            <a:fillRect/>
          </a:stretch>
        </p:blipFill>
        <p:spPr bwMode="auto">
          <a:xfrm>
            <a:off x="3890067" y="2644423"/>
            <a:ext cx="1147225" cy="170338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 fill="hold" grpId="0" nodeType="afterEffect">
                                  <p:stCondLst>
                                    <p:cond delay="100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100000">
                                          <p:val>
                                            <p:strVal val="#ppt_x"/>
                                          </p:val>
                                        </p:tav>
                                      </p:tavLst>
                                    </p:anim>
                                    <p:anim calcmode="lin" valueType="num">
                                      <p:cBhvr>
                                        <p:cTn id="8" dur="500" fill="hold"/>
                                        <p:tgtEl>
                                          <p:spTgt spid="4"/>
                                        </p:tgtEl>
                                        <p:attrNameLst>
                                          <p:attrName>ppt_y</p:attrName>
                                        </p:attrNameLst>
                                      </p:cBhvr>
                                      <p:tavLst>
                                        <p:tav tm="0">
                                          <p:val>
                                            <p:strVal val="#ppt_y-#ppt_h/2"/>
                                          </p:val>
                                        </p:tav>
                                        <p:tav tm="100000">
                                          <p:val>
                                            <p:strVal val="#ppt_y"/>
                                          </p:val>
                                        </p:tav>
                                      </p:tavLst>
                                    </p:anim>
                                    <p:anim calcmode="lin" valueType="num">
                                      <p:cBhvr>
                                        <p:cTn id="9" dur="500" fill="hold"/>
                                        <p:tgtEl>
                                          <p:spTgt spid="4"/>
                                        </p:tgtEl>
                                        <p:attrNameLst>
                                          <p:attrName>ppt_w</p:attrName>
                                        </p:attrNameLst>
                                      </p:cBhvr>
                                      <p:tavLst>
                                        <p:tav tm="0">
                                          <p:val>
                                            <p:strVal val="#ppt_w"/>
                                          </p:val>
                                        </p:tav>
                                        <p:tav tm="100000">
                                          <p:val>
                                            <p:strVal val="#ppt_w"/>
                                          </p:val>
                                        </p:tav>
                                      </p:tavLst>
                                    </p:anim>
                                    <p:anim calcmode="lin" valueType="num">
                                      <p:cBhvr>
                                        <p:cTn id="10" dur="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419872" y="188640"/>
            <a:ext cx="3240360" cy="1656184"/>
          </a:xfrm>
          <a:prstGeom prst="wedgeEllipseCallout">
            <a:avLst>
              <a:gd name="adj1" fmla="val -84352"/>
              <a:gd name="adj2" fmla="val -5822"/>
            </a:avLst>
          </a:prstGeom>
          <a:solidFill>
            <a:schemeClr val="accent1"/>
          </a:solidFill>
          <a:ln w="9525">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a:r>
              <a:rPr lang="pt-BR" sz="1600" b="1" dirty="0">
                <a:solidFill>
                  <a:schemeClr val="bg1"/>
                </a:solidFill>
                <a:latin typeface="Arial" panose="020B0604020202020204" pitchFamily="34" charset="0"/>
                <a:cs typeface="Arial" panose="020B0604020202020204" pitchFamily="34" charset="0"/>
              </a:rPr>
              <a:t>SIGA ESSAS PISTAS NO PREPARO DO CONTEÚDO A SER ESTUDADO</a:t>
            </a:r>
            <a:endParaRPr lang="pt-BR" sz="1600" b="1" dirty="0">
              <a:solidFill>
                <a:schemeClr val="bg1"/>
              </a:solidFill>
              <a:latin typeface="Arial" panose="020B0604020202020204" pitchFamily="34" charset="0"/>
              <a:ea typeface="Verdana" pitchFamily="34" charset="0"/>
              <a:cs typeface="Arial" panose="020B0604020202020204" pitchFamily="34" charset="0"/>
            </a:endParaRPr>
          </a:p>
        </p:txBody>
      </p:sp>
      <p:pic>
        <p:nvPicPr>
          <p:cNvPr id="8" name="Picture 10" descr="AA053845.png"/>
          <p:cNvPicPr>
            <a:picLocks noChangeAspect="1"/>
          </p:cNvPicPr>
          <p:nvPr/>
        </p:nvPicPr>
        <p:blipFill>
          <a:blip r:embed="rId3"/>
          <a:stretch>
            <a:fillRect/>
          </a:stretch>
        </p:blipFill>
        <p:spPr>
          <a:xfrm>
            <a:off x="827584" y="620689"/>
            <a:ext cx="1368152" cy="2062370"/>
          </a:xfrm>
          <a:prstGeom prst="rect">
            <a:avLst/>
          </a:prstGeom>
          <a:effectLst>
            <a:outerShdw blurRad="50800" dist="38100" dir="5400000" algn="t" rotWithShape="0">
              <a:prstClr val="black">
                <a:alpha val="40000"/>
              </a:prstClr>
            </a:outerShdw>
          </a:effectLst>
        </p:spPr>
      </p:pic>
      <p:sp>
        <p:nvSpPr>
          <p:cNvPr id="6" name="Retângulo 5"/>
          <p:cNvSpPr/>
          <p:nvPr/>
        </p:nvSpPr>
        <p:spPr>
          <a:xfrm>
            <a:off x="1655168" y="1988840"/>
            <a:ext cx="7488832" cy="3365024"/>
          </a:xfrm>
          <a:prstGeom prst="rect">
            <a:avLst/>
          </a:prstGeom>
        </p:spPr>
        <p:txBody>
          <a:bodyPr wrap="square">
            <a:spAutoFit/>
          </a:bodyPr>
          <a:lstStyle/>
          <a:p>
            <a:pPr>
              <a:lnSpc>
                <a:spcPct val="150000"/>
              </a:lnSpc>
            </a:pPr>
            <a:r>
              <a:rPr lang="pt-BR" dirty="0"/>
              <a:t> </a:t>
            </a:r>
            <a:r>
              <a:rPr lang="pt-BR" dirty="0">
                <a:latin typeface="Arial" panose="020B0604020202020204" pitchFamily="34" charset="0"/>
                <a:cs typeface="Arial" panose="020B0604020202020204" pitchFamily="34" charset="0"/>
              </a:rPr>
              <a:t>Introduza o assunto de forma dialógico e amigável, que na sua ausência física, possa reproduzir uma conversa entre você e seu aluno</a:t>
            </a:r>
            <a:r>
              <a:rPr lang="pt-BR" dirty="0" smtClean="0">
                <a:latin typeface="Arial" panose="020B0604020202020204" pitchFamily="34" charset="0"/>
                <a:cs typeface="Arial" panose="020B0604020202020204" pitchFamily="34" charset="0"/>
              </a:rPr>
              <a:t>.</a:t>
            </a:r>
          </a:p>
          <a:p>
            <a:pPr>
              <a:lnSpc>
                <a:spcPct val="150000"/>
              </a:lnSpc>
            </a:pPr>
            <a:r>
              <a:rPr lang="pt-BR" dirty="0" smtClean="0">
                <a:latin typeface="Arial" panose="020B0604020202020204" pitchFamily="34" charset="0"/>
                <a:cs typeface="Arial" panose="020B0604020202020204" pitchFamily="34" charset="0"/>
              </a:rPr>
              <a:t> </a:t>
            </a:r>
            <a:r>
              <a:rPr lang="pt-BR" dirty="0">
                <a:latin typeface="Arial" panose="020B0604020202020204" pitchFamily="34" charset="0"/>
                <a:cs typeface="Arial" panose="020B0604020202020204" pitchFamily="34" charset="0"/>
              </a:rPr>
              <a:t> Use linguagem coloquial, tornando o assunto leve e motivador. </a:t>
            </a:r>
            <a:endParaRPr lang="pt-BR" dirty="0" smtClean="0">
              <a:latin typeface="Arial" panose="020B0604020202020204" pitchFamily="34" charset="0"/>
              <a:cs typeface="Arial" panose="020B0604020202020204" pitchFamily="34" charset="0"/>
            </a:endParaRPr>
          </a:p>
          <a:p>
            <a:pPr>
              <a:lnSpc>
                <a:spcPct val="150000"/>
              </a:lnSpc>
            </a:pPr>
            <a:r>
              <a:rPr lang="pt-BR" dirty="0" smtClean="0">
                <a:latin typeface="Arial" panose="020B0604020202020204" pitchFamily="34" charset="0"/>
                <a:cs typeface="Arial" panose="020B0604020202020204" pitchFamily="34" charset="0"/>
              </a:rPr>
              <a:t> </a:t>
            </a:r>
            <a:r>
              <a:rPr lang="pt-BR" dirty="0">
                <a:latin typeface="Arial" panose="020B0604020202020204" pitchFamily="34" charset="0"/>
                <a:cs typeface="Arial" panose="020B0604020202020204" pitchFamily="34" charset="0"/>
              </a:rPr>
              <a:t>Se for escrever, redija como se estivesse conversando com seu aluno. </a:t>
            </a:r>
            <a:endParaRPr lang="pt-BR" dirty="0" smtClean="0">
              <a:latin typeface="Arial" panose="020B0604020202020204" pitchFamily="34" charset="0"/>
              <a:cs typeface="Arial" panose="020B0604020202020204" pitchFamily="34" charset="0"/>
            </a:endParaRPr>
          </a:p>
          <a:p>
            <a:pPr>
              <a:lnSpc>
                <a:spcPct val="150000"/>
              </a:lnSpc>
            </a:pPr>
            <a:r>
              <a:rPr lang="pt-BR" dirty="0" smtClean="0">
                <a:latin typeface="Arial" panose="020B0604020202020204" pitchFamily="34" charset="0"/>
                <a:cs typeface="Arial" panose="020B0604020202020204" pitchFamily="34" charset="0"/>
              </a:rPr>
              <a:t> </a:t>
            </a:r>
            <a:r>
              <a:rPr lang="pt-BR" dirty="0">
                <a:latin typeface="Arial" panose="020B0604020202020204" pitchFamily="34" charset="0"/>
                <a:cs typeface="Arial" panose="020B0604020202020204" pitchFamily="34" charset="0"/>
              </a:rPr>
              <a:t>Procure mostrar a relevância do tema. </a:t>
            </a:r>
            <a:endParaRPr lang="pt-BR" dirty="0" smtClean="0">
              <a:latin typeface="Arial" panose="020B0604020202020204" pitchFamily="34" charset="0"/>
              <a:cs typeface="Arial" panose="020B0604020202020204" pitchFamily="34" charset="0"/>
            </a:endParaRPr>
          </a:p>
          <a:p>
            <a:pPr>
              <a:lnSpc>
                <a:spcPct val="150000"/>
              </a:lnSpc>
            </a:pPr>
            <a:r>
              <a:rPr lang="pt-BR" dirty="0" smtClean="0">
                <a:latin typeface="Arial" panose="020B0604020202020204" pitchFamily="34" charset="0"/>
                <a:cs typeface="Arial" panose="020B0604020202020204" pitchFamily="34" charset="0"/>
              </a:rPr>
              <a:t> </a:t>
            </a:r>
            <a:r>
              <a:rPr lang="pt-BR" dirty="0">
                <a:latin typeface="Arial" panose="020B0604020202020204" pitchFamily="34" charset="0"/>
                <a:cs typeface="Arial" panose="020B0604020202020204" pitchFamily="34" charset="0"/>
              </a:rPr>
              <a:t>Sensibilize os participantes... Sensibilize os participantes para o que vai ser </a:t>
            </a:r>
            <a:r>
              <a:rPr lang="pt-BR" dirty="0" smtClean="0">
                <a:latin typeface="Arial" panose="020B0604020202020204" pitchFamily="34" charset="0"/>
                <a:cs typeface="Arial" panose="020B0604020202020204" pitchFamily="34" charset="0"/>
              </a:rPr>
              <a:t>estudado e apresentado.</a:t>
            </a:r>
            <a:endParaRPr lang="pt-BR" dirty="0">
              <a:latin typeface="Arial" panose="020B0604020202020204" pitchFamily="34" charset="0"/>
              <a:cs typeface="Arial" panose="020B0604020202020204" pitchFamily="34" charset="0"/>
            </a:endParaRPr>
          </a:p>
        </p:txBody>
      </p:sp>
      <p:sp>
        <p:nvSpPr>
          <p:cNvPr id="10" name="Retângulo 9"/>
          <p:cNvSpPr/>
          <p:nvPr/>
        </p:nvSpPr>
        <p:spPr>
          <a:xfrm>
            <a:off x="971600" y="5661248"/>
            <a:ext cx="7488832" cy="646331"/>
          </a:xfrm>
          <a:prstGeom prst="rect">
            <a:avLst/>
          </a:prstGeom>
          <a:solidFill>
            <a:schemeClr val="accent1">
              <a:lumMod val="40000"/>
              <a:lumOff val="60000"/>
            </a:schemeClr>
          </a:solidFill>
        </p:spPr>
        <p:txBody>
          <a:bodyPr wrap="square">
            <a:spAutoFit/>
          </a:bodyPr>
          <a:lstStyle/>
          <a:p>
            <a:pPr algn="ctr"/>
            <a:r>
              <a:rPr lang="pt-BR" dirty="0">
                <a:latin typeface="Arial" panose="020B0604020202020204" pitchFamily="34" charset="0"/>
                <a:cs typeface="Arial" panose="020B0604020202020204" pitchFamily="34" charset="0"/>
              </a:rPr>
              <a:t>Falando da importância do assunto para seus conhecimentos e estudos futuros.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ta em curva para cima 5"/>
          <p:cNvSpPr/>
          <p:nvPr/>
        </p:nvSpPr>
        <p:spPr>
          <a:xfrm>
            <a:off x="357158" y="642918"/>
            <a:ext cx="1785950" cy="571504"/>
          </a:xfrm>
          <a:prstGeom prst="curvedUpArrow">
            <a:avLst>
              <a:gd name="adj1" fmla="val 22500"/>
              <a:gd name="adj2" fmla="val 44734"/>
              <a:gd name="adj3" fmla="val 2500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
        <p:nvSpPr>
          <p:cNvPr id="8" name="Texto explicativo retangular com cantos arredondados 7"/>
          <p:cNvSpPr/>
          <p:nvPr/>
        </p:nvSpPr>
        <p:spPr>
          <a:xfrm>
            <a:off x="3050844" y="500042"/>
            <a:ext cx="3217956" cy="857256"/>
          </a:xfrm>
          <a:prstGeom prst="wedgeRoundRectCallout">
            <a:avLst>
              <a:gd name="adj1" fmla="val 53224"/>
              <a:gd name="adj2" fmla="val 7247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t>A resposta ativa do aluno deve ser provocada constantemente.</a:t>
            </a:r>
            <a:endParaRPr lang="pt-BR" b="1" dirty="0"/>
          </a:p>
        </p:txBody>
      </p:sp>
      <p:sp>
        <p:nvSpPr>
          <p:cNvPr id="9" name="Texto explicativo retangular com cantos arredondados 8"/>
          <p:cNvSpPr/>
          <p:nvPr/>
        </p:nvSpPr>
        <p:spPr>
          <a:xfrm>
            <a:off x="2643174" y="1813537"/>
            <a:ext cx="2525570" cy="1030295"/>
          </a:xfrm>
          <a:prstGeom prst="wedgeRoundRectCallout">
            <a:avLst>
              <a:gd name="adj1" fmla="val 102296"/>
              <a:gd name="adj2" fmla="val -6893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t>Provoque, instigue, interaja com seu aluno...</a:t>
            </a:r>
            <a:endParaRPr lang="pt-BR" b="1" dirty="0"/>
          </a:p>
        </p:txBody>
      </p:sp>
      <p:sp>
        <p:nvSpPr>
          <p:cNvPr id="11" name="WordArt 15"/>
          <p:cNvSpPr>
            <a:spLocks noChangeArrowheads="1" noChangeShapeType="1" noTextEdit="1"/>
          </p:cNvSpPr>
          <p:nvPr/>
        </p:nvSpPr>
        <p:spPr bwMode="auto">
          <a:xfrm>
            <a:off x="2235132" y="3325607"/>
            <a:ext cx="2228856" cy="752475"/>
          </a:xfrm>
          <a:prstGeom prst="rect">
            <a:avLst/>
          </a:prstGeom>
        </p:spPr>
        <p:txBody>
          <a:bodyPr wrap="none" fromWordArt="1">
            <a:prstTxWarp prst="textCanDown">
              <a:avLst>
                <a:gd name="adj" fmla="val 33333"/>
              </a:avLst>
            </a:prstTxWarp>
          </a:bodyPr>
          <a:lstStyle/>
          <a:p>
            <a:pPr algn="ctr"/>
            <a:r>
              <a:rPr lang="pt-BR" sz="1800" kern="10" dirty="0">
                <a:ln w="9525">
                  <a:solidFill>
                    <a:srgbClr val="000000"/>
                  </a:solidFill>
                  <a:round/>
                  <a:headEnd/>
                  <a:tailEnd/>
                </a:ln>
                <a:solidFill>
                  <a:srgbClr val="000000"/>
                </a:solidFill>
                <a:latin typeface="Times New Roman"/>
                <a:cs typeface="Times New Roman"/>
              </a:rPr>
              <a:t>Guarde </a:t>
            </a:r>
          </a:p>
          <a:p>
            <a:pPr algn="ctr"/>
            <a:r>
              <a:rPr lang="pt-BR" sz="1800" kern="10" dirty="0" smtClean="0">
                <a:ln w="9525">
                  <a:solidFill>
                    <a:srgbClr val="000000"/>
                  </a:solidFill>
                  <a:round/>
                  <a:headEnd/>
                  <a:tailEnd/>
                </a:ln>
                <a:solidFill>
                  <a:srgbClr val="000000"/>
                </a:solidFill>
                <a:latin typeface="Times New Roman"/>
                <a:cs typeface="Times New Roman"/>
              </a:rPr>
              <a:t>Bem isso.</a:t>
            </a:r>
            <a:endParaRPr lang="pt-BR" sz="1800" kern="10" dirty="0">
              <a:ln w="9525">
                <a:solidFill>
                  <a:srgbClr val="000000"/>
                </a:solidFill>
                <a:round/>
                <a:headEnd/>
                <a:tailEnd/>
              </a:ln>
              <a:solidFill>
                <a:srgbClr val="000000"/>
              </a:solidFill>
              <a:latin typeface="Times New Roman"/>
              <a:cs typeface="Times New Roman"/>
            </a:endParaRPr>
          </a:p>
        </p:txBody>
      </p:sp>
      <p:sp>
        <p:nvSpPr>
          <p:cNvPr id="12" name="Retângulo 11"/>
          <p:cNvSpPr/>
          <p:nvPr/>
        </p:nvSpPr>
        <p:spPr>
          <a:xfrm>
            <a:off x="214282" y="335411"/>
            <a:ext cx="2693686" cy="369332"/>
          </a:xfrm>
          <a:prstGeom prst="rect">
            <a:avLst/>
          </a:prstGeom>
        </p:spPr>
        <p:txBody>
          <a:bodyPr wrap="none">
            <a:spAutoFit/>
          </a:bodyPr>
          <a:lstStyle/>
          <a:p>
            <a:r>
              <a:rPr lang="pt-BR" b="1" dirty="0">
                <a:latin typeface="Arial" panose="020B0604020202020204" pitchFamily="34" charset="0"/>
                <a:cs typeface="Arial" panose="020B0604020202020204" pitchFamily="34" charset="0"/>
              </a:rPr>
              <a:t>UMA PALAVRA A MAIS</a:t>
            </a:r>
          </a:p>
        </p:txBody>
      </p:sp>
      <p:pic>
        <p:nvPicPr>
          <p:cNvPr id="13" name="Imagem 12" descr="Descrição: ARGYL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81771" y="1214422"/>
            <a:ext cx="1294765" cy="1629410"/>
          </a:xfrm>
          <a:prstGeom prst="rect">
            <a:avLst/>
          </a:prstGeom>
          <a:noFill/>
          <a:ln>
            <a:noFill/>
          </a:ln>
        </p:spPr>
      </p:pic>
      <p:sp>
        <p:nvSpPr>
          <p:cNvPr id="14" name="Retângulo 13"/>
          <p:cNvSpPr/>
          <p:nvPr/>
        </p:nvSpPr>
        <p:spPr>
          <a:xfrm>
            <a:off x="611560" y="4149080"/>
            <a:ext cx="7704856" cy="2169825"/>
          </a:xfrm>
          <a:prstGeom prst="rect">
            <a:avLst/>
          </a:prstGeom>
        </p:spPr>
        <p:txBody>
          <a:bodyPr wrap="square">
            <a:spAutoFit/>
          </a:bodyPr>
          <a:lstStyle/>
          <a:p>
            <a:pPr>
              <a:lnSpc>
                <a:spcPct val="150000"/>
              </a:lnSpc>
            </a:pPr>
            <a:r>
              <a:rPr lang="pt-BR" dirty="0">
                <a:latin typeface="Arial" panose="020B0604020202020204" pitchFamily="34" charset="0"/>
                <a:cs typeface="Arial" panose="020B0604020202020204" pitchFamily="34" charset="0"/>
              </a:rPr>
              <a:t>Fique bem atento para que seu material didático não se torne, apenas, em uma simples tutoria ou em uma apostila disponibilizada eletronicamente, ou, ainda, mera sugestões de leituras ou propostas de exercícios preparatórios para realização de “avaliações”. Disponha o seu e mail para troca de ideias, atendimento a dúvidas ou esclarecimentos.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fill="hold" grpId="0" nodeType="afterEffect">
                                  <p:stCondLst>
                                    <p:cond delay="100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0" fill="hold"/>
                                        <p:tgtEl>
                                          <p:spTgt spid="11"/>
                                        </p:tgtEl>
                                        <p:attrNameLst>
                                          <p:attrName>ppt_w</p:attrName>
                                        </p:attrNameLst>
                                      </p:cBhvr>
                                      <p:tavLst>
                                        <p:tav tm="0" fmla="#ppt_w*sin(2.5*pi*$)">
                                          <p:val>
                                            <p:fltVal val="0"/>
                                          </p:val>
                                        </p:tav>
                                        <p:tav tm="100000">
                                          <p:val>
                                            <p:fltVal val="1"/>
                                          </p:val>
                                        </p:tav>
                                      </p:tavLst>
                                    </p:anim>
                                    <p:anim calcmode="lin" valueType="num">
                                      <p:cBhvr>
                                        <p:cTn id="8" dur="5000" fill="hold"/>
                                        <p:tgtEl>
                                          <p:spTgt spid="1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ipse 3"/>
          <p:cNvSpPr/>
          <p:nvPr/>
        </p:nvSpPr>
        <p:spPr>
          <a:xfrm>
            <a:off x="1907704" y="1124744"/>
            <a:ext cx="4824536" cy="4248472"/>
          </a:xfrm>
          <a:prstGeom prst="ellipse">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1400" i="1" dirty="0"/>
              <a:t>“Eu nunca ensino aos meus alunos.</a:t>
            </a:r>
            <a:endParaRPr lang="pt-BR" sz="1400" dirty="0"/>
          </a:p>
          <a:p>
            <a:r>
              <a:rPr lang="pt-BR" sz="1400" i="1" dirty="0"/>
              <a:t>  Eu somente tento fornecer as condições </a:t>
            </a:r>
            <a:r>
              <a:rPr lang="pt-BR" sz="1400" i="1" dirty="0" smtClean="0"/>
              <a:t>nas </a:t>
            </a:r>
            <a:r>
              <a:rPr lang="pt-BR" sz="1400" i="1" dirty="0"/>
              <a:t>quais eles possam aprender.”</a:t>
            </a:r>
            <a:endParaRPr lang="pt-BR" sz="1400" dirty="0"/>
          </a:p>
          <a:p>
            <a:r>
              <a:rPr lang="pt-BR" sz="1400" i="1" dirty="0"/>
              <a:t>					Albert Einstein</a:t>
            </a:r>
            <a:endParaRPr lang="pt-BR" sz="1400" dirty="0"/>
          </a:p>
          <a:p>
            <a:r>
              <a:rPr lang="pt-BR" sz="1400" b="1" dirty="0"/>
              <a:t> </a:t>
            </a:r>
            <a:endParaRPr lang="pt-BR" sz="1400" dirty="0"/>
          </a:p>
        </p:txBody>
      </p:sp>
      <p:pic>
        <p:nvPicPr>
          <p:cNvPr id="5" name="Picture 3"/>
          <p:cNvPicPr>
            <a:picLocks noChangeAspect="1" noChangeArrowheads="1"/>
          </p:cNvPicPr>
          <p:nvPr/>
        </p:nvPicPr>
        <p:blipFill>
          <a:blip r:embed="rId2" cstate="print"/>
          <a:srcRect/>
          <a:stretch>
            <a:fillRect/>
          </a:stretch>
        </p:blipFill>
        <p:spPr bwMode="auto">
          <a:xfrm>
            <a:off x="7000892" y="2714620"/>
            <a:ext cx="1947860" cy="1674194"/>
          </a:xfrm>
          <a:prstGeom prst="rect">
            <a:avLst/>
          </a:prstGeom>
          <a:noFill/>
          <a:ln w="9525">
            <a:noFill/>
            <a:round/>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 explicativo retangular com cantos arredondados 4"/>
          <p:cNvSpPr/>
          <p:nvPr/>
        </p:nvSpPr>
        <p:spPr>
          <a:xfrm>
            <a:off x="755576" y="620688"/>
            <a:ext cx="2000264" cy="857256"/>
          </a:xfrm>
          <a:prstGeom prst="wedgeRoundRectCallout">
            <a:avLst>
              <a:gd name="adj1" fmla="val 106481"/>
              <a:gd name="adj2" fmla="val 1688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t>PARE E PENSE</a:t>
            </a:r>
            <a:endParaRPr lang="pt-BR" b="1" dirty="0"/>
          </a:p>
        </p:txBody>
      </p:sp>
      <p:sp>
        <p:nvSpPr>
          <p:cNvPr id="8" name="Retângulo 7"/>
          <p:cNvSpPr/>
          <p:nvPr/>
        </p:nvSpPr>
        <p:spPr>
          <a:xfrm>
            <a:off x="1907704" y="3590798"/>
            <a:ext cx="4755562" cy="369332"/>
          </a:xfrm>
          <a:prstGeom prst="rect">
            <a:avLst/>
          </a:prstGeom>
          <a:solidFill>
            <a:schemeClr val="tx2">
              <a:lumMod val="20000"/>
              <a:lumOff val="80000"/>
            </a:schemeClr>
          </a:solidFill>
        </p:spPr>
        <p:txBody>
          <a:bodyPr wrap="square">
            <a:spAutoFit/>
          </a:bodyPr>
          <a:lstStyle/>
          <a:p>
            <a:pPr>
              <a:spcBef>
                <a:spcPct val="50000"/>
              </a:spcBef>
            </a:pPr>
            <a:r>
              <a:rPr lang="pt-BR" b="1" dirty="0">
                <a:latin typeface="Arial" panose="020B0604020202020204" pitchFamily="34" charset="0"/>
                <a:cs typeface="Arial" panose="020B0604020202020204" pitchFamily="34" charset="0"/>
              </a:rPr>
              <a:t>Exemplos são ótimos para esclarecer:</a:t>
            </a:r>
          </a:p>
        </p:txBody>
      </p:sp>
      <p:pic>
        <p:nvPicPr>
          <p:cNvPr id="9" name="Picture 7" descr="Dúvida04_Branco"/>
          <p:cNvPicPr>
            <a:picLocks noChangeAspect="1" noChangeArrowheads="1"/>
          </p:cNvPicPr>
          <p:nvPr/>
        </p:nvPicPr>
        <p:blipFill>
          <a:blip r:embed="rId2" cstate="print"/>
          <a:srcRect l="14211" r="14211"/>
          <a:stretch>
            <a:fillRect/>
          </a:stretch>
        </p:blipFill>
        <p:spPr bwMode="auto">
          <a:xfrm>
            <a:off x="3707904" y="367485"/>
            <a:ext cx="1338724" cy="1363661"/>
          </a:xfrm>
          <a:prstGeom prst="rect">
            <a:avLst/>
          </a:prstGeom>
          <a:noFill/>
          <a:ln w="9525">
            <a:noFill/>
            <a:miter lim="800000"/>
            <a:headEnd/>
            <a:tailEnd/>
          </a:ln>
        </p:spPr>
      </p:pic>
      <p:sp>
        <p:nvSpPr>
          <p:cNvPr id="3" name="Retângulo 2"/>
          <p:cNvSpPr/>
          <p:nvPr/>
        </p:nvSpPr>
        <p:spPr>
          <a:xfrm>
            <a:off x="1009121" y="1974971"/>
            <a:ext cx="6552728" cy="1200329"/>
          </a:xfrm>
          <a:prstGeom prst="rect">
            <a:avLst/>
          </a:prstGeom>
        </p:spPr>
        <p:txBody>
          <a:bodyPr wrap="square">
            <a:spAutoFit/>
          </a:bodyPr>
          <a:lstStyle/>
          <a:p>
            <a:pPr algn="ctr"/>
            <a:r>
              <a:rPr lang="pt-BR" dirty="0" smtClean="0">
                <a:latin typeface="Arial" panose="020B0604020202020204" pitchFamily="34" charset="0"/>
                <a:cs typeface="Arial" panose="020B0604020202020204" pitchFamily="34" charset="0"/>
              </a:rPr>
              <a:t>          Que </a:t>
            </a:r>
            <a:r>
              <a:rPr lang="pt-BR" dirty="0">
                <a:latin typeface="Arial" panose="020B0604020202020204" pitchFamily="34" charset="0"/>
                <a:cs typeface="Arial" panose="020B0604020202020204" pitchFamily="34" charset="0"/>
              </a:rPr>
              <a:t>recursos você usaria para provocar a interatividade em suas </a:t>
            </a:r>
            <a:r>
              <a:rPr lang="pt-BR" dirty="0" smtClean="0">
                <a:latin typeface="Arial" panose="020B0604020202020204" pitchFamily="34" charset="0"/>
                <a:cs typeface="Arial" panose="020B0604020202020204" pitchFamily="34" charset="0"/>
              </a:rPr>
              <a:t>aulas </a:t>
            </a:r>
          </a:p>
          <a:p>
            <a:pPr algn="ctr"/>
            <a:endParaRPr lang="pt-BR" dirty="0" smtClean="0">
              <a:latin typeface="Arial" panose="020B0604020202020204" pitchFamily="34" charset="0"/>
              <a:cs typeface="Arial" panose="020B0604020202020204" pitchFamily="34" charset="0"/>
            </a:endParaRPr>
          </a:p>
          <a:p>
            <a:pPr algn="ctr"/>
            <a:r>
              <a:rPr lang="pt-BR" dirty="0" smtClean="0">
                <a:latin typeface="Arial" panose="020B0604020202020204" pitchFamily="34" charset="0"/>
                <a:cs typeface="Arial" panose="020B0604020202020204" pitchFamily="34" charset="0"/>
              </a:rPr>
              <a:t>     Estou </a:t>
            </a:r>
            <a:r>
              <a:rPr lang="pt-BR" dirty="0">
                <a:latin typeface="Arial" panose="020B0604020202020204" pitchFamily="34" charset="0"/>
                <a:cs typeface="Arial" panose="020B0604020202020204" pitchFamily="34" charset="0"/>
              </a:rPr>
              <a:t>ensinando e o meu aluno, será que está </a:t>
            </a:r>
            <a:r>
              <a:rPr lang="pt-BR" dirty="0" smtClean="0">
                <a:latin typeface="Arial" panose="020B0604020202020204" pitchFamily="34" charset="0"/>
                <a:cs typeface="Arial" panose="020B0604020202020204" pitchFamily="34" charset="0"/>
              </a:rPr>
              <a:t>aprendendo</a:t>
            </a:r>
            <a:endParaRPr lang="pt-BR" dirty="0">
              <a:latin typeface="Arial" panose="020B0604020202020204" pitchFamily="34" charset="0"/>
              <a:cs typeface="Arial" panose="020B0604020202020204" pitchFamily="34" charset="0"/>
            </a:endParaRPr>
          </a:p>
        </p:txBody>
      </p:sp>
      <p:sp>
        <p:nvSpPr>
          <p:cNvPr id="10" name="Retângulo 9"/>
          <p:cNvSpPr/>
          <p:nvPr/>
        </p:nvSpPr>
        <p:spPr>
          <a:xfrm>
            <a:off x="755576" y="3960130"/>
            <a:ext cx="7848872" cy="2585323"/>
          </a:xfrm>
          <a:prstGeom prst="rect">
            <a:avLst/>
          </a:prstGeom>
        </p:spPr>
        <p:txBody>
          <a:bodyPr wrap="square">
            <a:spAutoFit/>
          </a:bodyPr>
          <a:lstStyle/>
          <a:p>
            <a:pPr algn="just">
              <a:lnSpc>
                <a:spcPct val="150000"/>
              </a:lnSpc>
            </a:pPr>
            <a:r>
              <a:rPr lang="pt-BR" dirty="0">
                <a:latin typeface="Arial" panose="020B0604020202020204" pitchFamily="34" charset="0"/>
                <a:cs typeface="Arial" panose="020B0604020202020204" pitchFamily="34" charset="0"/>
              </a:rPr>
              <a:t>Após expor seu conteúdo em estudo, faça uma pausa para que seu aluno (a) interaja com você. Crie uma situação em que ele (ela) deverá expor seu conhecimento, sua opinião sobre o assunto que acabou de estudar, levando a uma prática de aprendizagem interativa em que o aluno deixe de ser um mero receptor dos conteúdos para passar a interagir e a modificá-los.</a:t>
            </a:r>
          </a:p>
        </p:txBody>
      </p:sp>
      <p:sp>
        <p:nvSpPr>
          <p:cNvPr id="2" name="WordArt 2"/>
          <p:cNvSpPr>
            <a:spLocks noChangeArrowheads="1" noChangeShapeType="1" noTextEdit="1"/>
          </p:cNvSpPr>
          <p:nvPr/>
        </p:nvSpPr>
        <p:spPr bwMode="auto">
          <a:xfrm>
            <a:off x="7740352" y="2230523"/>
            <a:ext cx="352425" cy="689223"/>
          </a:xfrm>
          <a:prstGeom prst="rect">
            <a:avLst/>
          </a:prstGeom>
        </p:spPr>
        <p:txBody>
          <a:bodyPr wrap="none" fromWordArt="1">
            <a:prstTxWarp prst="textPlain">
              <a:avLst>
                <a:gd name="adj" fmla="val 50000"/>
              </a:avLst>
            </a:prstTxWarp>
          </a:bodyPr>
          <a:lstStyle/>
          <a:p>
            <a:pPr algn="ctr" rtl="0">
              <a:buNone/>
            </a:pPr>
            <a:r>
              <a:rPr lang="pt-BR" sz="3600" kern="10" spc="0" dirty="0" smtClean="0">
                <a:ln w="9525">
                  <a:solidFill>
                    <a:srgbClr val="008000"/>
                  </a:solidFill>
                  <a:round/>
                  <a:headEnd/>
                  <a:tailEnd/>
                </a:ln>
                <a:blipFill dpi="0" rotWithShape="0">
                  <a:blip r:embed="rId3"/>
                  <a:srcRect/>
                  <a:tile tx="0" ty="0" sx="100000" sy="100000" flip="none" algn="tl"/>
                </a:blipFill>
                <a:effectLst>
                  <a:outerShdw dist="563972" dir="14049741" sx="125000" sy="125000" algn="tl" rotWithShape="0">
                    <a:srgbClr val="C7DFD3"/>
                  </a:outerShdw>
                </a:effectLst>
                <a:latin typeface="Times New Roman" panose="02020603050405020304" pitchFamily="18" charset="0"/>
                <a:cs typeface="Times New Roman" panose="02020603050405020304" pitchFamily="18" charset="0"/>
              </a:rPr>
              <a:t>?</a:t>
            </a:r>
            <a:endParaRPr lang="pt-BR" sz="3600" kern="10" spc="0" dirty="0">
              <a:ln w="9525">
                <a:solidFill>
                  <a:srgbClr val="008000"/>
                </a:solidFill>
                <a:round/>
                <a:headEnd/>
                <a:tailEnd/>
              </a:ln>
              <a:blipFill dpi="0" rotWithShape="0">
                <a:blip r:embed="rId3"/>
                <a:srcRect/>
                <a:tile tx="0" ty="0" sx="100000" sy="100000" flip="none" algn="tl"/>
              </a:blipFill>
              <a:effectLst>
                <a:outerShdw dist="563972" dir="14049741" sx="125000" sy="125000" algn="tl" rotWithShape="0">
                  <a:srgbClr val="C7DFD3"/>
                </a:outerShdw>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499"/>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o explicativo retangular com cantos arredondados 9"/>
          <p:cNvSpPr/>
          <p:nvPr/>
        </p:nvSpPr>
        <p:spPr>
          <a:xfrm>
            <a:off x="1438840" y="3305082"/>
            <a:ext cx="4378238" cy="1780102"/>
          </a:xfrm>
          <a:prstGeom prst="wedgeRoundRectCallout">
            <a:avLst>
              <a:gd name="adj1" fmla="val 85409"/>
              <a:gd name="adj2" fmla="val -2311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latin typeface="Arial" panose="020B0604020202020204" pitchFamily="34" charset="0"/>
                <a:cs typeface="Arial" panose="020B0604020202020204" pitchFamily="34" charset="0"/>
              </a:rPr>
              <a:t>Caso contrário, se você está escrevendo independente para um determinado grupo, ou série, pode sugerir a troca de ideias e mensagens pelo </a:t>
            </a:r>
            <a:r>
              <a:rPr lang="pt-BR" dirty="0" err="1">
                <a:latin typeface="Arial" panose="020B0604020202020204" pitchFamily="34" charset="0"/>
                <a:cs typeface="Arial" panose="020B0604020202020204" pitchFamily="34" charset="0"/>
              </a:rPr>
              <a:t>whats</a:t>
            </a:r>
            <a:r>
              <a:rPr lang="pt-BR" dirty="0">
                <a:latin typeface="Arial" panose="020B0604020202020204" pitchFamily="34" charset="0"/>
                <a:cs typeface="Arial" panose="020B0604020202020204" pitchFamily="34" charset="0"/>
              </a:rPr>
              <a:t> </a:t>
            </a:r>
            <a:r>
              <a:rPr lang="pt-BR" dirty="0" err="1">
                <a:latin typeface="Arial" panose="020B0604020202020204" pitchFamily="34" charset="0"/>
                <a:cs typeface="Arial" panose="020B0604020202020204" pitchFamily="34" charset="0"/>
              </a:rPr>
              <a:t>App</a:t>
            </a:r>
            <a:r>
              <a:rPr lang="pt-BR" dirty="0">
                <a:latin typeface="Arial" panose="020B0604020202020204" pitchFamily="34" charset="0"/>
                <a:cs typeface="Arial" panose="020B0604020202020204" pitchFamily="34" charset="0"/>
              </a:rPr>
              <a:t>, rede social, ou quem sabe, por e-mail</a:t>
            </a:r>
            <a:r>
              <a:rPr lang="pt-BR" dirty="0"/>
              <a:t>. </a:t>
            </a:r>
          </a:p>
        </p:txBody>
      </p:sp>
      <p:sp>
        <p:nvSpPr>
          <p:cNvPr id="2" name="CaixaDeTexto 1"/>
          <p:cNvSpPr txBox="1"/>
          <p:nvPr/>
        </p:nvSpPr>
        <p:spPr>
          <a:xfrm>
            <a:off x="428596" y="500042"/>
            <a:ext cx="3857652" cy="369332"/>
          </a:xfrm>
          <a:prstGeom prst="rect">
            <a:avLst/>
          </a:prstGeom>
          <a:solidFill>
            <a:schemeClr val="tx2">
              <a:lumMod val="20000"/>
              <a:lumOff val="80000"/>
            </a:schemeClr>
          </a:solidFill>
        </p:spPr>
        <p:txBody>
          <a:bodyPr wrap="square" rtlCol="0">
            <a:spAutoFit/>
          </a:bodyPr>
          <a:lstStyle/>
          <a:p>
            <a:endParaRPr lang="pt-BR" dirty="0"/>
          </a:p>
        </p:txBody>
      </p:sp>
      <p:sp>
        <p:nvSpPr>
          <p:cNvPr id="4" name="Retângulo 3"/>
          <p:cNvSpPr/>
          <p:nvPr/>
        </p:nvSpPr>
        <p:spPr>
          <a:xfrm>
            <a:off x="523783" y="1369309"/>
            <a:ext cx="6953426" cy="1524007"/>
          </a:xfrm>
          <a:prstGeom prst="rect">
            <a:avLst/>
          </a:prstGeom>
          <a:solidFill>
            <a:schemeClr val="tx2">
              <a:lumMod val="20000"/>
              <a:lumOff val="80000"/>
            </a:schemeClr>
          </a:solidFill>
        </p:spPr>
        <p:txBody>
          <a:bodyPr wrap="square">
            <a:spAutoFit/>
          </a:bodyPr>
          <a:lstStyle/>
          <a:p>
            <a:pPr algn="just">
              <a:lnSpc>
                <a:spcPct val="150000"/>
              </a:lnSpc>
            </a:pPr>
            <a:r>
              <a:rPr lang="pt-BR" sz="1600" dirty="0">
                <a:latin typeface="Arial" panose="020B0604020202020204" pitchFamily="34" charset="0"/>
                <a:cs typeface="Arial" panose="020B0604020202020204" pitchFamily="34" charset="0"/>
              </a:rPr>
              <a:t>Se a sua Unidade Escolar criou uma plataforma especial para você e seus colegas postarem seus conteúdos; é lógico, que deverá ter um ambiente para” chat” ou “Grupo de Discussão”, onde professor/aluno debatem temas e questões levantadas pelos professores.</a:t>
            </a:r>
            <a:endParaRPr lang="pt-BR" sz="1600" b="1" dirty="0">
              <a:latin typeface="Arial" panose="020B0604020202020204" pitchFamily="34" charset="0"/>
              <a:ea typeface="Verdana" pitchFamily="34" charset="0"/>
              <a:cs typeface="Arial" panose="020B0604020202020204" pitchFamily="34" charset="0"/>
            </a:endParaRPr>
          </a:p>
        </p:txBody>
      </p:sp>
      <p:sp>
        <p:nvSpPr>
          <p:cNvPr id="3" name="Seta para baixo 2"/>
          <p:cNvSpPr/>
          <p:nvPr/>
        </p:nvSpPr>
        <p:spPr>
          <a:xfrm>
            <a:off x="1824871" y="915834"/>
            <a:ext cx="500066"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etângulo 5"/>
          <p:cNvSpPr/>
          <p:nvPr/>
        </p:nvSpPr>
        <p:spPr>
          <a:xfrm>
            <a:off x="1438840" y="517570"/>
            <a:ext cx="1308884" cy="369332"/>
          </a:xfrm>
          <a:prstGeom prst="rect">
            <a:avLst/>
          </a:prstGeom>
        </p:spPr>
        <p:txBody>
          <a:bodyPr wrap="none">
            <a:spAutoFit/>
          </a:bodyPr>
          <a:lstStyle/>
          <a:p>
            <a:r>
              <a:rPr lang="pt-BR" b="1" dirty="0">
                <a:latin typeface="Arial" panose="020B0604020202020204" pitchFamily="34" charset="0"/>
                <a:cs typeface="Arial" panose="020B0604020202020204" pitchFamily="34" charset="0"/>
              </a:rPr>
              <a:t>ATENÇÃO</a:t>
            </a:r>
          </a:p>
        </p:txBody>
      </p:sp>
      <p:pic>
        <p:nvPicPr>
          <p:cNvPr id="11" name="Imagem 10" descr="Descrição: ARGYL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29826" y="3305082"/>
            <a:ext cx="1342574" cy="2113368"/>
          </a:xfrm>
          <a:prstGeom prst="rect">
            <a:avLst/>
          </a:prstGeom>
          <a:noFill/>
          <a:ln>
            <a:noFill/>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p:cNvSpPr txBox="1"/>
          <p:nvPr/>
        </p:nvSpPr>
        <p:spPr>
          <a:xfrm>
            <a:off x="971600" y="332656"/>
            <a:ext cx="4680520" cy="369332"/>
          </a:xfrm>
          <a:prstGeom prst="rect">
            <a:avLst/>
          </a:prstGeom>
          <a:solidFill>
            <a:schemeClr val="accent1"/>
          </a:solidFill>
        </p:spPr>
        <p:txBody>
          <a:bodyPr wrap="square" rtlCol="0">
            <a:spAutoFit/>
          </a:bodyPr>
          <a:lstStyle/>
          <a:p>
            <a:r>
              <a:rPr lang="pt-BR" b="1" dirty="0">
                <a:solidFill>
                  <a:schemeClr val="bg1"/>
                </a:solidFill>
                <a:latin typeface="Arial" panose="020B0604020202020204" pitchFamily="34" charset="0"/>
                <a:cs typeface="Arial" panose="020B0604020202020204" pitchFamily="34" charset="0"/>
              </a:rPr>
              <a:t>Aí vai um exemplo para ficar mais claro</a:t>
            </a:r>
            <a:r>
              <a:rPr lang="pt-BR" b="1" dirty="0">
                <a:latin typeface="Arial" panose="020B0604020202020204" pitchFamily="34" charset="0"/>
                <a:cs typeface="Arial" panose="020B0604020202020204" pitchFamily="34" charset="0"/>
              </a:rPr>
              <a:t>: </a:t>
            </a:r>
          </a:p>
        </p:txBody>
      </p:sp>
      <p:sp>
        <p:nvSpPr>
          <p:cNvPr id="4" name="Retângulo 3"/>
          <p:cNvSpPr/>
          <p:nvPr/>
        </p:nvSpPr>
        <p:spPr>
          <a:xfrm>
            <a:off x="539552" y="730596"/>
            <a:ext cx="6840760" cy="1287532"/>
          </a:xfrm>
          <a:prstGeom prst="rect">
            <a:avLst/>
          </a:prstGeom>
        </p:spPr>
        <p:txBody>
          <a:bodyPr wrap="square">
            <a:spAutoFit/>
          </a:bodyPr>
          <a:lstStyle/>
          <a:p>
            <a:pPr>
              <a:lnSpc>
                <a:spcPct val="150000"/>
              </a:lnSpc>
            </a:pPr>
            <a:r>
              <a:rPr lang="pt-BR" dirty="0">
                <a:latin typeface="Arial" panose="020B0604020202020204" pitchFamily="34" charset="0"/>
                <a:cs typeface="Arial" panose="020B0604020202020204" pitchFamily="34" charset="0"/>
              </a:rPr>
              <a:t>Apresente uma foto ligada ao conteúdo em estudo. Em seguida, faça os seguintes questionamentos: Olhe atentamente esta foto, pense e tente responder. </a:t>
            </a:r>
          </a:p>
        </p:txBody>
      </p:sp>
      <p:pic>
        <p:nvPicPr>
          <p:cNvPr id="6" name="Imagem 5" descr="Ver a imagem em tamanho original"/>
          <p:cNvPicPr/>
          <p:nvPr/>
        </p:nvPicPr>
        <p:blipFill>
          <a:blip r:embed="rId3"/>
          <a:srcRect/>
          <a:stretch>
            <a:fillRect/>
          </a:stretch>
        </p:blipFill>
        <p:spPr bwMode="auto">
          <a:xfrm>
            <a:off x="813507" y="2276872"/>
            <a:ext cx="3146425" cy="2787650"/>
          </a:xfrm>
          <a:prstGeom prst="rect">
            <a:avLst/>
          </a:prstGeom>
          <a:noFill/>
          <a:ln w="9525">
            <a:noFill/>
            <a:miter lim="800000"/>
            <a:headEnd/>
            <a:tailEnd/>
          </a:ln>
        </p:spPr>
      </p:pic>
      <p:sp>
        <p:nvSpPr>
          <p:cNvPr id="7" name="Retângulo 6"/>
          <p:cNvSpPr/>
          <p:nvPr/>
        </p:nvSpPr>
        <p:spPr>
          <a:xfrm>
            <a:off x="4211960" y="2636912"/>
            <a:ext cx="4572000" cy="646331"/>
          </a:xfrm>
          <a:prstGeom prst="rect">
            <a:avLst/>
          </a:prstGeom>
        </p:spPr>
        <p:txBody>
          <a:bodyPr>
            <a:spAutoFit/>
          </a:bodyPr>
          <a:lstStyle/>
          <a:p>
            <a:r>
              <a:rPr lang="pt-BR" dirty="0">
                <a:latin typeface="Arial" panose="020B0604020202020204" pitchFamily="34" charset="0"/>
                <a:cs typeface="Arial" panose="020B0604020202020204" pitchFamily="34" charset="0"/>
              </a:rPr>
              <a:t>Você diria que este </a:t>
            </a:r>
            <a:r>
              <a:rPr lang="pt-BR" dirty="0" smtClean="0">
                <a:latin typeface="Arial" panose="020B0604020202020204" pitchFamily="34" charset="0"/>
                <a:cs typeface="Arial" panose="020B0604020202020204" pitchFamily="34" charset="0"/>
              </a:rPr>
              <a:t>ato pode </a:t>
            </a:r>
            <a:r>
              <a:rPr lang="pt-BR" dirty="0">
                <a:latin typeface="Arial" panose="020B0604020202020204" pitchFamily="34" charset="0"/>
                <a:cs typeface="Arial" panose="020B0604020202020204" pitchFamily="34" charset="0"/>
              </a:rPr>
              <a:t>ser considerado um crime? Por quê?</a:t>
            </a:r>
          </a:p>
        </p:txBody>
      </p:sp>
      <p:sp>
        <p:nvSpPr>
          <p:cNvPr id="8" name="Retângulo 7"/>
          <p:cNvSpPr/>
          <p:nvPr/>
        </p:nvSpPr>
        <p:spPr>
          <a:xfrm>
            <a:off x="4203168" y="3240813"/>
            <a:ext cx="4572000" cy="1754326"/>
          </a:xfrm>
          <a:prstGeom prst="rect">
            <a:avLst/>
          </a:prstGeom>
        </p:spPr>
        <p:txBody>
          <a:bodyPr>
            <a:spAutoFit/>
          </a:bodyPr>
          <a:lstStyle/>
          <a:p>
            <a:r>
              <a:rPr lang="pt-BR" dirty="0">
                <a:latin typeface="Arial" panose="020B0604020202020204" pitchFamily="34" charset="0"/>
                <a:cs typeface="Arial" panose="020B0604020202020204" pitchFamily="34" charset="0"/>
              </a:rPr>
              <a:t>Pense mais um pouco e responda: o que você vê na foto agride a Natureza? </a:t>
            </a:r>
            <a:endParaRPr lang="pt-BR" dirty="0" smtClean="0">
              <a:latin typeface="Arial" panose="020B0604020202020204" pitchFamily="34" charset="0"/>
              <a:cs typeface="Arial" panose="020B0604020202020204" pitchFamily="34" charset="0"/>
            </a:endParaRPr>
          </a:p>
          <a:p>
            <a:r>
              <a:rPr lang="pt-BR" dirty="0" smtClean="0">
                <a:latin typeface="Arial" panose="020B0604020202020204" pitchFamily="34" charset="0"/>
                <a:cs typeface="Arial" panose="020B0604020202020204" pitchFamily="34" charset="0"/>
              </a:rPr>
              <a:t> </a:t>
            </a:r>
            <a:r>
              <a:rPr lang="pt-BR" dirty="0">
                <a:latin typeface="Arial" panose="020B0604020202020204" pitchFamily="34" charset="0"/>
                <a:cs typeface="Arial" panose="020B0604020202020204" pitchFamily="34" charset="0"/>
              </a:rPr>
              <a:t>Traz consequências desastrosas para a comunidade</a:t>
            </a:r>
            <a:r>
              <a:rPr lang="pt-BR" dirty="0" smtClean="0">
                <a:latin typeface="Arial" panose="020B0604020202020204" pitchFamily="34" charset="0"/>
                <a:cs typeface="Arial" panose="020B0604020202020204" pitchFamily="34" charset="0"/>
              </a:rPr>
              <a:t>?</a:t>
            </a:r>
          </a:p>
          <a:p>
            <a:r>
              <a:rPr lang="pt-BR" dirty="0" smtClean="0">
                <a:latin typeface="Arial" panose="020B0604020202020204" pitchFamily="34" charset="0"/>
                <a:cs typeface="Arial" panose="020B0604020202020204" pitchFamily="34" charset="0"/>
              </a:rPr>
              <a:t> </a:t>
            </a:r>
            <a:r>
              <a:rPr lang="pt-BR" dirty="0">
                <a:latin typeface="Arial" panose="020B0604020202020204" pitchFamily="34" charset="0"/>
                <a:cs typeface="Arial" panose="020B0604020202020204" pitchFamily="34" charset="0"/>
              </a:rPr>
              <a:t> Prejudica de alguma forma a saúde das pessoas?</a:t>
            </a:r>
          </a:p>
        </p:txBody>
      </p:sp>
      <p:sp>
        <p:nvSpPr>
          <p:cNvPr id="9" name="Retângulo 8"/>
          <p:cNvSpPr/>
          <p:nvPr/>
        </p:nvSpPr>
        <p:spPr>
          <a:xfrm>
            <a:off x="5436096" y="4799744"/>
            <a:ext cx="2467342" cy="369332"/>
          </a:xfrm>
          <a:prstGeom prst="rect">
            <a:avLst/>
          </a:prstGeom>
        </p:spPr>
        <p:txBody>
          <a:bodyPr wrap="none">
            <a:spAutoFit/>
          </a:bodyPr>
          <a:lstStyle/>
          <a:p>
            <a:r>
              <a:rPr lang="pt-BR" dirty="0">
                <a:latin typeface="Arial" panose="020B0604020202020204" pitchFamily="34" charset="0"/>
                <a:cs typeface="Arial" panose="020B0604020202020204" pitchFamily="34" charset="0"/>
              </a:rPr>
              <a:t>Afinal é crime ou não?</a:t>
            </a:r>
          </a:p>
        </p:txBody>
      </p:sp>
      <p:sp>
        <p:nvSpPr>
          <p:cNvPr id="10" name="Retângulo 9"/>
          <p:cNvSpPr/>
          <p:nvPr/>
        </p:nvSpPr>
        <p:spPr>
          <a:xfrm>
            <a:off x="805922" y="5360140"/>
            <a:ext cx="7969245" cy="646331"/>
          </a:xfrm>
          <a:prstGeom prst="rect">
            <a:avLst/>
          </a:prstGeom>
        </p:spPr>
        <p:txBody>
          <a:bodyPr wrap="square">
            <a:spAutoFit/>
          </a:bodyPr>
          <a:lstStyle/>
          <a:p>
            <a:r>
              <a:rPr lang="pt-BR" dirty="0">
                <a:latin typeface="Arial" panose="020B0604020202020204" pitchFamily="34" charset="0"/>
                <a:cs typeface="Arial" panose="020B0604020202020204" pitchFamily="34" charset="0"/>
              </a:rPr>
              <a:t>Escreva aí nos seus apontamentos tudo que lhe vem à mente ao mirar esta foto e leve suas ideias para o grupo ou por </a:t>
            </a:r>
            <a:r>
              <a:rPr lang="pt-BR" dirty="0" err="1">
                <a:latin typeface="Arial" panose="020B0604020202020204" pitchFamily="34" charset="0"/>
                <a:cs typeface="Arial" panose="020B0604020202020204" pitchFamily="34" charset="0"/>
              </a:rPr>
              <a:t>email</a:t>
            </a:r>
            <a:r>
              <a:rPr lang="pt-BR" dirty="0">
                <a:latin typeface="Arial" panose="020B0604020202020204" pitchFamily="34" charset="0"/>
                <a:cs typeface="Arial" panose="020B0604020202020204" pitchFamily="34" charset="0"/>
              </a:rPr>
              <a:t> para seu professor</a:t>
            </a:r>
            <a:r>
              <a:rPr lang="pt-BR" dirty="0"/>
              <a: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1763688" y="620688"/>
            <a:ext cx="3944480" cy="369332"/>
          </a:xfrm>
          <a:prstGeom prst="rect">
            <a:avLst/>
          </a:prstGeom>
        </p:spPr>
        <p:style>
          <a:lnRef idx="1">
            <a:schemeClr val="accent4"/>
          </a:lnRef>
          <a:fillRef idx="2">
            <a:schemeClr val="accent4"/>
          </a:fillRef>
          <a:effectRef idx="1">
            <a:schemeClr val="accent4"/>
          </a:effectRef>
          <a:fontRef idx="minor">
            <a:schemeClr val="dk1"/>
          </a:fontRef>
        </p:style>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pt-BR" dirty="0">
                <a:latin typeface="Arial" panose="020B0604020202020204" pitchFamily="34" charset="0"/>
                <a:cs typeface="Arial" panose="020B0604020202020204" pitchFamily="34" charset="0"/>
              </a:rPr>
              <a:t>ISTO É INTERATIVIDADE</a:t>
            </a:r>
            <a:endParaRPr lang="pt-BR"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ea typeface="Verdana" pitchFamily="34" charset="0"/>
              <a:cs typeface="Arial" panose="020B0604020202020204" pitchFamily="34" charset="0"/>
            </a:endParaRPr>
          </a:p>
        </p:txBody>
      </p:sp>
      <p:sp>
        <p:nvSpPr>
          <p:cNvPr id="2" name="Retângulo 1"/>
          <p:cNvSpPr/>
          <p:nvPr/>
        </p:nvSpPr>
        <p:spPr>
          <a:xfrm>
            <a:off x="971600" y="1549326"/>
            <a:ext cx="5976664" cy="369332"/>
          </a:xfrm>
          <a:prstGeom prst="rect">
            <a:avLst/>
          </a:prstGeom>
        </p:spPr>
        <p:txBody>
          <a:bodyPr wrap="square">
            <a:spAutoFit/>
          </a:bodyPr>
          <a:lstStyle/>
          <a:p>
            <a:r>
              <a:rPr lang="pt-BR" dirty="0">
                <a:latin typeface="Arial" panose="020B0604020202020204" pitchFamily="34" charset="0"/>
                <a:cs typeface="Arial" panose="020B0604020202020204" pitchFamily="34" charset="0"/>
              </a:rPr>
              <a:t>Característica central de qualquer processo educacional </a:t>
            </a:r>
          </a:p>
        </p:txBody>
      </p:sp>
      <p:sp>
        <p:nvSpPr>
          <p:cNvPr id="4" name="Seta para baixo 3"/>
          <p:cNvSpPr/>
          <p:nvPr/>
        </p:nvSpPr>
        <p:spPr>
          <a:xfrm>
            <a:off x="3347864" y="1129420"/>
            <a:ext cx="500066"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 name="Retângulo 2"/>
          <p:cNvSpPr/>
          <p:nvPr/>
        </p:nvSpPr>
        <p:spPr>
          <a:xfrm>
            <a:off x="1655676" y="2507776"/>
            <a:ext cx="6794480" cy="2031325"/>
          </a:xfrm>
          <a:prstGeom prst="rect">
            <a:avLst/>
          </a:prstGeom>
        </p:spPr>
        <p:txBody>
          <a:bodyPr wrap="square">
            <a:spAutoFit/>
          </a:bodyPr>
          <a:lstStyle/>
          <a:p>
            <a:r>
              <a:rPr lang="pt-BR" dirty="0">
                <a:latin typeface="Arial" panose="020B0604020202020204" pitchFamily="34" charset="0"/>
                <a:cs typeface="Arial" panose="020B0604020202020204" pitchFamily="34" charset="0"/>
              </a:rPr>
              <a:t>Guarde bem: </a:t>
            </a:r>
            <a:endParaRPr lang="pt-BR" dirty="0" smtClean="0">
              <a:latin typeface="Arial" panose="020B0604020202020204" pitchFamily="34" charset="0"/>
              <a:cs typeface="Arial" panose="020B0604020202020204" pitchFamily="34" charset="0"/>
            </a:endParaRPr>
          </a:p>
          <a:p>
            <a:r>
              <a:rPr lang="pt-BR" dirty="0" smtClean="0">
                <a:latin typeface="Arial" panose="020B0604020202020204" pitchFamily="34" charset="0"/>
                <a:cs typeface="Arial" panose="020B0604020202020204" pitchFamily="34" charset="0"/>
              </a:rPr>
              <a:t>Educar </a:t>
            </a:r>
            <a:r>
              <a:rPr lang="pt-BR" dirty="0">
                <a:latin typeface="Arial" panose="020B0604020202020204" pitchFamily="34" charset="0"/>
                <a:cs typeface="Arial" panose="020B0604020202020204" pitchFamily="34" charset="0"/>
              </a:rPr>
              <a:t>significa preparar para a participação cidadã e que esta pode ser praticada em uma aula interativa seja de qual forma for: informatizada, a distância ou mesmo presencial. Não mais centrada na separação da emissão e recepção, onde o professor tinha apenas um papel de “transmissor de informações” e o aluno, menos dinâmico ainda, de “receptor dessas informações”.</a:t>
            </a:r>
          </a:p>
        </p:txBody>
      </p:sp>
      <p:pic>
        <p:nvPicPr>
          <p:cNvPr id="6" name="Picture 10" descr="AA053845.png"/>
          <p:cNvPicPr>
            <a:picLocks noChangeAspect="1"/>
          </p:cNvPicPr>
          <p:nvPr/>
        </p:nvPicPr>
        <p:blipFill>
          <a:blip r:embed="rId2"/>
          <a:stretch>
            <a:fillRect/>
          </a:stretch>
        </p:blipFill>
        <p:spPr>
          <a:xfrm>
            <a:off x="287524" y="2511525"/>
            <a:ext cx="1368152" cy="2062370"/>
          </a:xfrm>
          <a:prstGeom prst="rect">
            <a:avLst/>
          </a:prstGeom>
          <a:effectLst>
            <a:outerShdw blurRad="50800" dist="38100" dir="5400000" algn="t" rotWithShape="0">
              <a:prstClr val="black">
                <a:alpha val="40000"/>
              </a:prstClr>
            </a:outerShdw>
          </a:effectLst>
        </p:spPr>
      </p:pic>
      <p:sp>
        <p:nvSpPr>
          <p:cNvPr id="7" name="Retângulo 6"/>
          <p:cNvSpPr/>
          <p:nvPr/>
        </p:nvSpPr>
        <p:spPr>
          <a:xfrm>
            <a:off x="1609408" y="5128219"/>
            <a:ext cx="5328592" cy="461665"/>
          </a:xfrm>
          <a:prstGeom prst="rect">
            <a:avLst/>
          </a:prstGeom>
        </p:spPr>
        <p:style>
          <a:lnRef idx="1">
            <a:schemeClr val="accent4"/>
          </a:lnRef>
          <a:fillRef idx="2">
            <a:schemeClr val="accent4"/>
          </a:fillRef>
          <a:effectRef idx="1">
            <a:schemeClr val="accent4"/>
          </a:effectRef>
          <a:fontRef idx="minor">
            <a:schemeClr val="dk1"/>
          </a:fontRef>
        </p:style>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pt-BR" dirty="0">
                <a:latin typeface="Arial" panose="020B0604020202020204" pitchFamily="34" charset="0"/>
                <a:cs typeface="Arial" panose="020B0604020202020204" pitchFamily="34" charset="0"/>
              </a:rPr>
              <a:t>Ensinar é trocar, compartilhar ideias</a:t>
            </a:r>
            <a:r>
              <a:rPr lang="pt-BR" sz="2400" dirty="0"/>
              <a:t>. </a:t>
            </a:r>
            <a:endParaRPr lang="pt-BR" sz="2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614536" y="836712"/>
            <a:ext cx="6912768" cy="1200329"/>
          </a:xfrm>
          <a:prstGeom prst="rect">
            <a:avLst/>
          </a:prstGeom>
          <a:solidFill>
            <a:schemeClr val="accent3">
              <a:lumMod val="20000"/>
              <a:lumOff val="80000"/>
            </a:schemeClr>
          </a:solidFill>
          <a:ln>
            <a:solidFill>
              <a:schemeClr val="accent1"/>
            </a:solidFill>
          </a:ln>
        </p:spPr>
        <p:txBody>
          <a:bodyPr wrap="square">
            <a:spAutoFit/>
          </a:bodyPr>
          <a:lstStyle/>
          <a:p>
            <a:pPr algn="just"/>
            <a:r>
              <a:rPr lang="pt-BR" dirty="0">
                <a:latin typeface="Arial" panose="020B0604020202020204" pitchFamily="34" charset="0"/>
                <a:cs typeface="Arial" panose="020B0604020202020204" pitchFamily="34" charset="0"/>
              </a:rPr>
              <a:t>Destaca-se, assim, a importância do material de estudo nesse processo, no qual o professor passa a exercer o papel de condutor de um conjunto de atividades que procura levar à construção de conhecimento.</a:t>
            </a:r>
          </a:p>
        </p:txBody>
      </p:sp>
      <p:sp>
        <p:nvSpPr>
          <p:cNvPr id="7" name="Retângulo 6"/>
          <p:cNvSpPr/>
          <p:nvPr/>
        </p:nvSpPr>
        <p:spPr>
          <a:xfrm>
            <a:off x="585065" y="3326666"/>
            <a:ext cx="7267960" cy="1200329"/>
          </a:xfrm>
          <a:prstGeom prst="rect">
            <a:avLst/>
          </a:prstGeom>
          <a:solidFill>
            <a:schemeClr val="accent3">
              <a:lumMod val="20000"/>
              <a:lumOff val="80000"/>
            </a:schemeClr>
          </a:solidFill>
          <a:ln>
            <a:solidFill>
              <a:schemeClr val="accent1"/>
            </a:solidFill>
          </a:ln>
        </p:spPr>
        <p:txBody>
          <a:bodyPr wrap="square">
            <a:spAutoFit/>
          </a:bodyPr>
          <a:lstStyle/>
          <a:p>
            <a:pPr algn="just"/>
            <a:r>
              <a:rPr lang="pt-BR" dirty="0">
                <a:latin typeface="Arial" panose="020B0604020202020204" pitchFamily="34" charset="0"/>
                <a:cs typeface="Arial" panose="020B0604020202020204" pitchFamily="34" charset="0"/>
              </a:rPr>
              <a:t>Um dos maiores desafios de estudar a distância é a necessidade de se superar o isolamento, mas que pode ser vencido pelo professor, com o uso criativo de diversas estratégias de comunicação como você está acompanhando aqui.</a:t>
            </a:r>
          </a:p>
        </p:txBody>
      </p:sp>
      <p:pic>
        <p:nvPicPr>
          <p:cNvPr id="8" name="Imagem 7" descr="D:\ART\CLIPART1\CARTOONS\OFFICE\TYPING.WMF"/>
          <p:cNvPicPr/>
          <p:nvPr/>
        </p:nvPicPr>
        <p:blipFill>
          <a:blip r:embed="rId2"/>
          <a:srcRect/>
          <a:stretch>
            <a:fillRect/>
          </a:stretch>
        </p:blipFill>
        <p:spPr bwMode="auto">
          <a:xfrm>
            <a:off x="5076056" y="1934459"/>
            <a:ext cx="1788160" cy="14947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CaixaDeTexto 4"/>
          <p:cNvSpPr txBox="1">
            <a:spLocks noChangeArrowheads="1"/>
          </p:cNvSpPr>
          <p:nvPr/>
        </p:nvSpPr>
        <p:spPr bwMode="auto">
          <a:xfrm>
            <a:off x="827584" y="4051990"/>
            <a:ext cx="3744416" cy="338554"/>
          </a:xfrm>
          <a:prstGeom prst="rect">
            <a:avLst/>
          </a:prstGeom>
          <a:noFill/>
          <a:ln w="9525">
            <a:noFill/>
            <a:miter lim="800000"/>
            <a:headEnd/>
            <a:tailEnd/>
          </a:ln>
        </p:spPr>
        <p:txBody>
          <a:bodyPr wrap="square">
            <a:spAutoFit/>
          </a:bodyPr>
          <a:lstStyle/>
          <a:p>
            <a:r>
              <a:rPr lang="pt-BR" sz="1600" dirty="0" smtClean="0">
                <a:latin typeface="Arial" panose="020B0604020202020204" pitchFamily="34" charset="0"/>
                <a:cs typeface="Arial" panose="020B0604020202020204" pitchFamily="34" charset="0"/>
              </a:rPr>
              <a:t>Que tal </a:t>
            </a:r>
            <a:r>
              <a:rPr lang="pt-BR" sz="1600" dirty="0">
                <a:latin typeface="Arial" panose="020B0604020202020204" pitchFamily="34" charset="0"/>
                <a:cs typeface="Arial" panose="020B0604020202020204" pitchFamily="34" charset="0"/>
              </a:rPr>
              <a:t>disponibilizar para o </a:t>
            </a:r>
            <a:r>
              <a:rPr lang="pt-BR" sz="1600" dirty="0" smtClean="0">
                <a:latin typeface="Arial" panose="020B0604020202020204" pitchFamily="34" charset="0"/>
                <a:cs typeface="Arial" panose="020B0604020202020204" pitchFamily="34" charset="0"/>
              </a:rPr>
              <a:t>aluno: </a:t>
            </a:r>
            <a:endParaRPr lang="pt-BR" sz="1600" dirty="0">
              <a:latin typeface="Arial" panose="020B0604020202020204" pitchFamily="34" charset="0"/>
              <a:cs typeface="Arial" panose="020B0604020202020204" pitchFamily="34" charset="0"/>
            </a:endParaRPr>
          </a:p>
        </p:txBody>
      </p:sp>
      <p:sp>
        <p:nvSpPr>
          <p:cNvPr id="5" name="Retângulo 4"/>
          <p:cNvSpPr/>
          <p:nvPr/>
        </p:nvSpPr>
        <p:spPr>
          <a:xfrm>
            <a:off x="251520" y="692696"/>
            <a:ext cx="4572000" cy="923330"/>
          </a:xfrm>
          <a:prstGeom prst="rect">
            <a:avLst/>
          </a:prstGeom>
        </p:spPr>
        <p:txBody>
          <a:bodyPr>
            <a:spAutoFit/>
          </a:bodyPr>
          <a:lstStyle/>
          <a:p>
            <a:r>
              <a:rPr lang="pt-BR" sz="1600" dirty="0">
                <a:latin typeface="Arial" panose="020B0604020202020204" pitchFamily="34" charset="0"/>
                <a:cs typeface="Arial" panose="020B0604020202020204" pitchFamily="34" charset="0"/>
              </a:rPr>
              <a:t>RELEMBRANDO</a:t>
            </a:r>
            <a:r>
              <a:rPr lang="pt-BR" sz="1600" dirty="0" smtClean="0">
                <a:latin typeface="Arial" panose="020B0604020202020204" pitchFamily="34" charset="0"/>
                <a:cs typeface="Arial" panose="020B0604020202020204" pitchFamily="34" charset="0"/>
              </a:rPr>
              <a:t>...</a:t>
            </a:r>
          </a:p>
          <a:p>
            <a:endParaRPr lang="pt-BR" dirty="0">
              <a:latin typeface="Arial" panose="020B0604020202020204" pitchFamily="34" charset="0"/>
              <a:cs typeface="Arial" panose="020B0604020202020204" pitchFamily="34" charset="0"/>
            </a:endParaRPr>
          </a:p>
          <a:p>
            <a:r>
              <a:rPr lang="pt-BR" dirty="0" smtClean="0">
                <a:latin typeface="Arial" panose="020B0604020202020204" pitchFamily="34" charset="0"/>
                <a:cs typeface="Arial" panose="020B0604020202020204" pitchFamily="34" charset="0"/>
              </a:rPr>
              <a:t> </a:t>
            </a:r>
            <a:r>
              <a:rPr lang="pt-BR" dirty="0">
                <a:latin typeface="Arial" panose="020B0604020202020204" pitchFamily="34" charset="0"/>
                <a:cs typeface="Arial" panose="020B0604020202020204" pitchFamily="34" charset="0"/>
              </a:rPr>
              <a:t>Provocando a Interatividade</a:t>
            </a:r>
          </a:p>
        </p:txBody>
      </p:sp>
      <p:sp>
        <p:nvSpPr>
          <p:cNvPr id="6" name="Retângulo 5"/>
          <p:cNvSpPr/>
          <p:nvPr/>
        </p:nvSpPr>
        <p:spPr>
          <a:xfrm>
            <a:off x="899592" y="1642125"/>
            <a:ext cx="7128792" cy="2308324"/>
          </a:xfrm>
          <a:prstGeom prst="rect">
            <a:avLst/>
          </a:prstGeom>
        </p:spPr>
        <p:txBody>
          <a:bodyPr wrap="square">
            <a:spAutoFit/>
          </a:bodyPr>
          <a:lstStyle/>
          <a:p>
            <a:pPr marL="285750" indent="-285750">
              <a:buFont typeface="Arial" panose="020B0604020202020204" pitchFamily="34" charset="0"/>
              <a:buChar char="•"/>
            </a:pPr>
            <a:r>
              <a:rPr lang="pt-BR" dirty="0" smtClean="0">
                <a:latin typeface="Arial" panose="020B0604020202020204" pitchFamily="34" charset="0"/>
                <a:cs typeface="Arial" panose="020B0604020202020204" pitchFamily="34" charset="0"/>
              </a:rPr>
              <a:t>Interrogações </a:t>
            </a:r>
            <a:r>
              <a:rPr lang="pt-BR" dirty="0">
                <a:latin typeface="Arial" panose="020B0604020202020204" pitchFamily="34" charset="0"/>
                <a:cs typeface="Arial" panose="020B0604020202020204" pitchFamily="34" charset="0"/>
              </a:rPr>
              <a:t>frequentes. </a:t>
            </a:r>
            <a:endParaRPr lang="pt-BR"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pt-BR" dirty="0" smtClean="0">
                <a:latin typeface="Arial" panose="020B0604020202020204" pitchFamily="34" charset="0"/>
                <a:cs typeface="Arial" panose="020B0604020202020204" pitchFamily="34" charset="0"/>
              </a:rPr>
              <a:t>Propostas </a:t>
            </a:r>
            <a:r>
              <a:rPr lang="pt-BR" dirty="0">
                <a:latin typeface="Arial" panose="020B0604020202020204" pitchFamily="34" charset="0"/>
                <a:cs typeface="Arial" panose="020B0604020202020204" pitchFamily="34" charset="0"/>
              </a:rPr>
              <a:t>de reflexão</a:t>
            </a:r>
            <a:r>
              <a:rPr lang="pt-BR" dirty="0" smtClean="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pt-BR" dirty="0" smtClean="0">
                <a:latin typeface="Arial" panose="020B0604020202020204" pitchFamily="34" charset="0"/>
                <a:cs typeface="Arial" panose="020B0604020202020204" pitchFamily="34" charset="0"/>
              </a:rPr>
              <a:t> </a:t>
            </a:r>
            <a:r>
              <a:rPr lang="pt-BR" dirty="0">
                <a:latin typeface="Arial" panose="020B0604020202020204" pitchFamily="34" charset="0"/>
                <a:cs typeface="Arial" panose="020B0604020202020204" pitchFamily="34" charset="0"/>
              </a:rPr>
              <a:t>Conclusões a partir de </a:t>
            </a:r>
            <a:r>
              <a:rPr lang="pt-BR" dirty="0" smtClean="0">
                <a:latin typeface="Arial" panose="020B0604020202020204" pitchFamily="34" charset="0"/>
                <a:cs typeface="Arial" panose="020B0604020202020204" pitchFamily="34" charset="0"/>
              </a:rPr>
              <a:t>estudo. </a:t>
            </a:r>
          </a:p>
          <a:p>
            <a:pPr marL="285750" indent="-285750">
              <a:buFont typeface="Arial" panose="020B0604020202020204" pitchFamily="34" charset="0"/>
              <a:buChar char="•"/>
            </a:pPr>
            <a:r>
              <a:rPr lang="pt-BR" dirty="0" smtClean="0">
                <a:latin typeface="Arial" panose="020B0604020202020204" pitchFamily="34" charset="0"/>
                <a:cs typeface="Arial" panose="020B0604020202020204" pitchFamily="34" charset="0"/>
              </a:rPr>
              <a:t>Levantamento </a:t>
            </a:r>
            <a:r>
              <a:rPr lang="pt-BR" dirty="0">
                <a:latin typeface="Arial" panose="020B0604020202020204" pitchFamily="34" charset="0"/>
                <a:cs typeface="Arial" panose="020B0604020202020204" pitchFamily="34" charset="0"/>
              </a:rPr>
              <a:t>de questões. </a:t>
            </a:r>
            <a:endParaRPr lang="pt-BR"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pt-BR" dirty="0" smtClean="0">
                <a:latin typeface="Arial" panose="020B0604020202020204" pitchFamily="34" charset="0"/>
                <a:cs typeface="Arial" panose="020B0604020202020204" pitchFamily="34" charset="0"/>
              </a:rPr>
              <a:t>Emissão </a:t>
            </a:r>
            <a:r>
              <a:rPr lang="pt-BR" dirty="0">
                <a:latin typeface="Arial" panose="020B0604020202020204" pitchFamily="34" charset="0"/>
                <a:cs typeface="Arial" panose="020B0604020202020204" pitchFamily="34" charset="0"/>
              </a:rPr>
              <a:t>de 0piniões pessoais. </a:t>
            </a:r>
            <a:endParaRPr lang="pt-BR"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pt-BR" dirty="0" smtClean="0">
                <a:latin typeface="Arial" panose="020B0604020202020204" pitchFamily="34" charset="0"/>
                <a:cs typeface="Arial" panose="020B0604020202020204" pitchFamily="34" charset="0"/>
              </a:rPr>
              <a:t>Tomadas </a:t>
            </a:r>
            <a:r>
              <a:rPr lang="pt-BR" dirty="0">
                <a:latin typeface="Arial" panose="020B0604020202020204" pitchFamily="34" charset="0"/>
                <a:cs typeface="Arial" panose="020B0604020202020204" pitchFamily="34" charset="0"/>
              </a:rPr>
              <a:t>de decisões. </a:t>
            </a:r>
            <a:endParaRPr lang="pt-BR"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pt-BR" dirty="0" smtClean="0">
                <a:latin typeface="Arial" panose="020B0604020202020204" pitchFamily="34" charset="0"/>
                <a:cs typeface="Arial" panose="020B0604020202020204" pitchFamily="34" charset="0"/>
              </a:rPr>
              <a:t>Estudo </a:t>
            </a:r>
            <a:r>
              <a:rPr lang="pt-BR" dirty="0">
                <a:latin typeface="Arial" panose="020B0604020202020204" pitchFamily="34" charset="0"/>
                <a:cs typeface="Arial" panose="020B0604020202020204" pitchFamily="34" charset="0"/>
              </a:rPr>
              <a:t>de casos e etc... </a:t>
            </a:r>
            <a:endParaRPr lang="pt-BR" dirty="0" smtClean="0">
              <a:latin typeface="Arial" panose="020B0604020202020204" pitchFamily="34" charset="0"/>
              <a:cs typeface="Arial" panose="020B0604020202020204" pitchFamily="34" charset="0"/>
            </a:endParaRPr>
          </a:p>
          <a:p>
            <a:r>
              <a:rPr lang="pt-BR" dirty="0" smtClean="0">
                <a:latin typeface="Arial" panose="020B0604020202020204" pitchFamily="34" charset="0"/>
                <a:cs typeface="Arial" panose="020B0604020202020204" pitchFamily="34" charset="0"/>
              </a:rPr>
              <a:t>       Você </a:t>
            </a:r>
            <a:r>
              <a:rPr lang="pt-BR" dirty="0">
                <a:latin typeface="Arial" panose="020B0604020202020204" pitchFamily="34" charset="0"/>
                <a:cs typeface="Arial" panose="020B0604020202020204" pitchFamily="34" charset="0"/>
              </a:rPr>
              <a:t>pode lançar mão, também, de recursos da </a:t>
            </a:r>
            <a:r>
              <a:rPr lang="pt-BR" dirty="0" smtClean="0">
                <a:latin typeface="Arial" panose="020B0604020202020204" pitchFamily="34" charset="0"/>
                <a:cs typeface="Arial" panose="020B0604020202020204" pitchFamily="34" charset="0"/>
              </a:rPr>
              <a:t> 	Internet</a:t>
            </a:r>
            <a:r>
              <a:rPr lang="pt-BR" dirty="0">
                <a:latin typeface="Arial" panose="020B0604020202020204" pitchFamily="34" charset="0"/>
                <a:cs typeface="Arial" panose="020B0604020202020204" pitchFamily="34" charset="0"/>
              </a:rPr>
              <a:t>.</a:t>
            </a:r>
          </a:p>
        </p:txBody>
      </p:sp>
      <p:sp>
        <p:nvSpPr>
          <p:cNvPr id="7" name="Retângulo 6"/>
          <p:cNvSpPr/>
          <p:nvPr/>
        </p:nvSpPr>
        <p:spPr>
          <a:xfrm>
            <a:off x="683568" y="4551121"/>
            <a:ext cx="7632848" cy="861774"/>
          </a:xfrm>
          <a:prstGeom prst="rect">
            <a:avLst/>
          </a:prstGeom>
          <a:solidFill>
            <a:schemeClr val="accent1">
              <a:lumMod val="20000"/>
              <a:lumOff val="80000"/>
            </a:schemeClr>
          </a:solidFill>
          <a:ln>
            <a:solidFill>
              <a:schemeClr val="accent1"/>
            </a:solidFill>
          </a:ln>
        </p:spPr>
        <p:txBody>
          <a:bodyPr wrap="square">
            <a:spAutoFit/>
          </a:bodyPr>
          <a:lstStyle/>
          <a:p>
            <a:r>
              <a:rPr lang="pt-BR" dirty="0" smtClean="0"/>
              <a:t> </a:t>
            </a:r>
            <a:r>
              <a:rPr lang="pt-BR" sz="1600" dirty="0">
                <a:latin typeface="Arial" panose="020B0604020202020204" pitchFamily="34" charset="0"/>
                <a:cs typeface="Arial" panose="020B0604020202020204" pitchFamily="34" charset="0"/>
              </a:rPr>
              <a:t>fóruns; </a:t>
            </a:r>
            <a:r>
              <a:rPr lang="pt-BR" sz="1600" dirty="0" smtClean="0">
                <a:latin typeface="Arial" panose="020B0604020202020204" pitchFamily="34" charset="0"/>
                <a:cs typeface="Arial" panose="020B0604020202020204" pitchFamily="34" charset="0"/>
              </a:rPr>
              <a:t>     chats;      </a:t>
            </a:r>
            <a:r>
              <a:rPr lang="pt-BR" sz="1600" dirty="0">
                <a:latin typeface="Arial" panose="020B0604020202020204" pitchFamily="34" charset="0"/>
                <a:cs typeface="Arial" panose="020B0604020202020204" pitchFamily="34" charset="0"/>
              </a:rPr>
              <a:t>blogs</a:t>
            </a:r>
            <a:r>
              <a:rPr lang="pt-BR" sz="1600" dirty="0" smtClean="0">
                <a:latin typeface="Arial" panose="020B0604020202020204" pitchFamily="34" charset="0"/>
                <a:cs typeface="Arial" panose="020B0604020202020204" pitchFamily="34" charset="0"/>
              </a:rPr>
              <a:t>;     </a:t>
            </a:r>
            <a:r>
              <a:rPr lang="pt-BR" sz="1600" dirty="0">
                <a:latin typeface="Arial" panose="020B0604020202020204" pitchFamily="34" charset="0"/>
                <a:cs typeface="Arial" panose="020B0604020202020204" pitchFamily="34" charset="0"/>
              </a:rPr>
              <a:t>chamada de vídeo em tempo real</a:t>
            </a:r>
            <a:r>
              <a:rPr lang="pt-BR" sz="1600" dirty="0" smtClean="0">
                <a:latin typeface="Arial" panose="020B0604020202020204" pitchFamily="34" charset="0"/>
                <a:cs typeface="Arial" panose="020B0604020202020204" pitchFamily="34" charset="0"/>
              </a:rPr>
              <a:t>;        </a:t>
            </a:r>
            <a:r>
              <a:rPr lang="pt-BR" sz="1600" dirty="0">
                <a:latin typeface="Arial" panose="020B0604020202020204" pitchFamily="34" charset="0"/>
                <a:cs typeface="Arial" panose="020B0604020202020204" pitchFamily="34" charset="0"/>
              </a:rPr>
              <a:t>murais</a:t>
            </a:r>
            <a:r>
              <a:rPr lang="pt-BR" sz="1600" dirty="0" smtClean="0">
                <a:latin typeface="Arial" panose="020B0604020202020204" pitchFamily="34" charset="0"/>
                <a:cs typeface="Arial" panose="020B0604020202020204" pitchFamily="34" charset="0"/>
              </a:rPr>
              <a:t>;     </a:t>
            </a:r>
            <a:r>
              <a:rPr lang="pt-BR" sz="1600" dirty="0">
                <a:latin typeface="Arial" panose="020B0604020202020204" pitchFamily="34" charset="0"/>
                <a:cs typeface="Arial" panose="020B0604020202020204" pitchFamily="34" charset="0"/>
              </a:rPr>
              <a:t>galerias; </a:t>
            </a:r>
            <a:r>
              <a:rPr lang="pt-BR" sz="1600" dirty="0" smtClean="0">
                <a:latin typeface="Arial" panose="020B0604020202020204" pitchFamily="34" charset="0"/>
                <a:cs typeface="Arial" panose="020B0604020202020204" pitchFamily="34" charset="0"/>
              </a:rPr>
              <a:t>    e </a:t>
            </a:r>
            <a:r>
              <a:rPr lang="pt-BR" sz="1600" dirty="0">
                <a:latin typeface="Arial" panose="020B0604020202020204" pitchFamily="34" charset="0"/>
                <a:cs typeface="Arial" panose="020B0604020202020204" pitchFamily="34" charset="0"/>
              </a:rPr>
              <a:t>mails e outros... </a:t>
            </a:r>
            <a:endParaRPr lang="pt-BR" sz="1600" dirty="0" smtClean="0">
              <a:latin typeface="Arial" panose="020B0604020202020204" pitchFamily="34" charset="0"/>
              <a:cs typeface="Arial" panose="020B0604020202020204" pitchFamily="34" charset="0"/>
            </a:endParaRPr>
          </a:p>
          <a:p>
            <a:r>
              <a:rPr lang="pt-BR" sz="1600" dirty="0" smtClean="0">
                <a:latin typeface="Arial" panose="020B0604020202020204" pitchFamily="34" charset="0"/>
                <a:cs typeface="Arial" panose="020B0604020202020204" pitchFamily="34" charset="0"/>
              </a:rPr>
              <a:t>De </a:t>
            </a:r>
            <a:r>
              <a:rPr lang="pt-BR" sz="1600" dirty="0">
                <a:latin typeface="Arial" panose="020B0604020202020204" pitchFamily="34" charset="0"/>
                <a:cs typeface="Arial" panose="020B0604020202020204" pitchFamily="34" charset="0"/>
              </a:rPr>
              <a:t>forma que ele possa trocar ideias com seus colegas e professor.</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descr="C:\Meus documentos\olho.gif"/>
          <p:cNvPicPr>
            <a:picLocks noChangeAspect="1" noChangeArrowheads="1" noCrop="1"/>
          </p:cNvPicPr>
          <p:nvPr/>
        </p:nvPicPr>
        <p:blipFill>
          <a:blip r:embed="rId2" cstate="print"/>
          <a:srcRect/>
          <a:stretch>
            <a:fillRect/>
          </a:stretch>
        </p:blipFill>
        <p:spPr bwMode="auto">
          <a:xfrm>
            <a:off x="549291" y="200004"/>
            <a:ext cx="700087" cy="762000"/>
          </a:xfrm>
          <a:prstGeom prst="rect">
            <a:avLst/>
          </a:prstGeom>
          <a:noFill/>
          <a:ln w="9525">
            <a:noFill/>
            <a:miter lim="800000"/>
            <a:headEnd/>
            <a:tailEnd/>
          </a:ln>
        </p:spPr>
      </p:pic>
      <p:sp>
        <p:nvSpPr>
          <p:cNvPr id="4" name="CaixaDeTexto 3"/>
          <p:cNvSpPr txBox="1"/>
          <p:nvPr/>
        </p:nvSpPr>
        <p:spPr>
          <a:xfrm>
            <a:off x="1355100" y="353555"/>
            <a:ext cx="3792964" cy="338554"/>
          </a:xfrm>
          <a:prstGeom prst="rect">
            <a:avLst/>
          </a:prstGeom>
          <a:noFill/>
        </p:spPr>
        <p:txBody>
          <a:bodyPr wrap="square" rtlCol="0">
            <a:spAutoFit/>
          </a:bodyPr>
          <a:lstStyle/>
          <a:p>
            <a:r>
              <a:rPr lang="pt-BR" sz="1600" dirty="0" smtClean="0">
                <a:latin typeface="Verdana" pitchFamily="34" charset="0"/>
                <a:ea typeface="Verdana" pitchFamily="34" charset="0"/>
                <a:cs typeface="Verdana" pitchFamily="34" charset="0"/>
              </a:rPr>
              <a:t>Olho vivo no que vou informar:</a:t>
            </a:r>
            <a:endParaRPr lang="pt-BR" sz="1600" dirty="0">
              <a:latin typeface="Verdana" pitchFamily="34" charset="0"/>
              <a:ea typeface="Verdana" pitchFamily="34" charset="0"/>
              <a:cs typeface="Verdana" pitchFamily="34" charset="0"/>
            </a:endParaRPr>
          </a:p>
        </p:txBody>
      </p:sp>
      <p:sp>
        <p:nvSpPr>
          <p:cNvPr id="5" name="AutoShape 4"/>
          <p:cNvSpPr>
            <a:spLocks noChangeArrowheads="1"/>
          </p:cNvSpPr>
          <p:nvPr/>
        </p:nvSpPr>
        <p:spPr bwMode="auto">
          <a:xfrm>
            <a:off x="1355100" y="929512"/>
            <a:ext cx="4657060" cy="533400"/>
          </a:xfrm>
          <a:prstGeom prst="roundRect">
            <a:avLst>
              <a:gd name="adj" fmla="val 16667"/>
            </a:avLst>
          </a:prstGeom>
          <a:solidFill>
            <a:schemeClr val="accent1"/>
          </a:solidFill>
          <a:ln w="9525">
            <a:solidFill>
              <a:schemeClr val="tx1"/>
            </a:solidFill>
            <a:round/>
            <a:headEnd/>
            <a:tailEnd/>
          </a:ln>
        </p:spPr>
        <p:txBody>
          <a:bodyPr wrap="none" anchor="ctr"/>
          <a:lstStyle/>
          <a:p>
            <a:r>
              <a:rPr lang="pt-BR" dirty="0" smtClean="0">
                <a:solidFill>
                  <a:schemeClr val="bg1"/>
                </a:solidFill>
              </a:rPr>
              <a:t>            </a:t>
            </a:r>
            <a:r>
              <a:rPr lang="pt-BR" sz="1600" dirty="0" smtClean="0">
                <a:solidFill>
                  <a:schemeClr val="bg1"/>
                </a:solidFill>
                <a:latin typeface="Arial" panose="020B0604020202020204" pitchFamily="34" charset="0"/>
                <a:cs typeface="Arial" panose="020B0604020202020204" pitchFamily="34" charset="0"/>
              </a:rPr>
              <a:t>OUTRAS </a:t>
            </a:r>
            <a:r>
              <a:rPr lang="pt-BR" sz="1600" dirty="0">
                <a:solidFill>
                  <a:schemeClr val="bg1"/>
                </a:solidFill>
                <a:latin typeface="Arial" panose="020B0604020202020204" pitchFamily="34" charset="0"/>
                <a:cs typeface="Arial" panose="020B0604020202020204" pitchFamily="34" charset="0"/>
              </a:rPr>
              <a:t>FORMAS DE INTERATIVIDADE</a:t>
            </a:r>
          </a:p>
        </p:txBody>
      </p:sp>
      <p:sp>
        <p:nvSpPr>
          <p:cNvPr id="7" name="Text Box 8"/>
          <p:cNvSpPr txBox="1">
            <a:spLocks noChangeArrowheads="1"/>
          </p:cNvSpPr>
          <p:nvPr/>
        </p:nvSpPr>
        <p:spPr bwMode="auto">
          <a:xfrm>
            <a:off x="2032252" y="2203921"/>
            <a:ext cx="1785950" cy="400110"/>
          </a:xfrm>
          <a:prstGeom prst="rect">
            <a:avLst/>
          </a:prstGeom>
          <a:solidFill>
            <a:schemeClr val="accent1"/>
          </a:solidFill>
          <a:ln w="9525">
            <a:noFill/>
            <a:miter lim="800000"/>
            <a:headEnd/>
            <a:tailEnd/>
          </a:ln>
        </p:spPr>
        <p:txBody>
          <a:bodyPr wrap="square">
            <a:spAutoFit/>
          </a:bodyPr>
          <a:lstStyle/>
          <a:p>
            <a:r>
              <a:rPr lang="pt-BR" sz="2000" b="1" dirty="0">
                <a:solidFill>
                  <a:schemeClr val="bg1"/>
                </a:solidFill>
                <a:latin typeface="Arial" panose="020B0604020202020204" pitchFamily="34" charset="0"/>
                <a:cs typeface="Arial" panose="020B0604020202020204" pitchFamily="34" charset="0"/>
              </a:rPr>
              <a:t>Feedback</a:t>
            </a:r>
            <a:r>
              <a:rPr lang="pt-BR" sz="2000" dirty="0">
                <a:latin typeface="Arial" panose="020B0604020202020204" pitchFamily="34" charset="0"/>
                <a:cs typeface="Arial" panose="020B0604020202020204" pitchFamily="34" charset="0"/>
              </a:rPr>
              <a:t> </a:t>
            </a:r>
          </a:p>
        </p:txBody>
      </p:sp>
      <p:sp>
        <p:nvSpPr>
          <p:cNvPr id="9" name="Seta para a direita 8"/>
          <p:cNvSpPr/>
          <p:nvPr/>
        </p:nvSpPr>
        <p:spPr>
          <a:xfrm rot="6882629">
            <a:off x="2761111" y="2505198"/>
            <a:ext cx="428628"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 name="Retângulo 1"/>
          <p:cNvSpPr/>
          <p:nvPr/>
        </p:nvSpPr>
        <p:spPr>
          <a:xfrm>
            <a:off x="642926" y="1833228"/>
            <a:ext cx="6665378" cy="338554"/>
          </a:xfrm>
          <a:prstGeom prst="rect">
            <a:avLst/>
          </a:prstGeom>
        </p:spPr>
        <p:txBody>
          <a:bodyPr wrap="square">
            <a:spAutoFit/>
          </a:bodyPr>
          <a:lstStyle/>
          <a:p>
            <a:r>
              <a:rPr lang="pt-BR" sz="1600" b="1" dirty="0" smtClean="0">
                <a:latin typeface="Arial" panose="020B0604020202020204" pitchFamily="34" charset="0"/>
                <a:cs typeface="Arial" panose="020B0604020202020204" pitchFamily="34" charset="0"/>
              </a:rPr>
              <a:t>FEEDBACK </a:t>
            </a:r>
            <a:r>
              <a:rPr lang="pt-BR" sz="1600" b="1" dirty="0">
                <a:latin typeface="Arial" panose="020B0604020202020204" pitchFamily="34" charset="0"/>
                <a:cs typeface="Arial" panose="020B0604020202020204" pitchFamily="34" charset="0"/>
              </a:rPr>
              <a:t>, REFORÇO POSITIVO E CONVERSAÇÃO</a:t>
            </a:r>
            <a:r>
              <a:rPr lang="pt-BR" sz="1600" dirty="0">
                <a:latin typeface="Arial" panose="020B0604020202020204" pitchFamily="34" charset="0"/>
                <a:cs typeface="Arial" panose="020B0604020202020204" pitchFamily="34" charset="0"/>
              </a:rPr>
              <a:t>.</a:t>
            </a:r>
          </a:p>
        </p:txBody>
      </p:sp>
      <p:sp>
        <p:nvSpPr>
          <p:cNvPr id="12" name="Retângulo 11"/>
          <p:cNvSpPr/>
          <p:nvPr/>
        </p:nvSpPr>
        <p:spPr>
          <a:xfrm>
            <a:off x="602603" y="2789324"/>
            <a:ext cx="5318853" cy="830997"/>
          </a:xfrm>
          <a:prstGeom prst="rect">
            <a:avLst/>
          </a:prstGeom>
          <a:ln>
            <a:solidFill>
              <a:schemeClr val="accent1"/>
            </a:solidFill>
          </a:ln>
        </p:spPr>
        <p:txBody>
          <a:bodyPr wrap="square">
            <a:spAutoFit/>
          </a:bodyPr>
          <a:lstStyle/>
          <a:p>
            <a:r>
              <a:rPr lang="pt-BR" sz="1600" dirty="0" smtClean="0">
                <a:latin typeface="Arial" panose="020B0604020202020204" pitchFamily="34" charset="0"/>
                <a:cs typeface="Arial" panose="020B0604020202020204" pitchFamily="34" charset="0"/>
              </a:rPr>
              <a:t>Caracteriza o retorno da informação e tem a função de controlar o sistema de aprendizagem. Aponta o que caminha bem e alerta para o que precisa ser modificado. </a:t>
            </a:r>
            <a:endParaRPr lang="pt-BR" sz="1600" dirty="0">
              <a:latin typeface="Arial" panose="020B0604020202020204" pitchFamily="34" charset="0"/>
              <a:cs typeface="Arial" panose="020B0604020202020204" pitchFamily="34" charset="0"/>
            </a:endParaRPr>
          </a:p>
        </p:txBody>
      </p:sp>
      <p:sp>
        <p:nvSpPr>
          <p:cNvPr id="13" name="Retângulo 12"/>
          <p:cNvSpPr/>
          <p:nvPr/>
        </p:nvSpPr>
        <p:spPr>
          <a:xfrm>
            <a:off x="976028" y="3734499"/>
            <a:ext cx="6476292" cy="1569660"/>
          </a:xfrm>
          <a:prstGeom prst="rect">
            <a:avLst/>
          </a:prstGeom>
        </p:spPr>
        <p:txBody>
          <a:bodyPr wrap="square">
            <a:spAutoFit/>
          </a:bodyPr>
          <a:lstStyle/>
          <a:p>
            <a:pPr algn="just"/>
            <a:r>
              <a:rPr lang="pt-BR" sz="1600" b="1" dirty="0">
                <a:latin typeface="Arial" panose="020B0604020202020204" pitchFamily="34" charset="0"/>
                <a:cs typeface="Arial" panose="020B0604020202020204" pitchFamily="34" charset="0"/>
              </a:rPr>
              <a:t>Vale um exemplo para esclarecer </a:t>
            </a:r>
            <a:endParaRPr lang="pt-BR" sz="1600" b="1" dirty="0" smtClean="0">
              <a:latin typeface="Arial" panose="020B0604020202020204" pitchFamily="34" charset="0"/>
              <a:cs typeface="Arial" panose="020B0604020202020204" pitchFamily="34" charset="0"/>
            </a:endParaRPr>
          </a:p>
          <a:p>
            <a:pPr algn="just"/>
            <a:endParaRPr lang="pt-BR" sz="1600" dirty="0">
              <a:latin typeface="Arial" panose="020B0604020202020204" pitchFamily="34" charset="0"/>
              <a:cs typeface="Arial" panose="020B0604020202020204" pitchFamily="34" charset="0"/>
            </a:endParaRPr>
          </a:p>
          <a:p>
            <a:pPr algn="just"/>
            <a:r>
              <a:rPr lang="pt-BR" sz="1600" dirty="0" smtClean="0">
                <a:latin typeface="Arial" panose="020B0604020202020204" pitchFamily="34" charset="0"/>
                <a:cs typeface="Arial" panose="020B0604020202020204" pitchFamily="34" charset="0"/>
              </a:rPr>
              <a:t>O </a:t>
            </a:r>
            <a:r>
              <a:rPr lang="pt-BR" sz="1600" dirty="0">
                <a:latin typeface="Arial" panose="020B0604020202020204" pitchFamily="34" charset="0"/>
                <a:cs typeface="Arial" panose="020B0604020202020204" pitchFamily="34" charset="0"/>
              </a:rPr>
              <a:t>assunto em estudo é, por exemplo, Orçamento Municipal </a:t>
            </a:r>
            <a:endParaRPr lang="pt-BR" sz="1600" dirty="0" smtClean="0">
              <a:latin typeface="Arial" panose="020B0604020202020204" pitchFamily="34" charset="0"/>
              <a:cs typeface="Arial" panose="020B0604020202020204" pitchFamily="34" charset="0"/>
            </a:endParaRPr>
          </a:p>
          <a:p>
            <a:pPr algn="just"/>
            <a:r>
              <a:rPr lang="pt-BR" sz="1600" dirty="0" smtClean="0">
                <a:latin typeface="Arial" panose="020B0604020202020204" pitchFamily="34" charset="0"/>
                <a:cs typeface="Arial" panose="020B0604020202020204" pitchFamily="34" charset="0"/>
              </a:rPr>
              <a:t>Observe </a:t>
            </a:r>
            <a:r>
              <a:rPr lang="pt-BR" sz="1600" dirty="0">
                <a:latin typeface="Arial" panose="020B0604020202020204" pitchFamily="34" charset="0"/>
                <a:cs typeface="Arial" panose="020B0604020202020204" pitchFamily="34" charset="0"/>
              </a:rPr>
              <a:t>a atividade proposta: </a:t>
            </a:r>
            <a:r>
              <a:rPr lang="pt-BR" sz="1600" dirty="0" smtClean="0">
                <a:latin typeface="Arial" panose="020B0604020202020204" pitchFamily="34" charset="0"/>
                <a:cs typeface="Arial" panose="020B0604020202020204" pitchFamily="34" charset="0"/>
              </a:rPr>
              <a:t>é </a:t>
            </a:r>
            <a:r>
              <a:rPr lang="pt-BR" sz="1600" dirty="0">
                <a:latin typeface="Arial" panose="020B0604020202020204" pitchFamily="34" charset="0"/>
                <a:cs typeface="Arial" panose="020B0604020202020204" pitchFamily="34" charset="0"/>
              </a:rPr>
              <a:t>apresentado ao estudante um quadro sobre as Classificações do Orçamento Municipal para ser analisado.</a:t>
            </a:r>
          </a:p>
        </p:txBody>
      </p:sp>
      <p:sp>
        <p:nvSpPr>
          <p:cNvPr id="14" name="Seta em curva para cima 13"/>
          <p:cNvSpPr/>
          <p:nvPr/>
        </p:nvSpPr>
        <p:spPr>
          <a:xfrm rot="636668">
            <a:off x="6769589" y="5196751"/>
            <a:ext cx="1785950" cy="571504"/>
          </a:xfrm>
          <a:prstGeom prst="curvedUpArrow">
            <a:avLst>
              <a:gd name="adj1" fmla="val 22500"/>
              <a:gd name="adj2" fmla="val 44734"/>
              <a:gd name="adj3" fmla="val 2500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5"/>
                                        </p:tgtEl>
                                        <p:attrNameLst>
                                          <p:attrName>style.visibility</p:attrName>
                                        </p:attrNameLst>
                                      </p:cBhvr>
                                      <p:to>
                                        <p:strVal val="visible"/>
                                      </p:to>
                                    </p:set>
                                    <p:animEffect transition="in" filter="box(out)">
                                      <p:cBhvr>
                                        <p:cTn id="7" dur="500"/>
                                        <p:tgtEl>
                                          <p:spTgt spid="5"/>
                                        </p:tgtEl>
                                      </p:cBhvr>
                                    </p:animEffect>
                                  </p:childTnLst>
                                </p:cTn>
                              </p:par>
                            </p:childTnLst>
                          </p:cTn>
                        </p:par>
                        <p:par>
                          <p:cTn id="8" fill="hold">
                            <p:stCondLst>
                              <p:cond delay="1500"/>
                            </p:stCondLst>
                            <p:childTnLst>
                              <p:par>
                                <p:cTn id="9" presetID="1" presetClass="entr" presetSubtype="0" fill="hold" grpId="0" nodeType="afterEffect">
                                  <p:stCondLst>
                                    <p:cond delay="1000"/>
                                  </p:stCondLst>
                                  <p:childTnLst>
                                    <p:set>
                                      <p:cBhvr>
                                        <p:cTn id="10" dur="1" fill="hold">
                                          <p:stCondLst>
                                            <p:cond delay="499"/>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autoUpdateAnimBg="0"/>
      <p:bldP spid="7" grpId="0" animBg="1"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0"/>
          <p:cNvSpPr>
            <a:spLocks noChangeArrowheads="1"/>
          </p:cNvSpPr>
          <p:nvPr/>
        </p:nvSpPr>
        <p:spPr bwMode="auto">
          <a:xfrm>
            <a:off x="857224" y="764704"/>
            <a:ext cx="3375070" cy="685800"/>
          </a:xfrm>
          <a:prstGeom prst="ellipse">
            <a:avLst/>
          </a:prstGeom>
          <a:solidFill>
            <a:schemeClr val="accent1"/>
          </a:solidFill>
          <a:ln w="9525">
            <a:noFill/>
            <a:round/>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anchor="ctr"/>
          <a:lstStyle/>
          <a:p>
            <a:r>
              <a:rPr lang="pt-BR" sz="1600" b="1" dirty="0">
                <a:solidFill>
                  <a:schemeClr val="bg1"/>
                </a:solidFill>
                <a:latin typeface="Arial" panose="020B0604020202020204" pitchFamily="34" charset="0"/>
                <a:cs typeface="Arial" panose="020B0604020202020204" pitchFamily="34" charset="0"/>
              </a:rPr>
              <a:t>O PROFESSOR </a:t>
            </a:r>
            <a:r>
              <a:rPr lang="pt-BR" sz="1600" b="1" dirty="0" smtClean="0">
                <a:solidFill>
                  <a:schemeClr val="bg1"/>
                </a:solidFill>
                <a:latin typeface="Arial" panose="020B0604020202020204" pitchFamily="34" charset="0"/>
                <a:cs typeface="Arial" panose="020B0604020202020204" pitchFamily="34" charset="0"/>
              </a:rPr>
              <a:t>PROPÕE:</a:t>
            </a:r>
            <a:endParaRPr lang="pt-BR" sz="1600" b="1" dirty="0">
              <a:solidFill>
                <a:schemeClr val="bg1"/>
              </a:solidFill>
              <a:latin typeface="Arial" panose="020B0604020202020204" pitchFamily="34" charset="0"/>
              <a:ea typeface="Verdana" pitchFamily="34" charset="0"/>
              <a:cs typeface="Arial" panose="020B0604020202020204" pitchFamily="34" charset="0"/>
            </a:endParaRPr>
          </a:p>
        </p:txBody>
      </p:sp>
      <p:sp>
        <p:nvSpPr>
          <p:cNvPr id="8" name="Retângulo 7"/>
          <p:cNvSpPr/>
          <p:nvPr/>
        </p:nvSpPr>
        <p:spPr>
          <a:xfrm>
            <a:off x="683568" y="1772816"/>
            <a:ext cx="7704856" cy="830997"/>
          </a:xfrm>
          <a:prstGeom prst="rect">
            <a:avLst/>
          </a:prstGeom>
        </p:spPr>
        <p:txBody>
          <a:bodyPr wrap="square">
            <a:spAutoFit/>
          </a:bodyPr>
          <a:lstStyle/>
          <a:p>
            <a:r>
              <a:rPr lang="pt-BR" sz="1600" dirty="0" smtClean="0">
                <a:latin typeface="Arial" panose="020B0604020202020204" pitchFamily="34" charset="0"/>
                <a:cs typeface="Arial" panose="020B0604020202020204" pitchFamily="34" charset="0"/>
              </a:rPr>
              <a:t>Você </a:t>
            </a:r>
            <a:r>
              <a:rPr lang="pt-BR" sz="1600" dirty="0">
                <a:latin typeface="Arial" panose="020B0604020202020204" pitchFamily="34" charset="0"/>
                <a:cs typeface="Arial" panose="020B0604020202020204" pitchFamily="34" charset="0"/>
              </a:rPr>
              <a:t>tem em mãos um quadro sobre Orçamento Municipal. Analise os dados que o quadro mostra. Pare um pouco para registrar os resultados de sua análise. Vou ajudar. </a:t>
            </a:r>
          </a:p>
        </p:txBody>
      </p:sp>
      <p:sp>
        <p:nvSpPr>
          <p:cNvPr id="9" name="Retângulo 8"/>
          <p:cNvSpPr/>
          <p:nvPr/>
        </p:nvSpPr>
        <p:spPr>
          <a:xfrm>
            <a:off x="1115616" y="2897565"/>
            <a:ext cx="6336704" cy="1569660"/>
          </a:xfrm>
          <a:prstGeom prst="rect">
            <a:avLst/>
          </a:prstGeom>
        </p:spPr>
        <p:txBody>
          <a:bodyPr wrap="square">
            <a:spAutoFit/>
          </a:bodyPr>
          <a:lstStyle/>
          <a:p>
            <a:r>
              <a:rPr lang="pt-BR" sz="1600" dirty="0">
                <a:latin typeface="Arial" panose="020B0604020202020204" pitchFamily="34" charset="0"/>
                <a:cs typeface="Arial" panose="020B0604020202020204" pitchFamily="34" charset="0"/>
              </a:rPr>
              <a:t>Responda só mentalmente:</a:t>
            </a:r>
            <a:r>
              <a:rPr lang="pt-BR" sz="1600" dirty="0">
                <a:solidFill>
                  <a:srgbClr val="0070C0"/>
                </a:solidFill>
                <a:latin typeface="Arial" panose="020B0604020202020204" pitchFamily="34" charset="0"/>
                <a:cs typeface="Arial" panose="020B0604020202020204" pitchFamily="34" charset="0"/>
              </a:rPr>
              <a:t> SIM </a:t>
            </a:r>
            <a:r>
              <a:rPr lang="pt-BR" sz="1600" dirty="0">
                <a:latin typeface="Arial" panose="020B0604020202020204" pitchFamily="34" charset="0"/>
                <a:cs typeface="Arial" panose="020B0604020202020204" pitchFamily="34" charset="0"/>
              </a:rPr>
              <a:t>ou </a:t>
            </a:r>
            <a:r>
              <a:rPr lang="pt-BR" sz="1600" dirty="0">
                <a:solidFill>
                  <a:srgbClr val="FF0000"/>
                </a:solidFill>
                <a:latin typeface="Arial" panose="020B0604020202020204" pitchFamily="34" charset="0"/>
                <a:cs typeface="Arial" panose="020B0604020202020204" pitchFamily="34" charset="0"/>
              </a:rPr>
              <a:t>NÃO</a:t>
            </a:r>
            <a:r>
              <a:rPr lang="pt-BR" sz="1600" dirty="0">
                <a:latin typeface="Arial" panose="020B0604020202020204" pitchFamily="34" charset="0"/>
                <a:cs typeface="Arial" panose="020B0604020202020204" pitchFamily="34" charset="0"/>
              </a:rPr>
              <a:t> · </a:t>
            </a:r>
            <a:endParaRPr lang="pt-BR" sz="1600" dirty="0" smtClean="0">
              <a:latin typeface="Arial" panose="020B0604020202020204" pitchFamily="34" charset="0"/>
              <a:cs typeface="Arial" panose="020B0604020202020204" pitchFamily="34" charset="0"/>
            </a:endParaRPr>
          </a:p>
          <a:p>
            <a:r>
              <a:rPr lang="pt-BR" sz="1600" dirty="0" smtClean="0">
                <a:latin typeface="Arial" panose="020B0604020202020204" pitchFamily="34" charset="0"/>
                <a:cs typeface="Arial" panose="020B0604020202020204" pitchFamily="34" charset="0"/>
              </a:rPr>
              <a:t>1 </a:t>
            </a:r>
            <a:r>
              <a:rPr lang="pt-BR" sz="1600" dirty="0">
                <a:latin typeface="Arial" panose="020B0604020202020204" pitchFamily="34" charset="0"/>
                <a:cs typeface="Arial" panose="020B0604020202020204" pitchFamily="34" charset="0"/>
              </a:rPr>
              <a:t>- O quadro estudado apresenta níveis de detalhamento? </a:t>
            </a:r>
            <a:endParaRPr lang="pt-BR" sz="1600" dirty="0" smtClean="0">
              <a:latin typeface="Arial" panose="020B0604020202020204" pitchFamily="34" charset="0"/>
              <a:cs typeface="Arial" panose="020B0604020202020204" pitchFamily="34" charset="0"/>
            </a:endParaRPr>
          </a:p>
          <a:p>
            <a:r>
              <a:rPr lang="pt-BR" sz="1600" dirty="0" smtClean="0">
                <a:latin typeface="Arial" panose="020B0604020202020204" pitchFamily="34" charset="0"/>
                <a:cs typeface="Arial" panose="020B0604020202020204" pitchFamily="34" charset="0"/>
              </a:rPr>
              <a:t>2- </a:t>
            </a:r>
            <a:r>
              <a:rPr lang="pt-BR" sz="1600" dirty="0">
                <a:latin typeface="Arial" panose="020B0604020202020204" pitchFamily="34" charset="0"/>
                <a:cs typeface="Arial" panose="020B0604020202020204" pitchFamily="34" charset="0"/>
              </a:rPr>
              <a:t>Estes níveis de detalhamento se referem a dotações orçamentárias? </a:t>
            </a:r>
            <a:endParaRPr lang="pt-BR" sz="1600" dirty="0" smtClean="0">
              <a:latin typeface="Arial" panose="020B0604020202020204" pitchFamily="34" charset="0"/>
              <a:cs typeface="Arial" panose="020B0604020202020204" pitchFamily="34" charset="0"/>
            </a:endParaRPr>
          </a:p>
          <a:p>
            <a:r>
              <a:rPr lang="pt-BR" sz="1600" dirty="0" smtClean="0">
                <a:latin typeface="Arial" panose="020B0604020202020204" pitchFamily="34" charset="0"/>
                <a:cs typeface="Arial" panose="020B0604020202020204" pitchFamily="34" charset="0"/>
              </a:rPr>
              <a:t>3- </a:t>
            </a:r>
            <a:r>
              <a:rPr lang="pt-BR" sz="1600" dirty="0">
                <a:latin typeface="Arial" panose="020B0604020202020204" pitchFamily="34" charset="0"/>
                <a:cs typeface="Arial" panose="020B0604020202020204" pitchFamily="34" charset="0"/>
              </a:rPr>
              <a:t>No quadro está apresentado as três classificações do orçamento?</a:t>
            </a:r>
          </a:p>
        </p:txBody>
      </p:sp>
      <p:sp>
        <p:nvSpPr>
          <p:cNvPr id="10" name="Retângulo 9"/>
          <p:cNvSpPr/>
          <p:nvPr/>
        </p:nvSpPr>
        <p:spPr>
          <a:xfrm>
            <a:off x="1057024" y="4467225"/>
            <a:ext cx="7475416" cy="1323439"/>
          </a:xfrm>
          <a:prstGeom prst="rect">
            <a:avLst/>
          </a:prstGeom>
        </p:spPr>
        <p:txBody>
          <a:bodyPr wrap="square">
            <a:spAutoFit/>
          </a:bodyPr>
          <a:lstStyle/>
          <a:p>
            <a:pPr algn="just"/>
            <a:r>
              <a:rPr lang="pt-BR" sz="1600" dirty="0">
                <a:latin typeface="Arial" panose="020B0604020202020204" pitchFamily="34" charset="0"/>
                <a:cs typeface="Arial" panose="020B0604020202020204" pitchFamily="34" charset="0"/>
              </a:rPr>
              <a:t>4- O quadro mostra níveis de detalhamento orçamentário a partir da Classificação Institucional? · </a:t>
            </a:r>
            <a:endParaRPr lang="pt-BR" sz="1600" dirty="0" smtClean="0">
              <a:latin typeface="Arial" panose="020B0604020202020204" pitchFamily="34" charset="0"/>
              <a:cs typeface="Arial" panose="020B0604020202020204" pitchFamily="34" charset="0"/>
            </a:endParaRPr>
          </a:p>
          <a:p>
            <a:pPr algn="just"/>
            <a:r>
              <a:rPr lang="pt-BR" sz="1600" dirty="0" smtClean="0">
                <a:latin typeface="Arial" panose="020B0604020202020204" pitchFamily="34" charset="0"/>
                <a:cs typeface="Arial" panose="020B0604020202020204" pitchFamily="34" charset="0"/>
              </a:rPr>
              <a:t>5- </a:t>
            </a:r>
            <a:r>
              <a:rPr lang="pt-BR" sz="1600" dirty="0">
                <a:latin typeface="Arial" panose="020B0604020202020204" pitchFamily="34" charset="0"/>
                <a:cs typeface="Arial" panose="020B0604020202020204" pitchFamily="34" charset="0"/>
              </a:rPr>
              <a:t>Ao final da análise é possível concluir que cabe às Unidades Orçamentárias a responsabilidade pela realização das despesas previstas no Orçamento Público?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 explicativo em elipse 3"/>
          <p:cNvSpPr/>
          <p:nvPr/>
        </p:nvSpPr>
        <p:spPr>
          <a:xfrm>
            <a:off x="1000125" y="476672"/>
            <a:ext cx="1411635" cy="648072"/>
          </a:xfrm>
          <a:prstGeom prst="wedgeEllipseCallout">
            <a:avLst>
              <a:gd name="adj1" fmla="val 97164"/>
              <a:gd name="adj2" fmla="val 3415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pt-BR"/>
              <a:t>Confira </a:t>
            </a:r>
          </a:p>
        </p:txBody>
      </p:sp>
      <p:sp>
        <p:nvSpPr>
          <p:cNvPr id="6" name="Text Box 12"/>
          <p:cNvSpPr txBox="1">
            <a:spLocks noChangeArrowheads="1"/>
          </p:cNvSpPr>
          <p:nvPr/>
        </p:nvSpPr>
        <p:spPr bwMode="auto">
          <a:xfrm>
            <a:off x="3009625" y="1399507"/>
            <a:ext cx="5029200" cy="338554"/>
          </a:xfrm>
          <a:prstGeom prst="rect">
            <a:avLst/>
          </a:prstGeom>
          <a:noFill/>
          <a:ln w="9525">
            <a:noFill/>
            <a:miter lim="800000"/>
            <a:headEnd/>
            <a:tailEnd/>
          </a:ln>
        </p:spPr>
        <p:txBody>
          <a:bodyPr>
            <a:spAutoFit/>
          </a:bodyPr>
          <a:lstStyle/>
          <a:p>
            <a:pPr algn="l">
              <a:spcBef>
                <a:spcPct val="50000"/>
              </a:spcBef>
            </a:pPr>
            <a:r>
              <a:rPr lang="pt-BR" sz="1600" b="1" dirty="0">
                <a:latin typeface="Arial" charset="0"/>
              </a:rPr>
              <a:t>Se </a:t>
            </a:r>
            <a:r>
              <a:rPr lang="pt-BR" sz="1600" b="1" dirty="0" smtClean="0">
                <a:latin typeface="Arial" charset="0"/>
              </a:rPr>
              <a:t>acertou, </a:t>
            </a:r>
            <a:r>
              <a:rPr lang="pt-BR" sz="1600" b="1" dirty="0">
                <a:latin typeface="Arial" charset="0"/>
              </a:rPr>
              <a:t>aceite meus elogios!</a:t>
            </a:r>
          </a:p>
        </p:txBody>
      </p:sp>
      <p:pic>
        <p:nvPicPr>
          <p:cNvPr id="9" name="Picture 3" descr="C:\Meus documentos\olho.gif"/>
          <p:cNvPicPr>
            <a:picLocks noChangeAspect="1" noChangeArrowheads="1" noCrop="1"/>
          </p:cNvPicPr>
          <p:nvPr/>
        </p:nvPicPr>
        <p:blipFill>
          <a:blip r:embed="rId2" cstate="print"/>
          <a:srcRect/>
          <a:stretch>
            <a:fillRect/>
          </a:stretch>
        </p:blipFill>
        <p:spPr bwMode="auto">
          <a:xfrm>
            <a:off x="539552" y="361873"/>
            <a:ext cx="700087" cy="762000"/>
          </a:xfrm>
          <a:prstGeom prst="rect">
            <a:avLst/>
          </a:prstGeom>
          <a:noFill/>
          <a:ln w="9525">
            <a:noFill/>
            <a:miter lim="800000"/>
            <a:headEnd/>
            <a:tailEnd/>
          </a:ln>
        </p:spPr>
      </p:pic>
      <p:sp>
        <p:nvSpPr>
          <p:cNvPr id="10" name="Retângulo 9"/>
          <p:cNvSpPr/>
          <p:nvPr/>
        </p:nvSpPr>
        <p:spPr>
          <a:xfrm>
            <a:off x="3059832" y="800708"/>
            <a:ext cx="5328592" cy="584775"/>
          </a:xfrm>
          <a:prstGeom prst="rect">
            <a:avLst/>
          </a:prstGeom>
        </p:spPr>
        <p:txBody>
          <a:bodyPr wrap="square">
            <a:spAutoFit/>
          </a:bodyPr>
          <a:lstStyle/>
          <a:p>
            <a:r>
              <a:rPr lang="pt-BR" sz="1600" dirty="0">
                <a:latin typeface="Arial" panose="020B0604020202020204" pitchFamily="34" charset="0"/>
                <a:cs typeface="Arial" panose="020B0604020202020204" pitchFamily="34" charset="0"/>
              </a:rPr>
              <a:t>Você deve ter dito </a:t>
            </a:r>
            <a:r>
              <a:rPr lang="pt-BR" sz="1600" dirty="0">
                <a:solidFill>
                  <a:srgbClr val="FF0000"/>
                </a:solidFill>
                <a:latin typeface="Arial" panose="020B0604020202020204" pitchFamily="34" charset="0"/>
                <a:cs typeface="Arial" panose="020B0604020202020204" pitchFamily="34" charset="0"/>
              </a:rPr>
              <a:t>NÃO</a:t>
            </a:r>
            <a:r>
              <a:rPr lang="pt-BR" sz="1600" dirty="0">
                <a:latin typeface="Arial" panose="020B0604020202020204" pitchFamily="34" charset="0"/>
                <a:cs typeface="Arial" panose="020B0604020202020204" pitchFamily="34" charset="0"/>
              </a:rPr>
              <a:t>, só ao item 3. Todos os demais estão corretos.</a:t>
            </a:r>
          </a:p>
        </p:txBody>
      </p:sp>
      <p:sp>
        <p:nvSpPr>
          <p:cNvPr id="11" name="Retângulo 10"/>
          <p:cNvSpPr/>
          <p:nvPr/>
        </p:nvSpPr>
        <p:spPr>
          <a:xfrm>
            <a:off x="1239638" y="1848812"/>
            <a:ext cx="6428705" cy="584775"/>
          </a:xfrm>
          <a:prstGeom prst="rect">
            <a:avLst/>
          </a:prstGeom>
        </p:spPr>
        <p:txBody>
          <a:bodyPr wrap="square">
            <a:spAutoFit/>
          </a:bodyPr>
          <a:lstStyle/>
          <a:p>
            <a:r>
              <a:rPr lang="pt-BR" sz="1600" dirty="0">
                <a:latin typeface="Arial" panose="020B0604020202020204" pitchFamily="34" charset="0"/>
                <a:cs typeface="Arial" panose="020B0604020202020204" pitchFamily="34" charset="0"/>
              </a:rPr>
              <a:t>Se não foi assim que você pensou, faça contato com seu professor . Não deixe as dúvidas se acumularem. </a:t>
            </a:r>
          </a:p>
        </p:txBody>
      </p:sp>
      <p:sp>
        <p:nvSpPr>
          <p:cNvPr id="12" name="Retângulo 11"/>
          <p:cNvSpPr/>
          <p:nvPr/>
        </p:nvSpPr>
        <p:spPr>
          <a:xfrm>
            <a:off x="932767" y="3007732"/>
            <a:ext cx="2090124" cy="369332"/>
          </a:xfrm>
          <a:prstGeom prst="rect">
            <a:avLst/>
          </a:prstGeom>
        </p:spPr>
        <p:txBody>
          <a:bodyPr wrap="none">
            <a:spAutoFit/>
          </a:bodyPr>
          <a:lstStyle/>
          <a:p>
            <a:r>
              <a:rPr lang="pt-BR" sz="1600" b="1" dirty="0">
                <a:latin typeface="Arial" panose="020B0604020202020204" pitchFamily="34" charset="0"/>
                <a:cs typeface="Arial" panose="020B0604020202020204" pitchFamily="34" charset="0"/>
              </a:rPr>
              <a:t>VOCÊ OBSERVOU</a:t>
            </a:r>
            <a:r>
              <a:rPr lang="pt-BR" dirty="0"/>
              <a:t>?</a:t>
            </a:r>
          </a:p>
        </p:txBody>
      </p:sp>
      <p:sp>
        <p:nvSpPr>
          <p:cNvPr id="13" name="Retângulo 12"/>
          <p:cNvSpPr/>
          <p:nvPr/>
        </p:nvSpPr>
        <p:spPr>
          <a:xfrm>
            <a:off x="755576" y="3887924"/>
            <a:ext cx="6668218" cy="1077218"/>
          </a:xfrm>
          <a:prstGeom prst="rect">
            <a:avLst/>
          </a:prstGeom>
        </p:spPr>
        <p:txBody>
          <a:bodyPr wrap="square">
            <a:spAutoFit/>
          </a:bodyPr>
          <a:lstStyle/>
          <a:p>
            <a:pPr algn="just"/>
            <a:r>
              <a:rPr lang="pt-BR" sz="1600" dirty="0">
                <a:latin typeface="Arial" panose="020B0604020202020204" pitchFamily="34" charset="0"/>
                <a:cs typeface="Arial" panose="020B0604020202020204" pitchFamily="34" charset="0"/>
              </a:rPr>
              <a:t>Foi dado um quadro para ser analisado. O professor conduziu a análise por meio de perguntas. </a:t>
            </a:r>
            <a:r>
              <a:rPr lang="pt-BR" sz="1600" dirty="0" smtClean="0">
                <a:latin typeface="Arial" panose="020B0604020202020204" pitchFamily="34" charset="0"/>
                <a:cs typeface="Arial" panose="020B0604020202020204" pitchFamily="34" charset="0"/>
              </a:rPr>
              <a:t> </a:t>
            </a:r>
            <a:r>
              <a:rPr lang="pt-BR" sz="1600" dirty="0">
                <a:latin typeface="Arial" panose="020B0604020202020204" pitchFamily="34" charset="0"/>
                <a:cs typeface="Arial" panose="020B0604020202020204" pitchFamily="34" charset="0"/>
              </a:rPr>
              <a:t>Em </a:t>
            </a:r>
            <a:r>
              <a:rPr lang="pt-BR" sz="1600" dirty="0" smtClean="0">
                <a:latin typeface="Arial" panose="020B0604020202020204" pitchFamily="34" charset="0"/>
                <a:cs typeface="Arial" panose="020B0604020202020204" pitchFamily="34" charset="0"/>
              </a:rPr>
              <a:t>seguida, </a:t>
            </a:r>
            <a:r>
              <a:rPr lang="pt-BR" sz="1600" dirty="0">
                <a:latin typeface="Arial" panose="020B0604020202020204" pitchFamily="34" charset="0"/>
                <a:cs typeface="Arial" panose="020B0604020202020204" pitchFamily="34" charset="0"/>
              </a:rPr>
              <a:t>deu um feedback imediato, oferecendo a oportunidade de conferir as respostas dadas e orientando o aluno em caso de erro.</a:t>
            </a:r>
          </a:p>
        </p:txBody>
      </p:sp>
      <p:pic>
        <p:nvPicPr>
          <p:cNvPr id="14" name="Imagem 13" descr="ARGYLE"/>
          <p:cNvPicPr/>
          <p:nvPr/>
        </p:nvPicPr>
        <p:blipFill>
          <a:blip r:embed="rId3"/>
          <a:srcRect/>
          <a:stretch>
            <a:fillRect/>
          </a:stretch>
        </p:blipFill>
        <p:spPr bwMode="auto">
          <a:xfrm>
            <a:off x="2555776" y="2853012"/>
            <a:ext cx="1152128" cy="1048104"/>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53" presetClass="entr" presetSubtype="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animEffect transition="in" filter="fade">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Box 8"/>
          <p:cNvSpPr txBox="1">
            <a:spLocks noChangeArrowheads="1"/>
          </p:cNvSpPr>
          <p:nvPr/>
        </p:nvSpPr>
        <p:spPr bwMode="auto">
          <a:xfrm>
            <a:off x="2627784" y="380896"/>
            <a:ext cx="2393153" cy="400110"/>
          </a:xfrm>
          <a:prstGeom prst="rect">
            <a:avLst/>
          </a:prstGeom>
          <a:solidFill>
            <a:schemeClr val="accent1"/>
          </a:solidFill>
          <a:ln w="9525">
            <a:noFill/>
            <a:miter lim="800000"/>
            <a:headEnd/>
            <a:tailEnd/>
          </a:ln>
        </p:spPr>
        <p:txBody>
          <a:bodyPr wrap="square">
            <a:spAutoFit/>
          </a:bodyPr>
          <a:lstStyle/>
          <a:p>
            <a:r>
              <a:rPr lang="pt-BR" sz="2000" b="1" dirty="0" smtClean="0">
                <a:solidFill>
                  <a:schemeClr val="bg1"/>
                </a:solidFill>
                <a:latin typeface="Arial" panose="020B0604020202020204" pitchFamily="34" charset="0"/>
                <a:cs typeface="Arial" panose="020B0604020202020204" pitchFamily="34" charset="0"/>
              </a:rPr>
              <a:t>Reforço positivo</a:t>
            </a:r>
            <a:r>
              <a:rPr lang="pt-BR" sz="2000" dirty="0" smtClean="0">
                <a:latin typeface="Arial" panose="020B0604020202020204" pitchFamily="34" charset="0"/>
                <a:cs typeface="Arial" panose="020B0604020202020204" pitchFamily="34" charset="0"/>
              </a:rPr>
              <a:t> </a:t>
            </a:r>
            <a:endParaRPr lang="pt-BR" sz="2000" dirty="0">
              <a:latin typeface="Arial" panose="020B0604020202020204" pitchFamily="34" charset="0"/>
              <a:cs typeface="Arial" panose="020B0604020202020204" pitchFamily="34" charset="0"/>
            </a:endParaRPr>
          </a:p>
        </p:txBody>
      </p:sp>
      <p:sp>
        <p:nvSpPr>
          <p:cNvPr id="12" name="Seta para a direita 11"/>
          <p:cNvSpPr/>
          <p:nvPr/>
        </p:nvSpPr>
        <p:spPr>
          <a:xfrm rot="6882629">
            <a:off x="3321655" y="942680"/>
            <a:ext cx="428628"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13" name="Imagem 12" descr="D:\ART\CLIPART1\CARTOONS\OFFICE\TYPING.WMF"/>
          <p:cNvPicPr/>
          <p:nvPr/>
        </p:nvPicPr>
        <p:blipFill>
          <a:blip r:embed="rId2"/>
          <a:srcRect/>
          <a:stretch>
            <a:fillRect/>
          </a:stretch>
        </p:blipFill>
        <p:spPr bwMode="auto">
          <a:xfrm>
            <a:off x="996453" y="2000240"/>
            <a:ext cx="1788160" cy="1494790"/>
          </a:xfrm>
          <a:prstGeom prst="rect">
            <a:avLst/>
          </a:prstGeom>
          <a:noFill/>
          <a:ln w="9525">
            <a:noFill/>
            <a:miter lim="800000"/>
            <a:headEnd/>
            <a:tailEnd/>
          </a:ln>
        </p:spPr>
      </p:pic>
      <p:sp>
        <p:nvSpPr>
          <p:cNvPr id="14" name="AutoShape 2"/>
          <p:cNvSpPr>
            <a:spLocks noChangeArrowheads="1"/>
          </p:cNvSpPr>
          <p:nvPr/>
        </p:nvSpPr>
        <p:spPr bwMode="auto">
          <a:xfrm>
            <a:off x="3288492" y="1333104"/>
            <a:ext cx="1228725" cy="502515"/>
          </a:xfrm>
          <a:prstGeom prst="wedgeRectCallout">
            <a:avLst>
              <a:gd name="adj1" fmla="val -115980"/>
              <a:gd name="adj2" fmla="val 177047"/>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pt-BR" sz="1100" b="0" i="0" u="none" strike="noStrike" cap="none" normalizeH="0" baseline="0" dirty="0" smtClean="0">
                <a:ln>
                  <a:noFill/>
                </a:ln>
                <a:solidFill>
                  <a:schemeClr val="tx1"/>
                </a:solidFill>
                <a:effectLst/>
                <a:latin typeface="Calibri" panose="020F0502020204030204" pitchFamily="34" charset="0"/>
              </a:rPr>
              <a:t>Você foi brilhante      </a:t>
            </a:r>
            <a:endParaRPr kumimoji="0" lang="pt-BR" sz="1800" b="0" i="0" u="none" strike="noStrike" cap="none" normalizeH="0" baseline="0" dirty="0" smtClean="0">
              <a:ln>
                <a:noFill/>
              </a:ln>
              <a:solidFill>
                <a:schemeClr val="tx1"/>
              </a:solidFill>
              <a:effectLst/>
              <a:latin typeface="Arial" panose="020B0604020202020204" pitchFamily="34" charset="0"/>
            </a:endParaRPr>
          </a:p>
        </p:txBody>
      </p:sp>
      <p:pic>
        <p:nvPicPr>
          <p:cNvPr id="15" name="Imagem 14" descr="C:\WINDOWS\Profiles\celiaregina\Application Data\Microsoft\Media Catalog\Downloaded Clips\cl0\AG00373_.gif"/>
          <p:cNvPicPr/>
          <p:nvPr/>
        </p:nvPicPr>
        <p:blipFill>
          <a:blip r:embed="rId3"/>
          <a:srcRect/>
          <a:stretch>
            <a:fillRect/>
          </a:stretch>
        </p:blipFill>
        <p:spPr bwMode="auto">
          <a:xfrm>
            <a:off x="3401579" y="1601463"/>
            <a:ext cx="477147" cy="234156"/>
          </a:xfrm>
          <a:prstGeom prst="rect">
            <a:avLst/>
          </a:prstGeom>
          <a:noFill/>
          <a:ln w="9525">
            <a:noFill/>
            <a:miter lim="800000"/>
            <a:headEnd/>
            <a:tailEnd/>
          </a:ln>
        </p:spPr>
      </p:pic>
      <p:sp>
        <p:nvSpPr>
          <p:cNvPr id="16" name="AutoShape 3"/>
          <p:cNvSpPr>
            <a:spLocks noChangeArrowheads="1"/>
          </p:cNvSpPr>
          <p:nvPr/>
        </p:nvSpPr>
        <p:spPr bwMode="auto">
          <a:xfrm>
            <a:off x="3184558" y="2747636"/>
            <a:ext cx="1114425" cy="446358"/>
          </a:xfrm>
          <a:prstGeom prst="wedgeRectCallout">
            <a:avLst>
              <a:gd name="adj1" fmla="val -197227"/>
              <a:gd name="adj2" fmla="val -124701"/>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pt-BR" sz="1100" b="0" i="0" u="none" strike="noStrike" cap="none" normalizeH="0" baseline="0" dirty="0" smtClean="0">
                <a:ln>
                  <a:noFill/>
                </a:ln>
                <a:solidFill>
                  <a:schemeClr val="tx1"/>
                </a:solidFill>
                <a:effectLst/>
                <a:latin typeface="Calibri" panose="020F0502020204030204" pitchFamily="34" charset="0"/>
              </a:rPr>
              <a:t>    Valeu Professor!!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800" b="0" i="0" u="none" strike="noStrike" cap="none" normalizeH="0" baseline="0" dirty="0" smtClean="0">
              <a:ln>
                <a:noFill/>
              </a:ln>
              <a:solidFill>
                <a:schemeClr val="tx1"/>
              </a:solidFill>
              <a:effectLst/>
              <a:latin typeface="Arial" panose="020B0604020202020204" pitchFamily="34" charset="0"/>
            </a:endParaRPr>
          </a:p>
        </p:txBody>
      </p:sp>
      <p:sp>
        <p:nvSpPr>
          <p:cNvPr id="17" name="Retângulo 16"/>
          <p:cNvSpPr/>
          <p:nvPr/>
        </p:nvSpPr>
        <p:spPr>
          <a:xfrm>
            <a:off x="809858" y="3526408"/>
            <a:ext cx="6920762" cy="1077218"/>
          </a:xfrm>
          <a:prstGeom prst="rect">
            <a:avLst/>
          </a:prstGeom>
        </p:spPr>
        <p:txBody>
          <a:bodyPr wrap="square">
            <a:spAutoFit/>
          </a:bodyPr>
          <a:lstStyle/>
          <a:p>
            <a:r>
              <a:rPr lang="pt-BR" sz="1600" dirty="0">
                <a:latin typeface="Arial" panose="020B0604020202020204" pitchFamily="34" charset="0"/>
                <a:cs typeface="Arial" panose="020B0604020202020204" pitchFamily="34" charset="0"/>
              </a:rPr>
              <a:t>Quem não gosta de ouvir essas coisas que fazem tão bem à alma</a:t>
            </a:r>
            <a:r>
              <a:rPr lang="pt-BR" sz="1600" dirty="0" smtClean="0">
                <a:latin typeface="Arial" panose="020B0604020202020204" pitchFamily="34" charset="0"/>
                <a:cs typeface="Arial" panose="020B0604020202020204" pitchFamily="34" charset="0"/>
              </a:rPr>
              <a:t>?</a:t>
            </a:r>
          </a:p>
          <a:p>
            <a:r>
              <a:rPr lang="pt-BR" sz="1600" dirty="0" smtClean="0">
                <a:latin typeface="Arial" panose="020B0604020202020204" pitchFamily="34" charset="0"/>
                <a:cs typeface="Arial" panose="020B0604020202020204" pitchFamily="34" charset="0"/>
              </a:rPr>
              <a:t> </a:t>
            </a:r>
          </a:p>
          <a:p>
            <a:r>
              <a:rPr lang="pt-BR" sz="1600" dirty="0" smtClean="0">
                <a:latin typeface="Arial" panose="020B0604020202020204" pitchFamily="34" charset="0"/>
                <a:cs typeface="Arial" panose="020B0604020202020204" pitchFamily="34" charset="0"/>
              </a:rPr>
              <a:t>Reforço </a:t>
            </a:r>
            <a:r>
              <a:rPr lang="pt-BR" sz="1600" dirty="0">
                <a:latin typeface="Arial" panose="020B0604020202020204" pitchFamily="34" charset="0"/>
                <a:cs typeface="Arial" panose="020B0604020202020204" pitchFamily="34" charset="0"/>
              </a:rPr>
              <a:t>Positivo se faz assim: </a:t>
            </a:r>
            <a:r>
              <a:rPr lang="pt-BR" sz="1600" dirty="0" smtClean="0">
                <a:latin typeface="Arial" panose="020B0604020202020204" pitchFamily="34" charset="0"/>
                <a:cs typeface="Arial" panose="020B0604020202020204" pitchFamily="34" charset="0"/>
              </a:rPr>
              <a:t>Elogiando </a:t>
            </a:r>
            <a:r>
              <a:rPr lang="pt-BR" sz="1600" dirty="0">
                <a:latin typeface="Arial" panose="020B0604020202020204" pitchFamily="34" charset="0"/>
                <a:cs typeface="Arial" panose="020B0604020202020204" pitchFamily="34" charset="0"/>
              </a:rPr>
              <a:t>! </a:t>
            </a:r>
            <a:r>
              <a:rPr lang="pt-BR" sz="1600" dirty="0" smtClean="0">
                <a:latin typeface="Arial" panose="020B0604020202020204" pitchFamily="34" charset="0"/>
                <a:cs typeface="Arial" panose="020B0604020202020204" pitchFamily="34" charset="0"/>
              </a:rPr>
              <a:t>Dando </a:t>
            </a:r>
            <a:r>
              <a:rPr lang="pt-BR" sz="1600" dirty="0">
                <a:latin typeface="Arial" panose="020B0604020202020204" pitchFamily="34" charset="0"/>
                <a:cs typeface="Arial" panose="020B0604020202020204" pitchFamily="34" charset="0"/>
              </a:rPr>
              <a:t>força ! </a:t>
            </a:r>
            <a:r>
              <a:rPr lang="pt-BR" sz="1600" dirty="0" smtClean="0">
                <a:latin typeface="Arial" panose="020B0604020202020204" pitchFamily="34" charset="0"/>
                <a:cs typeface="Arial" panose="020B0604020202020204" pitchFamily="34" charset="0"/>
              </a:rPr>
              <a:t>Estimulando </a:t>
            </a:r>
            <a:r>
              <a:rPr lang="pt-BR" sz="1600" dirty="0">
                <a:latin typeface="Arial" panose="020B0604020202020204" pitchFamily="34" charset="0"/>
                <a:cs typeface="Arial" panose="020B0604020202020204" pitchFamily="34" charset="0"/>
              </a:rPr>
              <a:t>a continuar! </a:t>
            </a:r>
          </a:p>
        </p:txBody>
      </p:sp>
      <p:sp>
        <p:nvSpPr>
          <p:cNvPr id="18" name="Retângulo 17"/>
          <p:cNvSpPr/>
          <p:nvPr/>
        </p:nvSpPr>
        <p:spPr>
          <a:xfrm>
            <a:off x="827584" y="4936040"/>
            <a:ext cx="6555546" cy="830997"/>
          </a:xfrm>
          <a:prstGeom prst="rect">
            <a:avLst/>
          </a:prstGeom>
          <a:ln w="57150">
            <a:solidFill>
              <a:schemeClr val="accent1"/>
            </a:solidFill>
          </a:ln>
        </p:spPr>
        <p:txBody>
          <a:bodyPr wrap="square">
            <a:spAutoFit/>
          </a:bodyPr>
          <a:lstStyle/>
          <a:p>
            <a:pPr algn="just"/>
            <a:r>
              <a:rPr lang="pt-BR" sz="1600" dirty="0">
                <a:latin typeface="Arial" panose="020B0604020202020204" pitchFamily="34" charset="0"/>
                <a:cs typeface="Arial" panose="020B0604020202020204" pitchFamily="34" charset="0"/>
              </a:rPr>
              <a:t>Cada vez que você reforça, positivamente, imediatamente após a emissão de uma resposta correta do seu aluno, aumenta a probabilidade desta resposta ocorrer outra vez.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1000"/>
                                  </p:stCondLst>
                                  <p:childTnLst>
                                    <p:set>
                                      <p:cBhvr>
                                        <p:cTn id="6" dur="1" fill="hold">
                                          <p:stCondLst>
                                            <p:cond delay="499"/>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ta para baixo 4"/>
          <p:cNvSpPr/>
          <p:nvPr/>
        </p:nvSpPr>
        <p:spPr>
          <a:xfrm rot="1493752">
            <a:off x="5016727" y="3751285"/>
            <a:ext cx="1303682" cy="1303121"/>
          </a:xfrm>
          <a:prstGeom prst="downArrow">
            <a:avLst>
              <a:gd name="adj1" fmla="val 10000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Veja</a:t>
            </a:r>
            <a:endParaRPr lang="pt-BR" dirty="0"/>
          </a:p>
        </p:txBody>
      </p:sp>
      <p:sp>
        <p:nvSpPr>
          <p:cNvPr id="11" name="Retângulo 10"/>
          <p:cNvSpPr/>
          <p:nvPr/>
        </p:nvSpPr>
        <p:spPr>
          <a:xfrm>
            <a:off x="728764" y="5062704"/>
            <a:ext cx="8091386" cy="646331"/>
          </a:xfrm>
          <a:prstGeom prst="rect">
            <a:avLst/>
          </a:prstGeom>
        </p:spPr>
        <p:txBody>
          <a:bodyPr wrap="square">
            <a:spAutoFit/>
          </a:bodyPr>
          <a:lstStyle/>
          <a:p>
            <a:pPr algn="ctr"/>
            <a:r>
              <a:rPr lang="pt-BR" dirty="0">
                <a:latin typeface="Arial" panose="020B0604020202020204" pitchFamily="34" charset="0"/>
                <a:cs typeface="Arial" panose="020B0604020202020204" pitchFamily="34" charset="0"/>
              </a:rPr>
              <a:t>Com a pandemia o planeta parece que parou, ou melhor, descansou, porém a Educação nunca pode parar...</a:t>
            </a:r>
          </a:p>
        </p:txBody>
      </p:sp>
      <p:sp>
        <p:nvSpPr>
          <p:cNvPr id="3" name="Retângulo 2"/>
          <p:cNvSpPr/>
          <p:nvPr/>
        </p:nvSpPr>
        <p:spPr>
          <a:xfrm>
            <a:off x="695456" y="1897058"/>
            <a:ext cx="4572000" cy="2322174"/>
          </a:xfrm>
          <a:prstGeom prst="rect">
            <a:avLst/>
          </a:prstGeom>
        </p:spPr>
        <p:txBody>
          <a:bodyPr>
            <a:spAutoFit/>
          </a:bodyPr>
          <a:lstStyle/>
          <a:p>
            <a:pPr algn="just">
              <a:lnSpc>
                <a:spcPct val="115000"/>
              </a:lnSpc>
              <a:spcAft>
                <a:spcPts val="1000"/>
              </a:spcAft>
            </a:pPr>
            <a:r>
              <a:rPr lang="pt-BR" dirty="0">
                <a:latin typeface="Calibri" panose="020F0502020204030204" pitchFamily="34" charset="0"/>
                <a:ea typeface="Calibri" panose="020F0502020204030204" pitchFamily="34" charset="0"/>
                <a:cs typeface="Times New Roman" panose="02020603050405020304" pitchFamily="18" charset="0"/>
              </a:rPr>
              <a:t>Você, profissional da educação, de</a:t>
            </a:r>
            <a:r>
              <a:rPr lang="pt-BR" dirty="0">
                <a:solidFill>
                  <a:srgbClr val="000000"/>
                </a:solidFill>
                <a:latin typeface="Calibri" panose="020F0502020204030204" pitchFamily="34" charset="0"/>
                <a:ea typeface="Calibri" panose="020F0502020204030204" pitchFamily="34" charset="0"/>
                <a:cs typeface="Times New Roman" panose="02020603050405020304" pitchFamily="18" charset="0"/>
              </a:rPr>
              <a:t> repente </a:t>
            </a:r>
            <a:r>
              <a:rPr lang="pt-BR" dirty="0">
                <a:latin typeface="Calibri" panose="020F0502020204030204" pitchFamily="34" charset="0"/>
                <a:ea typeface="Calibri" panose="020F0502020204030204" pitchFamily="34" charset="0"/>
                <a:cs typeface="Times New Roman" panose="02020603050405020304" pitchFamily="18" charset="0"/>
              </a:rPr>
              <a:t>se viu diante de um desafio de uma nova realidade profissional, no qual o contato pessoal, “o olho no olho”, deu lugar a um contexto distante entre você e o estudante, no desenrolar do conteúdo programático a ser aprendido.</a:t>
            </a:r>
            <a:r>
              <a:rPr lang="pt-BR" sz="1600" dirty="0">
                <a:solidFill>
                  <a:srgbClr val="000000"/>
                </a:solidFill>
                <a:latin typeface="Montserrat"/>
                <a:ea typeface="Times New Roman" panose="02020603050405020304" pitchFamily="18" charset="0"/>
                <a:cs typeface="Arial" panose="020B0604020202020204" pitchFamily="34" charset="0"/>
              </a:rPr>
              <a:t> </a:t>
            </a:r>
            <a:endParaRPr lang="pt-B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Caixa de texto 27"/>
          <p:cNvSpPr txBox="1">
            <a:spLocks noGrp="1"/>
          </p:cNvSpPr>
          <p:nvPr>
            <p:ph type="title"/>
          </p:nvPr>
        </p:nvSpPr>
        <p:spPr>
          <a:xfrm>
            <a:off x="285750" y="285750"/>
            <a:ext cx="8534400" cy="758825"/>
          </a:xfrm>
          <a:prstGeom prst="rect">
            <a:avLst/>
          </a:prstGeom>
          <a:noFill/>
          <a:ln>
            <a:noFill/>
          </a:ln>
          <a:effectLst/>
        </p:spPr>
        <p:txBody>
          <a:bodyPr rot="0" spcFirstLastPara="0" vert="horz" wrap="none" lIns="91440" tIns="45720" rIns="91440" bIns="45720" numCol="1" spcCol="0" rtlCol="0" fromWordArt="0" anchor="t" anchorCtr="0" forceAA="0" compatLnSpc="1">
            <a:prstTxWarp prst="textNoShape">
              <a:avLst/>
            </a:prstTxWarp>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nSpc>
                <a:spcPct val="115000"/>
              </a:lnSpc>
              <a:spcAft>
                <a:spcPts val="1000"/>
              </a:spcAft>
            </a:pPr>
            <a:r>
              <a:rPr lang="pt-BR" sz="2400" b="1" spc="50" dirty="0">
                <a:ln>
                  <a:noFill/>
                </a:ln>
                <a:gradFill>
                  <a:gsLst>
                    <a:gs pos="25000">
                      <a:srgbClr val="FF7300"/>
                    </a:gs>
                    <a:gs pos="100000">
                      <a:srgbClr val="D24D00"/>
                    </a:gs>
                  </a:gsLst>
                  <a:lin ang="5400000" scaled="0"/>
                </a:gradFill>
                <a:effectLst>
                  <a:outerShdw blurRad="76200" dist="50800" dir="5400000" algn="tl">
                    <a:srgbClr val="000000">
                      <a:alpha val="65000"/>
                    </a:srgbClr>
                  </a:outerShdw>
                </a:effectLst>
                <a:latin typeface="Calibri" panose="020F0502020204030204" pitchFamily="34" charset="0"/>
                <a:ea typeface="Calibri" panose="020F0502020204030204" pitchFamily="34" charset="0"/>
                <a:cs typeface="Times New Roman" panose="02020603050405020304" pitchFamily="18" charset="0"/>
              </a:rPr>
              <a:t>Olá ,</a:t>
            </a:r>
            <a:r>
              <a:rPr lang="pt-BR" sz="2400" b="1" spc="50" dirty="0" smtClean="0">
                <a:ln>
                  <a:noFill/>
                </a:ln>
                <a:gradFill>
                  <a:gsLst>
                    <a:gs pos="25000">
                      <a:srgbClr val="FF7300"/>
                    </a:gs>
                    <a:gs pos="100000">
                      <a:srgbClr val="D24D00"/>
                    </a:gs>
                  </a:gsLst>
                  <a:lin ang="5400000" scaled="0"/>
                </a:gradFill>
                <a:effectLst>
                  <a:outerShdw blurRad="76200" dist="50800" dir="5400000" algn="tl">
                    <a:srgbClr val="000000">
                      <a:alpha val="65000"/>
                    </a:srgbClr>
                  </a:outerShdw>
                </a:effectLst>
                <a:latin typeface="Calibri" panose="020F0502020204030204" pitchFamily="34" charset="0"/>
                <a:ea typeface="Calibri" panose="020F0502020204030204" pitchFamily="34" charset="0"/>
                <a:cs typeface="Times New Roman" panose="02020603050405020304" pitchFamily="18" charset="0"/>
              </a:rPr>
              <a:t>Professor! Olá</a:t>
            </a:r>
            <a:r>
              <a:rPr lang="pt-BR" sz="2400" b="1" spc="50" dirty="0" smtClean="0">
                <a:gradFill>
                  <a:gsLst>
                    <a:gs pos="25000">
                      <a:srgbClr val="FF7300"/>
                    </a:gs>
                    <a:gs pos="100000">
                      <a:srgbClr val="D24D00"/>
                    </a:gs>
                  </a:gsLst>
                  <a:lin ang="5400000" scaled="0"/>
                </a:gradFill>
                <a:effectLst>
                  <a:outerShdw blurRad="76200" dist="50800" dir="5400000" algn="tl">
                    <a:srgbClr val="000000">
                      <a:alpha val="65000"/>
                    </a:srgbClr>
                  </a:outerShdw>
                </a:effectLst>
                <a:latin typeface="Calibri" panose="020F0502020204030204" pitchFamily="34" charset="0"/>
                <a:ea typeface="Calibri" panose="020F0502020204030204" pitchFamily="34" charset="0"/>
                <a:cs typeface="Times New Roman" panose="02020603050405020304" pitchFamily="18" charset="0"/>
              </a:rPr>
              <a:t>, Professora!</a:t>
            </a:r>
            <a:endParaRPr lang="pt-BR" sz="1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5" name="Imagem 14" descr="Descrição: ARGYL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08764" y="285750"/>
            <a:ext cx="1426845" cy="2204085"/>
          </a:xfrm>
          <a:prstGeom prst="rect">
            <a:avLst/>
          </a:prstGeom>
          <a:noFill/>
          <a:ln>
            <a:noFill/>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tângulo 9"/>
          <p:cNvSpPr/>
          <p:nvPr/>
        </p:nvSpPr>
        <p:spPr>
          <a:xfrm>
            <a:off x="611560" y="476672"/>
            <a:ext cx="6480720" cy="338554"/>
          </a:xfrm>
          <a:prstGeom prst="rect">
            <a:avLst/>
          </a:prstGeom>
        </p:spPr>
        <p:txBody>
          <a:bodyPr wrap="square">
            <a:spAutoFit/>
          </a:bodyPr>
          <a:lstStyle/>
          <a:p>
            <a:r>
              <a:rPr lang="pt-BR" sz="1600" dirty="0">
                <a:latin typeface="Arial" panose="020B0604020202020204" pitchFamily="34" charset="0"/>
                <a:cs typeface="Arial" panose="020B0604020202020204" pitchFamily="34" charset="0"/>
              </a:rPr>
              <a:t>Segundo SKINNER, autor de vários livros sobre Educação,</a:t>
            </a:r>
          </a:p>
        </p:txBody>
      </p:sp>
      <p:sp>
        <p:nvSpPr>
          <p:cNvPr id="11" name="Retângulo 10"/>
          <p:cNvSpPr/>
          <p:nvPr/>
        </p:nvSpPr>
        <p:spPr>
          <a:xfrm>
            <a:off x="539552" y="1052736"/>
            <a:ext cx="7416824" cy="584775"/>
          </a:xfrm>
          <a:prstGeom prst="rect">
            <a:avLst/>
          </a:prstGeom>
        </p:spPr>
        <p:txBody>
          <a:bodyPr wrap="square">
            <a:spAutoFit/>
          </a:bodyPr>
          <a:lstStyle/>
          <a:p>
            <a:r>
              <a:rPr lang="pt-BR" sz="1600" dirty="0">
                <a:latin typeface="Arial" panose="020B0604020202020204" pitchFamily="34" charset="0"/>
                <a:cs typeface="Arial" panose="020B0604020202020204" pitchFamily="34" charset="0"/>
              </a:rPr>
              <a:t>O estímulo mais importante no momento de aprender é dado logo em seguida à resposta do aluno. </a:t>
            </a:r>
          </a:p>
        </p:txBody>
      </p:sp>
      <p:sp>
        <p:nvSpPr>
          <p:cNvPr id="12" name="Retângulo 11"/>
          <p:cNvSpPr/>
          <p:nvPr/>
        </p:nvSpPr>
        <p:spPr>
          <a:xfrm>
            <a:off x="1619672" y="2009885"/>
            <a:ext cx="3619902" cy="338554"/>
          </a:xfrm>
          <a:prstGeom prst="rect">
            <a:avLst/>
          </a:prstGeom>
          <a:solidFill>
            <a:schemeClr val="accent1">
              <a:lumMod val="75000"/>
            </a:schemeClr>
          </a:solidFill>
        </p:spPr>
        <p:txBody>
          <a:bodyPr wrap="none">
            <a:spAutoFit/>
          </a:bodyPr>
          <a:lstStyle/>
          <a:p>
            <a:r>
              <a:rPr lang="pt-BR" sz="1600" b="1" dirty="0">
                <a:solidFill>
                  <a:schemeClr val="bg1"/>
                </a:solidFill>
                <a:latin typeface="Arial" panose="020B0604020202020204" pitchFamily="34" charset="0"/>
                <a:cs typeface="Arial" panose="020B0604020202020204" pitchFamily="34" charset="0"/>
              </a:rPr>
              <a:t>Este estímulo é o </a:t>
            </a:r>
            <a:r>
              <a:rPr lang="pt-BR" sz="1600" b="1" dirty="0" smtClean="0">
                <a:solidFill>
                  <a:schemeClr val="bg1"/>
                </a:solidFill>
                <a:latin typeface="Arial" panose="020B0604020202020204" pitchFamily="34" charset="0"/>
                <a:cs typeface="Arial" panose="020B0604020202020204" pitchFamily="34" charset="0"/>
              </a:rPr>
              <a:t>Reforço Positivo</a:t>
            </a:r>
            <a:r>
              <a:rPr lang="pt-BR" sz="1600" dirty="0" smtClean="0">
                <a:latin typeface="Arial" panose="020B0604020202020204" pitchFamily="34" charset="0"/>
                <a:cs typeface="Arial" panose="020B0604020202020204" pitchFamily="34" charset="0"/>
              </a:rPr>
              <a:t>.</a:t>
            </a:r>
            <a:endParaRPr lang="pt-BR" sz="1600" dirty="0">
              <a:latin typeface="Arial" panose="020B0604020202020204" pitchFamily="34" charset="0"/>
              <a:cs typeface="Arial" panose="020B0604020202020204" pitchFamily="34" charset="0"/>
            </a:endParaRPr>
          </a:p>
        </p:txBody>
      </p:sp>
      <p:sp>
        <p:nvSpPr>
          <p:cNvPr id="13" name="Retângulo 12"/>
          <p:cNvSpPr/>
          <p:nvPr/>
        </p:nvSpPr>
        <p:spPr>
          <a:xfrm>
            <a:off x="547319" y="3059368"/>
            <a:ext cx="6202330" cy="1077218"/>
          </a:xfrm>
          <a:prstGeom prst="rect">
            <a:avLst/>
          </a:prstGeom>
        </p:spPr>
        <p:txBody>
          <a:bodyPr wrap="square">
            <a:spAutoFit/>
          </a:bodyPr>
          <a:lstStyle/>
          <a:p>
            <a:r>
              <a:rPr lang="pt-BR" sz="1600" dirty="0">
                <a:latin typeface="Arial" panose="020B0604020202020204" pitchFamily="34" charset="0"/>
                <a:cs typeface="Arial" panose="020B0604020202020204" pitchFamily="34" charset="0"/>
              </a:rPr>
              <a:t>VOCÊ REPAROU UMA COISA? </a:t>
            </a:r>
            <a:endParaRPr lang="pt-BR" sz="1600" dirty="0" smtClean="0">
              <a:latin typeface="Arial" panose="020B0604020202020204" pitchFamily="34" charset="0"/>
              <a:cs typeface="Arial" panose="020B0604020202020204" pitchFamily="34" charset="0"/>
            </a:endParaRPr>
          </a:p>
          <a:p>
            <a:endParaRPr lang="pt-BR" sz="1600" dirty="0" smtClean="0">
              <a:latin typeface="Arial" panose="020B0604020202020204" pitchFamily="34" charset="0"/>
              <a:cs typeface="Arial" panose="020B0604020202020204" pitchFamily="34" charset="0"/>
            </a:endParaRPr>
          </a:p>
          <a:p>
            <a:r>
              <a:rPr lang="pt-BR" sz="1600" dirty="0" smtClean="0">
                <a:latin typeface="Arial" panose="020B0604020202020204" pitchFamily="34" charset="0"/>
                <a:cs typeface="Arial" panose="020B0604020202020204" pitchFamily="34" charset="0"/>
              </a:rPr>
              <a:t>Reforço </a:t>
            </a:r>
            <a:r>
              <a:rPr lang="pt-BR" sz="1600" dirty="0">
                <a:latin typeface="Arial" panose="020B0604020202020204" pitchFamily="34" charset="0"/>
                <a:cs typeface="Arial" panose="020B0604020202020204" pitchFamily="34" charset="0"/>
              </a:rPr>
              <a:t>Positivo e Mecanismos de Feedback </a:t>
            </a:r>
            <a:r>
              <a:rPr lang="pt-BR" sz="1600" dirty="0" smtClean="0">
                <a:latin typeface="Arial" panose="020B0604020202020204" pitchFamily="34" charset="0"/>
                <a:cs typeface="Arial" panose="020B0604020202020204" pitchFamily="34" charset="0"/>
              </a:rPr>
              <a:t>andam </a:t>
            </a:r>
            <a:r>
              <a:rPr lang="pt-BR" sz="1600" dirty="0">
                <a:latin typeface="Arial" panose="020B0604020202020204" pitchFamily="34" charset="0"/>
                <a:cs typeface="Arial" panose="020B0604020202020204" pitchFamily="34" charset="0"/>
              </a:rPr>
              <a:t>de mãos dadas no processo de ensinar e aprender.</a:t>
            </a:r>
          </a:p>
        </p:txBody>
      </p:sp>
      <p:sp>
        <p:nvSpPr>
          <p:cNvPr id="14" name="Retângulo 13"/>
          <p:cNvSpPr/>
          <p:nvPr/>
        </p:nvSpPr>
        <p:spPr>
          <a:xfrm>
            <a:off x="467544" y="5013176"/>
            <a:ext cx="7056784" cy="615553"/>
          </a:xfrm>
          <a:prstGeom prst="rect">
            <a:avLst/>
          </a:prstGeom>
          <a:ln w="28575">
            <a:solidFill>
              <a:schemeClr val="accent1"/>
            </a:solidFill>
          </a:ln>
        </p:spPr>
        <p:txBody>
          <a:bodyPr wrap="square">
            <a:spAutoFit/>
          </a:bodyPr>
          <a:lstStyle/>
          <a:p>
            <a:r>
              <a:rPr lang="pt-BR" sz="1600" b="1" dirty="0">
                <a:latin typeface="Arial" panose="020B0604020202020204" pitchFamily="34" charset="0"/>
                <a:cs typeface="Arial" panose="020B0604020202020204" pitchFamily="34" charset="0"/>
              </a:rPr>
              <a:t>ENFIM... </a:t>
            </a:r>
            <a:endParaRPr lang="pt-BR" sz="1600" b="1" dirty="0" smtClean="0">
              <a:latin typeface="Arial" panose="020B0604020202020204" pitchFamily="34" charset="0"/>
              <a:cs typeface="Arial" panose="020B0604020202020204" pitchFamily="34" charset="0"/>
            </a:endParaRPr>
          </a:p>
          <a:p>
            <a:r>
              <a:rPr lang="pt-BR" dirty="0" smtClean="0"/>
              <a:t>Preparar</a:t>
            </a:r>
            <a:r>
              <a:rPr lang="pt-BR" dirty="0"/>
              <a:t>, com sucesso, uma aula para EAD não é nenhum mistério. </a:t>
            </a:r>
          </a:p>
        </p:txBody>
      </p:sp>
      <p:pic>
        <p:nvPicPr>
          <p:cNvPr id="15" name="Picture 3"/>
          <p:cNvPicPr>
            <a:picLocks noChangeAspect="1" noChangeArrowheads="1"/>
          </p:cNvPicPr>
          <p:nvPr/>
        </p:nvPicPr>
        <p:blipFill>
          <a:blip r:embed="rId2" cstate="print"/>
          <a:srcRect/>
          <a:stretch>
            <a:fillRect/>
          </a:stretch>
        </p:blipFill>
        <p:spPr bwMode="auto">
          <a:xfrm>
            <a:off x="5261960" y="4212347"/>
            <a:ext cx="2065392" cy="1108605"/>
          </a:xfrm>
          <a:prstGeom prst="rect">
            <a:avLst/>
          </a:prstGeom>
          <a:noFill/>
          <a:ln w="9525">
            <a:noFill/>
            <a:round/>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tângulo 10"/>
          <p:cNvSpPr/>
          <p:nvPr/>
        </p:nvSpPr>
        <p:spPr>
          <a:xfrm>
            <a:off x="642910" y="404664"/>
            <a:ext cx="6912768" cy="830997"/>
          </a:xfrm>
          <a:prstGeom prst="rect">
            <a:avLst/>
          </a:prstGeom>
          <a:solidFill>
            <a:schemeClr val="accent1">
              <a:lumMod val="20000"/>
              <a:lumOff val="80000"/>
            </a:schemeClr>
          </a:solidFill>
        </p:spPr>
        <p:txBody>
          <a:bodyPr wrap="square">
            <a:spAutoFit/>
          </a:bodyPr>
          <a:lstStyle/>
          <a:p>
            <a:r>
              <a:rPr lang="pt-BR" sz="1600" b="1" dirty="0">
                <a:latin typeface="Arial" panose="020B0604020202020204" pitchFamily="34" charset="0"/>
                <a:cs typeface="Arial" panose="020B0604020202020204" pitchFamily="34" charset="0"/>
              </a:rPr>
              <a:t>Uma palavra a mais... </a:t>
            </a:r>
            <a:endParaRPr lang="pt-BR" sz="1600" b="1" dirty="0" smtClean="0">
              <a:latin typeface="Arial" panose="020B0604020202020204" pitchFamily="34" charset="0"/>
              <a:cs typeface="Arial" panose="020B0604020202020204" pitchFamily="34" charset="0"/>
            </a:endParaRPr>
          </a:p>
          <a:p>
            <a:endParaRPr lang="pt-BR" sz="1600" b="1" dirty="0" smtClean="0">
              <a:latin typeface="Arial" panose="020B0604020202020204" pitchFamily="34" charset="0"/>
              <a:cs typeface="Arial" panose="020B0604020202020204" pitchFamily="34" charset="0"/>
            </a:endParaRPr>
          </a:p>
          <a:p>
            <a:r>
              <a:rPr lang="pt-BR" sz="1600" dirty="0" smtClean="0">
                <a:latin typeface="Arial" panose="020B0604020202020204" pitchFamily="34" charset="0"/>
                <a:cs typeface="Arial" panose="020B0604020202020204" pitchFamily="34" charset="0"/>
              </a:rPr>
              <a:t>Sugira </a:t>
            </a:r>
            <a:r>
              <a:rPr lang="pt-BR" sz="1600" dirty="0">
                <a:latin typeface="Arial" panose="020B0604020202020204" pitchFamily="34" charset="0"/>
                <a:cs typeface="Arial" panose="020B0604020202020204" pitchFamily="34" charset="0"/>
              </a:rPr>
              <a:t>a seus alunos uma rotina de estudo diária. </a:t>
            </a:r>
          </a:p>
        </p:txBody>
      </p:sp>
      <p:sp>
        <p:nvSpPr>
          <p:cNvPr id="2" name="Retângulo 1"/>
          <p:cNvSpPr/>
          <p:nvPr/>
        </p:nvSpPr>
        <p:spPr>
          <a:xfrm>
            <a:off x="539552" y="1700808"/>
            <a:ext cx="7560840" cy="2554545"/>
          </a:xfrm>
          <a:prstGeom prst="rect">
            <a:avLst/>
          </a:prstGeom>
        </p:spPr>
        <p:txBody>
          <a:bodyPr wrap="square">
            <a:spAutoFit/>
          </a:bodyPr>
          <a:lstStyle/>
          <a:p>
            <a:r>
              <a:rPr lang="pt-BR" sz="1600" dirty="0">
                <a:latin typeface="Arial" panose="020B0604020202020204" pitchFamily="34" charset="0"/>
                <a:cs typeface="Arial" panose="020B0604020202020204" pitchFamily="34" charset="0"/>
              </a:rPr>
              <a:t>Algumas ideias para você sugerir: </a:t>
            </a:r>
            <a:endParaRPr lang="pt-BR" sz="1600" dirty="0" smtClean="0">
              <a:latin typeface="Arial" panose="020B0604020202020204" pitchFamily="34" charset="0"/>
              <a:cs typeface="Arial" panose="020B0604020202020204" pitchFamily="34" charset="0"/>
            </a:endParaRPr>
          </a:p>
          <a:p>
            <a:endParaRPr lang="pt-BR" sz="1600" dirty="0" smtClean="0">
              <a:latin typeface="Arial" panose="020B0604020202020204" pitchFamily="34" charset="0"/>
              <a:cs typeface="Arial" panose="020B0604020202020204" pitchFamily="34" charset="0"/>
            </a:endParaRPr>
          </a:p>
          <a:p>
            <a:r>
              <a:rPr lang="pt-BR" sz="1600" dirty="0" smtClean="0">
                <a:latin typeface="Arial" panose="020B0604020202020204" pitchFamily="34" charset="0"/>
                <a:cs typeface="Arial" panose="020B0604020202020204" pitchFamily="34" charset="0"/>
              </a:rPr>
              <a:t>1- </a:t>
            </a:r>
            <a:r>
              <a:rPr lang="pt-BR" sz="1600" dirty="0">
                <a:latin typeface="Arial" panose="020B0604020202020204" pitchFamily="34" charset="0"/>
                <a:cs typeface="Arial" panose="020B0604020202020204" pitchFamily="34" charset="0"/>
              </a:rPr>
              <a:t>Organize uma rotina de estudo, prevendo o tempo que vai estudar</a:t>
            </a:r>
            <a:r>
              <a:rPr lang="pt-BR" sz="1600" dirty="0" smtClean="0">
                <a:latin typeface="Arial" panose="020B0604020202020204" pitchFamily="34" charset="0"/>
                <a:cs typeface="Arial" panose="020B0604020202020204" pitchFamily="34" charset="0"/>
              </a:rPr>
              <a:t>.</a:t>
            </a:r>
          </a:p>
          <a:p>
            <a:endParaRPr lang="pt-BR" sz="1600" dirty="0" smtClean="0">
              <a:latin typeface="Arial" panose="020B0604020202020204" pitchFamily="34" charset="0"/>
              <a:cs typeface="Arial" panose="020B0604020202020204" pitchFamily="34" charset="0"/>
            </a:endParaRPr>
          </a:p>
          <a:p>
            <a:r>
              <a:rPr lang="pt-BR" sz="1600" dirty="0" smtClean="0">
                <a:latin typeface="Arial" panose="020B0604020202020204" pitchFamily="34" charset="0"/>
                <a:cs typeface="Arial" panose="020B0604020202020204" pitchFamily="34" charset="0"/>
              </a:rPr>
              <a:t> </a:t>
            </a:r>
            <a:r>
              <a:rPr lang="pt-BR" sz="1600" dirty="0">
                <a:latin typeface="Arial" panose="020B0604020202020204" pitchFamily="34" charset="0"/>
                <a:cs typeface="Arial" panose="020B0604020202020204" pitchFamily="34" charset="0"/>
              </a:rPr>
              <a:t>2- Afaste, de perto de você, os objetos que possam causar distração</a:t>
            </a:r>
            <a:r>
              <a:rPr lang="pt-BR" sz="1600" dirty="0" smtClean="0">
                <a:latin typeface="Arial" panose="020B0604020202020204" pitchFamily="34" charset="0"/>
                <a:cs typeface="Arial" panose="020B0604020202020204" pitchFamily="34" charset="0"/>
              </a:rPr>
              <a:t>.</a:t>
            </a:r>
          </a:p>
          <a:p>
            <a:endParaRPr lang="pt-BR" sz="1600" dirty="0" smtClean="0">
              <a:latin typeface="Arial" panose="020B0604020202020204" pitchFamily="34" charset="0"/>
              <a:cs typeface="Arial" panose="020B0604020202020204" pitchFamily="34" charset="0"/>
            </a:endParaRPr>
          </a:p>
          <a:p>
            <a:r>
              <a:rPr lang="pt-BR" sz="1600" dirty="0" smtClean="0">
                <a:latin typeface="Arial" panose="020B0604020202020204" pitchFamily="34" charset="0"/>
                <a:cs typeface="Arial" panose="020B0604020202020204" pitchFamily="34" charset="0"/>
              </a:rPr>
              <a:t> </a:t>
            </a:r>
            <a:r>
              <a:rPr lang="pt-BR" sz="1600" dirty="0">
                <a:latin typeface="Arial" panose="020B0604020202020204" pitchFamily="34" charset="0"/>
                <a:cs typeface="Arial" panose="020B0604020202020204" pitchFamily="34" charset="0"/>
              </a:rPr>
              <a:t>3- Arrume, previamente aos estudos, todo material que vai precisar para acompanhar a aula</a:t>
            </a:r>
            <a:r>
              <a:rPr lang="pt-BR" sz="1600" dirty="0" smtClean="0">
                <a:latin typeface="Arial" panose="020B0604020202020204" pitchFamily="34" charset="0"/>
                <a:cs typeface="Arial" panose="020B0604020202020204" pitchFamily="34" charset="0"/>
              </a:rPr>
              <a:t>.</a:t>
            </a:r>
          </a:p>
          <a:p>
            <a:r>
              <a:rPr lang="pt-BR" sz="1600" dirty="0" smtClean="0">
                <a:latin typeface="Arial" panose="020B0604020202020204" pitchFamily="34" charset="0"/>
                <a:cs typeface="Arial" panose="020B0604020202020204" pitchFamily="34" charset="0"/>
              </a:rPr>
              <a:t> </a:t>
            </a:r>
          </a:p>
          <a:p>
            <a:r>
              <a:rPr lang="pt-BR" sz="1600" dirty="0" smtClean="0">
                <a:latin typeface="Arial" panose="020B0604020202020204" pitchFamily="34" charset="0"/>
                <a:cs typeface="Arial" panose="020B0604020202020204" pitchFamily="34" charset="0"/>
              </a:rPr>
              <a:t>4- </a:t>
            </a:r>
            <a:r>
              <a:rPr lang="pt-BR" sz="1600" dirty="0">
                <a:latin typeface="Arial" panose="020B0604020202020204" pitchFamily="34" charset="0"/>
                <a:cs typeface="Arial" panose="020B0604020202020204" pitchFamily="34" charset="0"/>
              </a:rPr>
              <a:t>Monte um calendário para você se organizar para entrega de tarefas.</a:t>
            </a:r>
          </a:p>
        </p:txBody>
      </p:sp>
      <p:sp>
        <p:nvSpPr>
          <p:cNvPr id="3" name="Retângulo 2"/>
          <p:cNvSpPr/>
          <p:nvPr/>
        </p:nvSpPr>
        <p:spPr>
          <a:xfrm>
            <a:off x="539552" y="4474279"/>
            <a:ext cx="7848872" cy="1323439"/>
          </a:xfrm>
          <a:prstGeom prst="rect">
            <a:avLst/>
          </a:prstGeom>
        </p:spPr>
        <p:txBody>
          <a:bodyPr wrap="square">
            <a:spAutoFit/>
          </a:bodyPr>
          <a:lstStyle/>
          <a:p>
            <a:r>
              <a:rPr lang="pt-BR" sz="1600" dirty="0">
                <a:latin typeface="Arial" panose="020B0604020202020204" pitchFamily="34" charset="0"/>
                <a:cs typeface="Arial" panose="020B0604020202020204" pitchFamily="34" charset="0"/>
              </a:rPr>
              <a:t>5- Se você vai estudar logo que acordar, vista uma roupa ou o próprio uniforme como se fosse à escola</a:t>
            </a:r>
            <a:r>
              <a:rPr lang="pt-BR" sz="1600" dirty="0" smtClean="0">
                <a:latin typeface="Arial" panose="020B0604020202020204" pitchFamily="34" charset="0"/>
                <a:cs typeface="Arial" panose="020B0604020202020204" pitchFamily="34" charset="0"/>
              </a:rPr>
              <a:t>.</a:t>
            </a:r>
          </a:p>
          <a:p>
            <a:endParaRPr lang="pt-BR" sz="1600" dirty="0" smtClean="0">
              <a:latin typeface="Arial" panose="020B0604020202020204" pitchFamily="34" charset="0"/>
              <a:cs typeface="Arial" panose="020B0604020202020204" pitchFamily="34" charset="0"/>
            </a:endParaRPr>
          </a:p>
          <a:p>
            <a:r>
              <a:rPr lang="pt-BR" sz="1600" dirty="0" smtClean="0">
                <a:latin typeface="Arial" panose="020B0604020202020204" pitchFamily="34" charset="0"/>
                <a:cs typeface="Arial" panose="020B0604020202020204" pitchFamily="34" charset="0"/>
              </a:rPr>
              <a:t> </a:t>
            </a:r>
            <a:r>
              <a:rPr lang="pt-BR" sz="1600" dirty="0">
                <a:latin typeface="Arial" panose="020B0604020202020204" pitchFamily="34" charset="0"/>
                <a:cs typeface="Arial" panose="020B0604020202020204" pitchFamily="34" charset="0"/>
              </a:rPr>
              <a:t>6- Evite comer na hora que você estiver estudando, ligado ao computador, celular, </a:t>
            </a:r>
            <a:r>
              <a:rPr lang="pt-BR" sz="1600" i="1" dirty="0" err="1">
                <a:latin typeface="Arial" panose="020B0604020202020204" pitchFamily="34" charset="0"/>
                <a:cs typeface="Arial" panose="020B0604020202020204" pitchFamily="34" charset="0"/>
              </a:rPr>
              <a:t>table</a:t>
            </a:r>
            <a:r>
              <a:rPr lang="pt-BR" sz="1600" dirty="0" err="1">
                <a:latin typeface="Arial" panose="020B0604020202020204" pitchFamily="34" charset="0"/>
                <a:cs typeface="Arial" panose="020B0604020202020204" pitchFamily="34" charset="0"/>
              </a:rPr>
              <a:t>t</a:t>
            </a:r>
            <a:r>
              <a:rPr lang="pt-BR" sz="1600" dirty="0">
                <a:latin typeface="Arial" panose="020B0604020202020204" pitchFamily="34" charset="0"/>
                <a:cs typeface="Arial" panose="020B0604020202020204" pitchFamily="34" charset="0"/>
              </a:rPr>
              <a:t>. </a:t>
            </a:r>
            <a:r>
              <a:rPr lang="pt-BR" sz="1600" dirty="0" smtClean="0">
                <a:latin typeface="Arial" panose="020B0604020202020204" pitchFamily="34" charset="0"/>
                <a:cs typeface="Arial" panose="020B0604020202020204" pitchFamily="34" charset="0"/>
              </a:rPr>
              <a:t>  Faça </a:t>
            </a:r>
            <a:r>
              <a:rPr lang="pt-BR" sz="1600" dirty="0">
                <a:latin typeface="Arial" panose="020B0604020202020204" pitchFamily="34" charset="0"/>
                <a:cs typeface="Arial" panose="020B0604020202020204" pitchFamily="34" charset="0"/>
              </a:rPr>
              <a:t>seu lanche, dando um intervalo.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tângulo 10"/>
          <p:cNvSpPr/>
          <p:nvPr/>
        </p:nvSpPr>
        <p:spPr>
          <a:xfrm>
            <a:off x="623870" y="620688"/>
            <a:ext cx="7836562" cy="1077218"/>
          </a:xfrm>
          <a:prstGeom prst="rect">
            <a:avLst/>
          </a:prstGeom>
          <a:ln w="38100">
            <a:solidFill>
              <a:srgbClr val="C00000"/>
            </a:solidFill>
          </a:ln>
        </p:spPr>
        <p:txBody>
          <a:bodyPr wrap="square">
            <a:spAutoFit/>
          </a:bodyPr>
          <a:lstStyle/>
          <a:p>
            <a:r>
              <a:rPr lang="pt-BR" sz="1600" b="1" dirty="0">
                <a:latin typeface="Arial" panose="020B0604020202020204" pitchFamily="34" charset="0"/>
                <a:cs typeface="Arial" panose="020B0604020202020204" pitchFamily="34" charset="0"/>
              </a:rPr>
              <a:t>ISTO É IMPORTANTE: </a:t>
            </a:r>
            <a:endParaRPr lang="pt-BR" sz="1600" b="1" dirty="0" smtClean="0">
              <a:latin typeface="Arial" panose="020B0604020202020204" pitchFamily="34" charset="0"/>
              <a:cs typeface="Arial" panose="020B0604020202020204" pitchFamily="34" charset="0"/>
            </a:endParaRPr>
          </a:p>
          <a:p>
            <a:endParaRPr lang="pt-BR" sz="1600" b="1" dirty="0" smtClean="0">
              <a:latin typeface="Arial" panose="020B0604020202020204" pitchFamily="34" charset="0"/>
              <a:cs typeface="Arial" panose="020B0604020202020204" pitchFamily="34" charset="0"/>
            </a:endParaRPr>
          </a:p>
          <a:p>
            <a:r>
              <a:rPr lang="pt-BR" sz="1600" dirty="0" smtClean="0">
                <a:latin typeface="Arial" panose="020B0604020202020204" pitchFamily="34" charset="0"/>
                <a:cs typeface="Arial" panose="020B0604020202020204" pitchFamily="34" charset="0"/>
              </a:rPr>
              <a:t>Solicite </a:t>
            </a:r>
            <a:r>
              <a:rPr lang="pt-BR" sz="1600" dirty="0">
                <a:latin typeface="Arial" panose="020B0604020202020204" pitchFamily="34" charset="0"/>
                <a:cs typeface="Arial" panose="020B0604020202020204" pitchFamily="34" charset="0"/>
              </a:rPr>
              <a:t>ao responsável do estudante que incentive e facilite o momento de estudo </a:t>
            </a:r>
            <a:r>
              <a:rPr lang="pt-BR" sz="1600" dirty="0" smtClean="0">
                <a:latin typeface="Arial" panose="020B0604020202020204" pitchFamily="34" charset="0"/>
                <a:cs typeface="Arial" panose="020B0604020202020204" pitchFamily="34" charset="0"/>
              </a:rPr>
              <a:t>o  do seu </a:t>
            </a:r>
            <a:r>
              <a:rPr lang="pt-BR" sz="1600" dirty="0">
                <a:latin typeface="Arial" panose="020B0604020202020204" pitchFamily="34" charset="0"/>
                <a:cs typeface="Arial" panose="020B0604020202020204" pitchFamily="34" charset="0"/>
              </a:rPr>
              <a:t>filho.</a:t>
            </a:r>
          </a:p>
        </p:txBody>
      </p:sp>
      <p:sp>
        <p:nvSpPr>
          <p:cNvPr id="12" name="Retângulo 11"/>
          <p:cNvSpPr/>
          <p:nvPr/>
        </p:nvSpPr>
        <p:spPr>
          <a:xfrm>
            <a:off x="602130" y="1772816"/>
            <a:ext cx="8136904" cy="1154675"/>
          </a:xfrm>
          <a:prstGeom prst="rect">
            <a:avLst/>
          </a:prstGeom>
        </p:spPr>
        <p:txBody>
          <a:bodyPr wrap="square">
            <a:spAutoFit/>
          </a:bodyPr>
          <a:lstStyle/>
          <a:p>
            <a:pPr algn="just">
              <a:lnSpc>
                <a:spcPct val="150000"/>
              </a:lnSpc>
            </a:pPr>
            <a:r>
              <a:rPr lang="pt-BR" sz="1600" dirty="0">
                <a:latin typeface="Arial" panose="020B0604020202020204" pitchFamily="34" charset="0"/>
                <a:cs typeface="Arial" panose="020B0604020202020204" pitchFamily="34" charset="0"/>
              </a:rPr>
              <a:t>E mais o que você, professor, lembrar ou achar necessário sugerir a seus alunos na hora do estudo a distância. Ofereça, ainda, de acordo com o grupo que você estiver trabalhando, uma atividade de auto avaliação sobre a sua atenção durante seu estudo. </a:t>
            </a:r>
          </a:p>
        </p:txBody>
      </p:sp>
      <p:sp>
        <p:nvSpPr>
          <p:cNvPr id="13" name="Retângulo 12"/>
          <p:cNvSpPr/>
          <p:nvPr/>
        </p:nvSpPr>
        <p:spPr>
          <a:xfrm>
            <a:off x="467544" y="3140968"/>
            <a:ext cx="8271490" cy="3416320"/>
          </a:xfrm>
          <a:prstGeom prst="rect">
            <a:avLst/>
          </a:prstGeom>
        </p:spPr>
        <p:txBody>
          <a:bodyPr wrap="square">
            <a:spAutoFit/>
          </a:bodyPr>
          <a:lstStyle/>
          <a:p>
            <a:pPr>
              <a:lnSpc>
                <a:spcPct val="150000"/>
              </a:lnSpc>
            </a:pPr>
            <a:r>
              <a:rPr lang="pt-BR" sz="1600" b="1" dirty="0">
                <a:latin typeface="Arial" panose="020B0604020202020204" pitchFamily="34" charset="0"/>
                <a:cs typeface="Arial" panose="020B0604020202020204" pitchFamily="34" charset="0"/>
              </a:rPr>
              <a:t>Exemplo: Examinando a </a:t>
            </a:r>
            <a:r>
              <a:rPr lang="pt-BR" sz="1600" b="1" dirty="0" smtClean="0">
                <a:latin typeface="Arial" panose="020B0604020202020204" pitchFamily="34" charset="0"/>
                <a:cs typeface="Arial" panose="020B0604020202020204" pitchFamily="34" charset="0"/>
              </a:rPr>
              <a:t>desatenção</a:t>
            </a:r>
          </a:p>
          <a:p>
            <a:pPr>
              <a:lnSpc>
                <a:spcPct val="150000"/>
              </a:lnSpc>
            </a:pPr>
            <a:r>
              <a:rPr lang="pt-BR" sz="1600" dirty="0" smtClean="0">
                <a:latin typeface="Arial" panose="020B0604020202020204" pitchFamily="34" charset="0"/>
                <a:cs typeface="Arial" panose="020B0604020202020204" pitchFamily="34" charset="0"/>
              </a:rPr>
              <a:t>-Você </a:t>
            </a:r>
            <a:r>
              <a:rPr lang="pt-BR" sz="1600" dirty="0">
                <a:latin typeface="Arial" panose="020B0604020202020204" pitchFamily="34" charset="0"/>
                <a:cs typeface="Arial" panose="020B0604020202020204" pitchFamily="34" charset="0"/>
              </a:rPr>
              <a:t>consegue manter sua atenção durante seu estudo? ( ) Sim ( </a:t>
            </a:r>
            <a:r>
              <a:rPr lang="pt-BR" sz="1600" dirty="0" smtClean="0">
                <a:latin typeface="Arial" panose="020B0604020202020204" pitchFamily="34" charset="0"/>
                <a:cs typeface="Arial" panose="020B0604020202020204" pitchFamily="34" charset="0"/>
              </a:rPr>
              <a:t>) Não </a:t>
            </a:r>
          </a:p>
          <a:p>
            <a:pPr>
              <a:lnSpc>
                <a:spcPct val="150000"/>
              </a:lnSpc>
            </a:pPr>
            <a:r>
              <a:rPr lang="pt-BR" sz="1600" dirty="0" smtClean="0">
                <a:latin typeface="Arial" panose="020B0604020202020204" pitchFamily="34" charset="0"/>
                <a:cs typeface="Arial" panose="020B0604020202020204" pitchFamily="34" charset="0"/>
              </a:rPr>
              <a:t> Se</a:t>
            </a:r>
            <a:r>
              <a:rPr lang="pt-BR" sz="1600" b="1" dirty="0" smtClean="0">
                <a:latin typeface="Arial" panose="020B0604020202020204" pitchFamily="34" charset="0"/>
                <a:cs typeface="Arial" panose="020B0604020202020204" pitchFamily="34" charset="0"/>
              </a:rPr>
              <a:t> </a:t>
            </a:r>
            <a:r>
              <a:rPr lang="pt-BR" sz="1600" b="1" dirty="0">
                <a:latin typeface="Arial" panose="020B0604020202020204" pitchFamily="34" charset="0"/>
                <a:cs typeface="Arial" panose="020B0604020202020204" pitchFamily="34" charset="0"/>
              </a:rPr>
              <a:t>não </a:t>
            </a:r>
            <a:r>
              <a:rPr lang="pt-BR" sz="1600" dirty="0">
                <a:latin typeface="Arial" panose="020B0604020202020204" pitchFamily="34" charset="0"/>
                <a:cs typeface="Arial" panose="020B0604020202020204" pitchFamily="34" charset="0"/>
              </a:rPr>
              <a:t>consegue, o que faz ficar desatento</a:t>
            </a:r>
            <a:r>
              <a:rPr lang="pt-BR" sz="1600" dirty="0" smtClean="0">
                <a:latin typeface="Arial" panose="020B0604020202020204" pitchFamily="34" charset="0"/>
                <a:cs typeface="Arial" panose="020B0604020202020204" pitchFamily="34" charset="0"/>
              </a:rPr>
              <a:t>?</a:t>
            </a:r>
          </a:p>
          <a:p>
            <a:pPr>
              <a:lnSpc>
                <a:spcPct val="150000"/>
              </a:lnSpc>
            </a:pPr>
            <a:r>
              <a:rPr lang="pt-BR" sz="1600" dirty="0" smtClean="0">
                <a:latin typeface="Arial" panose="020B0604020202020204" pitchFamily="34" charset="0"/>
                <a:cs typeface="Arial" panose="020B0604020202020204" pitchFamily="34" charset="0"/>
              </a:rPr>
              <a:t> -    Você </a:t>
            </a:r>
            <a:r>
              <a:rPr lang="pt-BR" sz="1600" dirty="0">
                <a:latin typeface="Arial" panose="020B0604020202020204" pitchFamily="34" charset="0"/>
                <a:cs typeface="Arial" panose="020B0604020202020204" pitchFamily="34" charset="0"/>
              </a:rPr>
              <a:t>se considera desatento? </a:t>
            </a:r>
            <a:endParaRPr lang="pt-BR" sz="1600" dirty="0" smtClean="0">
              <a:latin typeface="Arial" panose="020B0604020202020204" pitchFamily="34" charset="0"/>
              <a:cs typeface="Arial" panose="020B0604020202020204" pitchFamily="34" charset="0"/>
            </a:endParaRPr>
          </a:p>
          <a:p>
            <a:pPr>
              <a:lnSpc>
                <a:spcPct val="150000"/>
              </a:lnSpc>
            </a:pPr>
            <a:r>
              <a:rPr lang="pt-BR" sz="1600" dirty="0" smtClean="0">
                <a:latin typeface="Arial" panose="020B0604020202020204" pitchFamily="34" charset="0"/>
                <a:cs typeface="Arial" panose="020B0604020202020204" pitchFamily="34" charset="0"/>
              </a:rPr>
              <a:t>-     </a:t>
            </a:r>
            <a:r>
              <a:rPr lang="pt-BR" sz="1600" dirty="0">
                <a:latin typeface="Arial" panose="020B0604020202020204" pitchFamily="34" charset="0"/>
                <a:cs typeface="Arial" panose="020B0604020202020204" pitchFamily="34" charset="0"/>
              </a:rPr>
              <a:t>Existem lugares em que você é mais focado? Quais? </a:t>
            </a:r>
            <a:endParaRPr lang="pt-BR" sz="1600" dirty="0" smtClean="0">
              <a:latin typeface="Arial" panose="020B0604020202020204" pitchFamily="34" charset="0"/>
              <a:cs typeface="Arial" panose="020B0604020202020204" pitchFamily="34" charset="0"/>
            </a:endParaRPr>
          </a:p>
          <a:p>
            <a:pPr marL="285750" indent="-285750">
              <a:lnSpc>
                <a:spcPct val="150000"/>
              </a:lnSpc>
              <a:buFontTx/>
              <a:buChar char="-"/>
            </a:pPr>
            <a:r>
              <a:rPr lang="pt-BR" sz="1600" dirty="0" smtClean="0">
                <a:latin typeface="Arial" panose="020B0604020202020204" pitchFamily="34" charset="0"/>
                <a:cs typeface="Arial" panose="020B0604020202020204" pitchFamily="34" charset="0"/>
              </a:rPr>
              <a:t>Existem </a:t>
            </a:r>
            <a:r>
              <a:rPr lang="pt-BR" sz="1600" dirty="0">
                <a:latin typeface="Arial" panose="020B0604020202020204" pitchFamily="34" charset="0"/>
                <a:cs typeface="Arial" panose="020B0604020202020204" pitchFamily="34" charset="0"/>
              </a:rPr>
              <a:t>lugares em que você é mais desatento? Quais</a:t>
            </a:r>
            <a:r>
              <a:rPr lang="pt-BR" sz="1600" dirty="0" smtClean="0">
                <a:latin typeface="Arial" panose="020B0604020202020204" pitchFamily="34" charset="0"/>
                <a:cs typeface="Arial" panose="020B0604020202020204" pitchFamily="34" charset="0"/>
              </a:rPr>
              <a:t>?</a:t>
            </a:r>
            <a:r>
              <a:rPr lang="pt-BR" sz="1600" dirty="0"/>
              <a:t> </a:t>
            </a:r>
            <a:endParaRPr lang="pt-BR" sz="1600" dirty="0" smtClean="0"/>
          </a:p>
          <a:p>
            <a:pPr marL="285750" indent="-285750">
              <a:lnSpc>
                <a:spcPct val="150000"/>
              </a:lnSpc>
              <a:buFontTx/>
              <a:buChar char="-"/>
            </a:pPr>
            <a:r>
              <a:rPr lang="pt-BR" sz="1600" dirty="0" smtClean="0">
                <a:latin typeface="Arial" panose="020B0604020202020204" pitchFamily="34" charset="0"/>
                <a:cs typeface="Arial" panose="020B0604020202020204" pitchFamily="34" charset="0"/>
              </a:rPr>
              <a:t>Quais </a:t>
            </a:r>
            <a:r>
              <a:rPr lang="pt-BR" sz="1600" dirty="0">
                <a:latin typeface="Arial" panose="020B0604020202020204" pitchFamily="34" charset="0"/>
                <a:cs typeface="Arial" panose="020B0604020202020204" pitchFamily="34" charset="0"/>
              </a:rPr>
              <a:t>são as consequências de ser desatento? --------------------------------------------------------------------------------</a:t>
            </a:r>
            <a:r>
              <a:rPr lang="pt-BR" sz="1600" dirty="0" smtClean="0">
                <a:latin typeface="Arial" panose="020B0604020202020204" pitchFamily="34" charset="0"/>
                <a:cs typeface="Arial" panose="020B0604020202020204" pitchFamily="34" charset="0"/>
              </a:rPr>
              <a:t> –</a:t>
            </a:r>
          </a:p>
          <a:p>
            <a:pPr marL="285750" indent="-285750">
              <a:lnSpc>
                <a:spcPct val="150000"/>
              </a:lnSpc>
              <a:buFontTx/>
              <a:buChar char="-"/>
            </a:pPr>
            <a:endParaRPr lang="pt-BR" sz="1600" dirty="0">
              <a:latin typeface="Arial" panose="020B0604020202020204" pitchFamily="34" charset="0"/>
              <a:cs typeface="Arial" panose="020B0604020202020204" pitchFamily="34" charset="0"/>
            </a:endParaRPr>
          </a:p>
        </p:txBody>
      </p:sp>
      <p:pic>
        <p:nvPicPr>
          <p:cNvPr id="14" name="Picture 2"/>
          <p:cNvPicPr>
            <a:picLocks noChangeAspect="1" noChangeArrowheads="1"/>
          </p:cNvPicPr>
          <p:nvPr/>
        </p:nvPicPr>
        <p:blipFill>
          <a:blip r:embed="rId2" cstate="print"/>
          <a:srcRect/>
          <a:stretch>
            <a:fillRect/>
          </a:stretch>
        </p:blipFill>
        <p:spPr bwMode="auto">
          <a:xfrm>
            <a:off x="7531738" y="2927491"/>
            <a:ext cx="928694" cy="1853350"/>
          </a:xfrm>
          <a:prstGeom prst="rect">
            <a:avLst/>
          </a:prstGeom>
          <a:noFill/>
          <a:ln w="9525">
            <a:noFill/>
            <a:round/>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5"/>
          <p:cNvSpPr>
            <a:spLocks noChangeArrowheads="1"/>
          </p:cNvSpPr>
          <p:nvPr/>
        </p:nvSpPr>
        <p:spPr bwMode="auto">
          <a:xfrm>
            <a:off x="3995936" y="1487364"/>
            <a:ext cx="4752528" cy="2808312"/>
          </a:xfrm>
          <a:prstGeom prst="wedgeEllipseCallout">
            <a:avLst>
              <a:gd name="adj1" fmla="val -74755"/>
              <a:gd name="adj2" fmla="val -12880"/>
            </a:avLst>
          </a:prstGeom>
          <a:solidFill>
            <a:schemeClr val="accent1"/>
          </a:solidFill>
          <a:ln w="9525">
            <a:solidFill>
              <a:schemeClr val="tx1"/>
            </a:solidFill>
            <a:miter lim="800000"/>
            <a:headEnd/>
            <a:tailEnd/>
          </a:ln>
        </p:spPr>
        <p:txBody>
          <a:bodyPr/>
          <a:lstStyle/>
          <a:p>
            <a:pPr algn="just">
              <a:lnSpc>
                <a:spcPct val="150000"/>
              </a:lnSpc>
            </a:pPr>
            <a:r>
              <a:rPr lang="pt-BR" b="1" dirty="0">
                <a:solidFill>
                  <a:schemeClr val="bg1"/>
                </a:solidFill>
                <a:latin typeface="Arial" panose="020B0604020202020204" pitchFamily="34" charset="0"/>
                <a:cs typeface="Arial" panose="020B0604020202020204" pitchFamily="34" charset="0"/>
              </a:rPr>
              <a:t>Caso, seu aluno não consiga manter a atenção em seu estudo </a:t>
            </a:r>
            <a:r>
              <a:rPr lang="pt-BR" b="1" dirty="0" err="1">
                <a:solidFill>
                  <a:schemeClr val="bg1"/>
                </a:solidFill>
                <a:latin typeface="Arial" panose="020B0604020202020204" pitchFamily="34" charset="0"/>
                <a:cs typeface="Arial" panose="020B0604020202020204" pitchFamily="34" charset="0"/>
              </a:rPr>
              <a:t>on</a:t>
            </a:r>
            <a:r>
              <a:rPr lang="pt-BR" b="1" dirty="0">
                <a:solidFill>
                  <a:schemeClr val="bg1"/>
                </a:solidFill>
                <a:latin typeface="Arial" panose="020B0604020202020204" pitchFamily="34" charset="0"/>
                <a:cs typeface="Arial" panose="020B0604020202020204" pitchFamily="34" charset="0"/>
              </a:rPr>
              <a:t> </a:t>
            </a:r>
            <a:r>
              <a:rPr lang="pt-BR" b="1" dirty="0" err="1">
                <a:solidFill>
                  <a:schemeClr val="bg1"/>
                </a:solidFill>
                <a:latin typeface="Arial" panose="020B0604020202020204" pitchFamily="34" charset="0"/>
                <a:cs typeface="Arial" panose="020B0604020202020204" pitchFamily="34" charset="0"/>
              </a:rPr>
              <a:t>line</a:t>
            </a:r>
            <a:r>
              <a:rPr lang="pt-BR" b="1" dirty="0">
                <a:solidFill>
                  <a:schemeClr val="bg1"/>
                </a:solidFill>
                <a:latin typeface="Arial" panose="020B0604020202020204" pitchFamily="34" charset="0"/>
                <a:cs typeface="Arial" panose="020B0604020202020204" pitchFamily="34" charset="0"/>
              </a:rPr>
              <a:t>, sugira que faça um quadro para monitorar a atenção. </a:t>
            </a:r>
          </a:p>
        </p:txBody>
      </p:sp>
      <p:pic>
        <p:nvPicPr>
          <p:cNvPr id="14" name="Picture 13"/>
          <p:cNvPicPr>
            <a:picLocks noChangeAspect="1" noChangeArrowheads="1"/>
          </p:cNvPicPr>
          <p:nvPr/>
        </p:nvPicPr>
        <p:blipFill>
          <a:blip r:embed="rId2" cstate="print"/>
          <a:srcRect/>
          <a:stretch>
            <a:fillRect/>
          </a:stretch>
        </p:blipFill>
        <p:spPr bwMode="auto">
          <a:xfrm>
            <a:off x="539552" y="1699210"/>
            <a:ext cx="1928826" cy="2022981"/>
          </a:xfrm>
          <a:prstGeom prst="rect">
            <a:avLst/>
          </a:prstGeom>
          <a:solidFill>
            <a:srgbClr val="FFFF00"/>
          </a:solidFill>
          <a:ln w="9525">
            <a:noFill/>
            <a:round/>
            <a:headEnd/>
            <a:tailEnd/>
          </a:ln>
        </p:spPr>
      </p:pic>
      <p:sp>
        <p:nvSpPr>
          <p:cNvPr id="11" name="Retângulo 10"/>
          <p:cNvSpPr/>
          <p:nvPr/>
        </p:nvSpPr>
        <p:spPr>
          <a:xfrm>
            <a:off x="1187624" y="4869160"/>
            <a:ext cx="6408712" cy="646331"/>
          </a:xfrm>
          <a:prstGeom prst="rect">
            <a:avLst/>
          </a:prstGeom>
        </p:spPr>
        <p:txBody>
          <a:bodyPr wrap="square">
            <a:spAutoFit/>
          </a:bodyPr>
          <a:lstStyle/>
          <a:p>
            <a:r>
              <a:rPr lang="pt-BR" b="1" dirty="0" smtClean="0">
                <a:latin typeface="Arial" panose="020B0604020202020204" pitchFamily="34" charset="0"/>
                <a:cs typeface="Arial" panose="020B0604020202020204" pitchFamily="34" charset="0"/>
              </a:rPr>
              <a:t>                         Faça assim:</a:t>
            </a:r>
          </a:p>
          <a:p>
            <a:r>
              <a:rPr lang="pt-BR" dirty="0" smtClean="0">
                <a:latin typeface="Arial" panose="020B0604020202020204" pitchFamily="34" charset="0"/>
                <a:cs typeface="Arial" panose="020B0604020202020204" pitchFamily="34" charset="0"/>
              </a:rPr>
              <a:t>				</a:t>
            </a:r>
            <a:endParaRPr lang="pt-BR" dirty="0">
              <a:latin typeface="Arial" panose="020B0604020202020204" pitchFamily="34" charset="0"/>
              <a:cs typeface="Arial" panose="020B0604020202020204" pitchFamily="34" charset="0"/>
            </a:endParaRPr>
          </a:p>
        </p:txBody>
      </p:sp>
      <p:sp>
        <p:nvSpPr>
          <p:cNvPr id="16" name="Seta para a direita 15"/>
          <p:cNvSpPr/>
          <p:nvPr/>
        </p:nvSpPr>
        <p:spPr>
          <a:xfrm rot="1730373">
            <a:off x="3771917" y="5267594"/>
            <a:ext cx="1240124" cy="720405"/>
          </a:xfrm>
          <a:prstGeom prst="rightArrow">
            <a:avLst>
              <a:gd name="adj1" fmla="val 0"/>
              <a:gd name="adj2" fmla="val 6253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dissolv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WINDOWS\Application Data\Microsoft\Media Catalog\clipe0064.GIF"/>
          <p:cNvPicPr>
            <a:picLocks noChangeAspect="1" noChangeArrowheads="1"/>
          </p:cNvPicPr>
          <p:nvPr/>
        </p:nvPicPr>
        <p:blipFill>
          <a:blip r:embed="rId2" cstate="print"/>
          <a:srcRect/>
          <a:stretch>
            <a:fillRect/>
          </a:stretch>
        </p:blipFill>
        <p:spPr bwMode="auto">
          <a:xfrm>
            <a:off x="539552" y="1746457"/>
            <a:ext cx="1785950" cy="1556722"/>
          </a:xfrm>
          <a:prstGeom prst="rect">
            <a:avLst/>
          </a:prstGeom>
          <a:noFill/>
          <a:ln w="9525">
            <a:noFill/>
            <a:miter lim="800000"/>
            <a:headEnd/>
            <a:tailEnd/>
          </a:ln>
        </p:spPr>
      </p:pic>
      <p:sp>
        <p:nvSpPr>
          <p:cNvPr id="16" name="Retângulo 15"/>
          <p:cNvSpPr/>
          <p:nvPr/>
        </p:nvSpPr>
        <p:spPr>
          <a:xfrm>
            <a:off x="2532330" y="1340768"/>
            <a:ext cx="6192688" cy="2585323"/>
          </a:xfrm>
          <a:prstGeom prst="rect">
            <a:avLst/>
          </a:prstGeom>
        </p:spPr>
        <p:txBody>
          <a:bodyPr wrap="square">
            <a:spAutoFit/>
          </a:bodyPr>
          <a:lstStyle/>
          <a:p>
            <a:r>
              <a:rPr lang="pt-BR" b="1" dirty="0" err="1">
                <a:latin typeface="Arial" panose="020B0604020202020204" pitchFamily="34" charset="0"/>
                <a:cs typeface="Arial" panose="020B0604020202020204" pitchFamily="34" charset="0"/>
              </a:rPr>
              <a:t>Checklist</a:t>
            </a:r>
            <a:r>
              <a:rPr lang="pt-BR" b="1" dirty="0">
                <a:latin typeface="Arial" panose="020B0604020202020204" pitchFamily="34" charset="0"/>
                <a:cs typeface="Arial" panose="020B0604020202020204" pitchFamily="34" charset="0"/>
              </a:rPr>
              <a:t> de Monitoramento da </a:t>
            </a:r>
            <a:r>
              <a:rPr lang="pt-BR" b="1" dirty="0" smtClean="0">
                <a:latin typeface="Arial" panose="020B0604020202020204" pitchFamily="34" charset="0"/>
                <a:cs typeface="Arial" panose="020B0604020202020204" pitchFamily="34" charset="0"/>
              </a:rPr>
              <a:t>atenção</a:t>
            </a:r>
          </a:p>
          <a:p>
            <a:endParaRPr lang="pt-BR" dirty="0">
              <a:latin typeface="Arial" panose="020B0604020202020204" pitchFamily="34" charset="0"/>
              <a:cs typeface="Arial" panose="020B0604020202020204" pitchFamily="34" charset="0"/>
            </a:endParaRPr>
          </a:p>
          <a:p>
            <a:r>
              <a:rPr lang="pt-BR" b="1" dirty="0" smtClean="0">
                <a:latin typeface="Arial" panose="020B0604020202020204" pitchFamily="34" charset="0"/>
                <a:cs typeface="Arial" panose="020B0604020202020204" pitchFamily="34" charset="0"/>
              </a:rPr>
              <a:t>Data</a:t>
            </a:r>
            <a:r>
              <a:rPr lang="pt-BR" b="1" dirty="0">
                <a:latin typeface="Arial" panose="020B0604020202020204" pitchFamily="34" charset="0"/>
                <a:cs typeface="Arial" panose="020B0604020202020204" pitchFamily="34" charset="0"/>
              </a:rPr>
              <a:t>: </a:t>
            </a:r>
            <a:r>
              <a:rPr lang="pt-BR" b="1" dirty="0" smtClean="0">
                <a:latin typeface="Arial" panose="020B0604020202020204" pitchFamily="34" charset="0"/>
                <a:cs typeface="Arial" panose="020B0604020202020204" pitchFamily="34" charset="0"/>
              </a:rPr>
              <a:t>                      Horário</a:t>
            </a:r>
            <a:r>
              <a:rPr lang="pt-BR" b="1" dirty="0">
                <a:latin typeface="Arial" panose="020B0604020202020204" pitchFamily="34" charset="0"/>
                <a:cs typeface="Arial" panose="020B0604020202020204" pitchFamily="34" charset="0"/>
              </a:rPr>
              <a:t>: </a:t>
            </a:r>
            <a:endParaRPr lang="pt-BR" b="1" dirty="0" smtClean="0">
              <a:latin typeface="Arial" panose="020B0604020202020204" pitchFamily="34" charset="0"/>
              <a:cs typeface="Arial" panose="020B0604020202020204" pitchFamily="34" charset="0"/>
            </a:endParaRPr>
          </a:p>
          <a:p>
            <a:endParaRPr lang="pt-BR"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pt-BR" dirty="0" smtClean="0">
                <a:latin typeface="Arial" panose="020B0604020202020204" pitchFamily="34" charset="0"/>
                <a:cs typeface="Arial" panose="020B0604020202020204" pitchFamily="34" charset="0"/>
              </a:rPr>
              <a:t>Atividade </a:t>
            </a:r>
            <a:r>
              <a:rPr lang="pt-BR" dirty="0">
                <a:latin typeface="Arial" panose="020B0604020202020204" pitchFamily="34" charset="0"/>
                <a:cs typeface="Arial" panose="020B0604020202020204" pitchFamily="34" charset="0"/>
              </a:rPr>
              <a:t>ou assunto em estudo -------------------------------------------- </a:t>
            </a:r>
            <a:endParaRPr lang="pt-BR"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pt-BR" dirty="0" smtClean="0">
                <a:latin typeface="Arial" panose="020B0604020202020204" pitchFamily="34" charset="0"/>
                <a:cs typeface="Arial" panose="020B0604020202020204" pitchFamily="34" charset="0"/>
              </a:rPr>
              <a:t>Eu </a:t>
            </a:r>
            <a:r>
              <a:rPr lang="pt-BR" dirty="0">
                <a:latin typeface="Arial" panose="020B0604020202020204" pitchFamily="34" charset="0"/>
                <a:cs typeface="Arial" panose="020B0604020202020204" pitchFamily="34" charset="0"/>
              </a:rPr>
              <a:t>prestei atenção? Sim ( ) Não ( ) </a:t>
            </a:r>
            <a:endParaRPr lang="pt-BR" dirty="0" smtClean="0">
              <a:latin typeface="Arial" panose="020B0604020202020204" pitchFamily="34" charset="0"/>
              <a:cs typeface="Arial" panose="020B0604020202020204" pitchFamily="34" charset="0"/>
            </a:endParaRPr>
          </a:p>
          <a:p>
            <a:endParaRPr lang="pt-BR"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pt-BR" dirty="0" smtClean="0">
                <a:latin typeface="Arial" panose="020B0604020202020204" pitchFamily="34" charset="0"/>
                <a:cs typeface="Arial" panose="020B0604020202020204" pitchFamily="34" charset="0"/>
              </a:rPr>
              <a:t>O </a:t>
            </a:r>
            <a:r>
              <a:rPr lang="pt-BR" dirty="0">
                <a:latin typeface="Arial" panose="020B0604020202020204" pitchFamily="34" charset="0"/>
                <a:cs typeface="Arial" panose="020B0604020202020204" pitchFamily="34" charset="0"/>
              </a:rPr>
              <a:t>que desviou minha atenção?_____ </a:t>
            </a:r>
          </a:p>
        </p:txBody>
      </p:sp>
      <p:sp>
        <p:nvSpPr>
          <p:cNvPr id="17" name="WordArt 7"/>
          <p:cNvSpPr>
            <a:spLocks noChangeArrowheads="1" noChangeShapeType="1" noTextEdit="1"/>
          </p:cNvSpPr>
          <p:nvPr/>
        </p:nvSpPr>
        <p:spPr bwMode="auto">
          <a:xfrm>
            <a:off x="610990" y="4077072"/>
            <a:ext cx="1714512" cy="1042982"/>
          </a:xfrm>
          <a:prstGeom prst="rect">
            <a:avLst/>
          </a:prstGeom>
        </p:spPr>
        <p:txBody>
          <a:bodyPr wrap="none" fromWordArt="1">
            <a:prstTxWarp prst="textSlantUp">
              <a:avLst>
                <a:gd name="adj" fmla="val 55556"/>
              </a:avLst>
            </a:prstTxWarp>
          </a:bodyPr>
          <a:lstStyle/>
          <a:p>
            <a:pPr algn="ctr"/>
            <a:r>
              <a:rPr lang="pt-BR" sz="1600" kern="10" dirty="0">
                <a:ln w="9525">
                  <a:solidFill>
                    <a:srgbClr val="000000"/>
                  </a:solidFill>
                  <a:round/>
                  <a:headEnd/>
                  <a:tailEnd/>
                </a:ln>
                <a:solidFill>
                  <a:srgbClr val="000000"/>
                </a:solidFill>
                <a:latin typeface="Arial"/>
                <a:cs typeface="Arial"/>
              </a:rPr>
              <a:t>EM </a:t>
            </a:r>
          </a:p>
          <a:p>
            <a:pPr algn="ctr"/>
            <a:r>
              <a:rPr lang="pt-BR" sz="1600" kern="10" dirty="0">
                <a:ln w="9525">
                  <a:solidFill>
                    <a:srgbClr val="000000"/>
                  </a:solidFill>
                  <a:round/>
                  <a:headEnd/>
                  <a:tailEnd/>
                </a:ln>
                <a:solidFill>
                  <a:srgbClr val="000000"/>
                </a:solidFill>
                <a:latin typeface="Arial"/>
                <a:cs typeface="Arial"/>
              </a:rPr>
              <a:t>TEMPO:</a:t>
            </a:r>
          </a:p>
        </p:txBody>
      </p:sp>
      <p:sp>
        <p:nvSpPr>
          <p:cNvPr id="18" name="Retângulo 17"/>
          <p:cNvSpPr/>
          <p:nvPr/>
        </p:nvSpPr>
        <p:spPr>
          <a:xfrm>
            <a:off x="3275856" y="4935388"/>
            <a:ext cx="3711272" cy="369332"/>
          </a:xfrm>
          <a:prstGeom prst="rect">
            <a:avLst/>
          </a:prstGeom>
        </p:spPr>
        <p:txBody>
          <a:bodyPr wrap="none">
            <a:spAutoFit/>
          </a:bodyPr>
          <a:lstStyle/>
          <a:p>
            <a:r>
              <a:rPr lang="pt-BR" dirty="0">
                <a:latin typeface="Arial" panose="020B0604020202020204" pitchFamily="34" charset="0"/>
                <a:cs typeface="Arial" panose="020B0604020202020204" pitchFamily="34" charset="0"/>
              </a:rPr>
              <a:t>Dê ainda as seguintes sugestões: </a:t>
            </a:r>
          </a:p>
        </p:txBody>
      </p:sp>
      <p:sp>
        <p:nvSpPr>
          <p:cNvPr id="19" name="AutoShape 10"/>
          <p:cNvSpPr>
            <a:spLocks noChangeArrowheads="1"/>
          </p:cNvSpPr>
          <p:nvPr/>
        </p:nvSpPr>
        <p:spPr bwMode="auto">
          <a:xfrm>
            <a:off x="6444208" y="5805264"/>
            <a:ext cx="2286000" cy="381000"/>
          </a:xfrm>
          <a:prstGeom prst="curvedUpArrow">
            <a:avLst>
              <a:gd name="adj1" fmla="val 120000"/>
              <a:gd name="adj2" fmla="val 240000"/>
              <a:gd name="adj3" fmla="val 33333"/>
            </a:avLst>
          </a:prstGeom>
          <a:solidFill>
            <a:schemeClr val="accent1"/>
          </a:solidFill>
          <a:ln w="9525">
            <a:solidFill>
              <a:schemeClr val="tx1"/>
            </a:solidFill>
            <a:miter lim="800000"/>
            <a:headEnd/>
            <a:tailEnd/>
          </a:ln>
        </p:spPr>
        <p:txBody>
          <a:bodyPr wrap="none" anchor="ctr"/>
          <a:lstStyle/>
          <a:p>
            <a:pPr algn="ctr"/>
            <a:endParaRPr lang="pt-B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1000"/>
                                  </p:stCondLst>
                                  <p:childTnLst>
                                    <p:set>
                                      <p:cBhvr>
                                        <p:cTn id="6" dur="1" fill="hold">
                                          <p:stCondLst>
                                            <p:cond delay="0"/>
                                          </p:stCondLst>
                                        </p:cTn>
                                        <p:tgtEl>
                                          <p:spTgt spid="19"/>
                                        </p:tgtEl>
                                        <p:attrNameLst>
                                          <p:attrName>style.visibility</p:attrName>
                                        </p:attrNameLst>
                                      </p:cBhvr>
                                      <p:to>
                                        <p:strVal val="visible"/>
                                      </p:to>
                                    </p:set>
                                    <p:anim calcmode="lin" valueType="num">
                                      <p:cBhvr>
                                        <p:cTn id="7" dur="500" fill="hold"/>
                                        <p:tgtEl>
                                          <p:spTgt spid="19"/>
                                        </p:tgtEl>
                                        <p:attrNameLst>
                                          <p:attrName>ppt_x</p:attrName>
                                        </p:attrNameLst>
                                      </p:cBhvr>
                                      <p:tavLst>
                                        <p:tav tm="0">
                                          <p:val>
                                            <p:strVal val="#ppt_x-#ppt_w/2"/>
                                          </p:val>
                                        </p:tav>
                                        <p:tav tm="100000">
                                          <p:val>
                                            <p:strVal val="#ppt_x"/>
                                          </p:val>
                                        </p:tav>
                                      </p:tavLst>
                                    </p:anim>
                                    <p:anim calcmode="lin" valueType="num">
                                      <p:cBhvr>
                                        <p:cTn id="8" dur="500" fill="hold"/>
                                        <p:tgtEl>
                                          <p:spTgt spid="19"/>
                                        </p:tgtEl>
                                        <p:attrNameLst>
                                          <p:attrName>ppt_y</p:attrName>
                                        </p:attrNameLst>
                                      </p:cBhvr>
                                      <p:tavLst>
                                        <p:tav tm="0">
                                          <p:val>
                                            <p:strVal val="#ppt_y"/>
                                          </p:val>
                                        </p:tav>
                                        <p:tav tm="100000">
                                          <p:val>
                                            <p:strVal val="#ppt_y"/>
                                          </p:val>
                                        </p:tav>
                                      </p:tavLst>
                                    </p:anim>
                                    <p:anim calcmode="lin" valueType="num">
                                      <p:cBhvr>
                                        <p:cTn id="9" dur="500" fill="hold"/>
                                        <p:tgtEl>
                                          <p:spTgt spid="19"/>
                                        </p:tgtEl>
                                        <p:attrNameLst>
                                          <p:attrName>ppt_w</p:attrName>
                                        </p:attrNameLst>
                                      </p:cBhvr>
                                      <p:tavLst>
                                        <p:tav tm="0">
                                          <p:val>
                                            <p:fltVal val="0"/>
                                          </p:val>
                                        </p:tav>
                                        <p:tav tm="100000">
                                          <p:val>
                                            <p:strVal val="#ppt_w"/>
                                          </p:val>
                                        </p:tav>
                                      </p:tavLst>
                                    </p:anim>
                                    <p:anim calcmode="lin" valueType="num">
                                      <p:cBhvr>
                                        <p:cTn id="10" dur="500" fill="hold"/>
                                        <p:tgtEl>
                                          <p:spTgt spid="1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p:cNvSpPr/>
          <p:nvPr/>
        </p:nvSpPr>
        <p:spPr>
          <a:xfrm>
            <a:off x="755576" y="764704"/>
            <a:ext cx="7992888" cy="5355312"/>
          </a:xfrm>
          <a:prstGeom prst="rect">
            <a:avLst/>
          </a:prstGeom>
        </p:spPr>
        <p:txBody>
          <a:bodyPr wrap="square">
            <a:spAutoFit/>
          </a:bodyPr>
          <a:lstStyle/>
          <a:p>
            <a:pPr marL="285750" indent="-285750">
              <a:buFont typeface="Arial" panose="020B0604020202020204" pitchFamily="34" charset="0"/>
              <a:buChar char="•"/>
            </a:pPr>
            <a:r>
              <a:rPr lang="pt-BR" dirty="0" smtClean="0">
                <a:latin typeface="Arial" panose="020B0604020202020204" pitchFamily="34" charset="0"/>
                <a:cs typeface="Arial" panose="020B0604020202020204" pitchFamily="34" charset="0"/>
              </a:rPr>
              <a:t>Não </a:t>
            </a:r>
            <a:r>
              <a:rPr lang="pt-BR" dirty="0">
                <a:latin typeface="Arial" panose="020B0604020202020204" pitchFamily="34" charset="0"/>
                <a:cs typeface="Arial" panose="020B0604020202020204" pitchFamily="34" charset="0"/>
              </a:rPr>
              <a:t>leia ou assista a aula caso esteja se sentindo cansado (a). </a:t>
            </a:r>
            <a:r>
              <a:rPr lang="pt-BR" dirty="0" smtClean="0">
                <a:latin typeface="Arial" panose="020B0604020202020204" pitchFamily="34" charset="0"/>
                <a:cs typeface="Arial" panose="020B0604020202020204" pitchFamily="34" charset="0"/>
              </a:rPr>
              <a:t>Descanse </a:t>
            </a:r>
            <a:r>
              <a:rPr lang="pt-BR" dirty="0">
                <a:latin typeface="Arial" panose="020B0604020202020204" pitchFamily="34" charset="0"/>
                <a:cs typeface="Arial" panose="020B0604020202020204" pitchFamily="34" charset="0"/>
              </a:rPr>
              <a:t>um pouco. Que tal uma pausa? </a:t>
            </a:r>
            <a:endParaRPr lang="pt-BR"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pt-BR"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pt-BR" dirty="0" smtClean="0">
                <a:latin typeface="Arial" panose="020B0604020202020204" pitchFamily="34" charset="0"/>
                <a:cs typeface="Arial" panose="020B0604020202020204" pitchFamily="34" charset="0"/>
              </a:rPr>
              <a:t>Procure </a:t>
            </a:r>
            <a:r>
              <a:rPr lang="pt-BR" dirty="0">
                <a:latin typeface="Arial" panose="020B0604020202020204" pitchFamily="34" charset="0"/>
                <a:cs typeface="Arial" panose="020B0604020202020204" pitchFamily="34" charset="0"/>
              </a:rPr>
              <a:t>cercar-se de um ambiente que lhe permita concentração e reflexão. </a:t>
            </a:r>
            <a:endParaRPr lang="pt-BR"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pt-BR"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pt-BR" dirty="0" smtClean="0">
                <a:latin typeface="Arial" panose="020B0604020202020204" pitchFamily="34" charset="0"/>
                <a:cs typeface="Arial" panose="020B0604020202020204" pitchFamily="34" charset="0"/>
              </a:rPr>
              <a:t>Quando </a:t>
            </a:r>
            <a:r>
              <a:rPr lang="pt-BR" dirty="0">
                <a:latin typeface="Arial" panose="020B0604020202020204" pitchFamily="34" charset="0"/>
                <a:cs typeface="Arial" panose="020B0604020202020204" pitchFamily="34" charset="0"/>
              </a:rPr>
              <a:t>sentir necessidade de rever o assunto que acabou de ler ou assistir, volte ao texto ou à exposição novamente. </a:t>
            </a:r>
            <a:endParaRPr lang="pt-BR"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pt-BR"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pt-BR" dirty="0" smtClean="0">
                <a:latin typeface="Arial" panose="020B0604020202020204" pitchFamily="34" charset="0"/>
                <a:cs typeface="Arial" panose="020B0604020202020204" pitchFamily="34" charset="0"/>
              </a:rPr>
              <a:t>Não </a:t>
            </a:r>
            <a:r>
              <a:rPr lang="pt-BR" dirty="0">
                <a:latin typeface="Arial" panose="020B0604020202020204" pitchFamily="34" charset="0"/>
                <a:cs typeface="Arial" panose="020B0604020202020204" pitchFamily="34" charset="0"/>
              </a:rPr>
              <a:t>dê saltos. Isso pode prejudicar a sua compreensão dos próximos assuntos. </a:t>
            </a:r>
            <a:endParaRPr lang="pt-BR"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pt-BR"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pt-BR" dirty="0" smtClean="0">
                <a:latin typeface="Arial" panose="020B0604020202020204" pitchFamily="34" charset="0"/>
                <a:cs typeface="Arial" panose="020B0604020202020204" pitchFamily="34" charset="0"/>
              </a:rPr>
              <a:t>Anote </a:t>
            </a:r>
            <a:r>
              <a:rPr lang="pt-BR" dirty="0">
                <a:latin typeface="Arial" panose="020B0604020202020204" pitchFamily="34" charset="0"/>
                <a:cs typeface="Arial" panose="020B0604020202020204" pitchFamily="34" charset="0"/>
              </a:rPr>
              <a:t>as palavras ou expressões que você achar mais importantes. </a:t>
            </a:r>
            <a:endParaRPr lang="pt-BR"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pt-BR"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pt-BR" dirty="0" smtClean="0">
                <a:latin typeface="Arial" panose="020B0604020202020204" pitchFamily="34" charset="0"/>
                <a:cs typeface="Arial" panose="020B0604020202020204" pitchFamily="34" charset="0"/>
              </a:rPr>
              <a:t>Crie </a:t>
            </a:r>
            <a:r>
              <a:rPr lang="pt-BR" dirty="0">
                <a:latin typeface="Arial" panose="020B0604020202020204" pitchFamily="34" charset="0"/>
                <a:cs typeface="Arial" panose="020B0604020202020204" pitchFamily="34" charset="0"/>
              </a:rPr>
              <a:t>o hábito de registrar as principais ideias, elaborando pequenos esquemas para ajudar a gravar. Se preferir, faça um resumo mental, do que você estudou. Também é interessante. </a:t>
            </a:r>
            <a:endParaRPr lang="pt-BR"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pt-BR" dirty="0">
              <a:latin typeface="Arial" panose="020B0604020202020204" pitchFamily="34" charset="0"/>
              <a:cs typeface="Arial" panose="020B0604020202020204" pitchFamily="34" charset="0"/>
            </a:endParaRPr>
          </a:p>
          <a:p>
            <a:r>
              <a:rPr lang="pt-BR" dirty="0" smtClean="0">
                <a:latin typeface="Arial" panose="020B0604020202020204" pitchFamily="34" charset="0"/>
                <a:cs typeface="Arial" panose="020B0604020202020204" pitchFamily="34" charset="0"/>
              </a:rPr>
              <a:t>.</a:t>
            </a:r>
            <a:endParaRPr lang="pt-BR" dirty="0">
              <a:latin typeface="Arial" panose="020B0604020202020204" pitchFamily="34" charset="0"/>
              <a:cs typeface="Arial" panose="020B0604020202020204" pitchFamily="34" charset="0"/>
            </a:endParaRPr>
          </a:p>
        </p:txBody>
      </p:sp>
      <p:pic>
        <p:nvPicPr>
          <p:cNvPr id="9" name="Picture 3"/>
          <p:cNvPicPr>
            <a:picLocks noChangeAspect="1" noChangeArrowheads="1"/>
          </p:cNvPicPr>
          <p:nvPr/>
        </p:nvPicPr>
        <p:blipFill>
          <a:blip r:embed="rId2" cstate="print"/>
          <a:srcRect/>
          <a:stretch>
            <a:fillRect/>
          </a:stretch>
        </p:blipFill>
        <p:spPr bwMode="auto">
          <a:xfrm>
            <a:off x="6156176" y="5229200"/>
            <a:ext cx="2065392" cy="1108605"/>
          </a:xfrm>
          <a:prstGeom prst="rect">
            <a:avLst/>
          </a:prstGeom>
          <a:noFill/>
          <a:ln w="9525">
            <a:noFill/>
            <a:round/>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755576" y="1484784"/>
            <a:ext cx="6912768" cy="3139321"/>
          </a:xfrm>
          <a:prstGeom prst="rect">
            <a:avLst/>
          </a:prstGeom>
        </p:spPr>
        <p:txBody>
          <a:bodyPr wrap="square">
            <a:spAutoFit/>
          </a:bodyPr>
          <a:lstStyle/>
          <a:p>
            <a:r>
              <a:rPr lang="pt-BR" dirty="0"/>
              <a:t>1- </a:t>
            </a:r>
            <a:r>
              <a:rPr lang="pt-BR" dirty="0">
                <a:latin typeface="Arial" panose="020B0604020202020204" pitchFamily="34" charset="0"/>
                <a:cs typeface="Arial" panose="020B0604020202020204" pitchFamily="34" charset="0"/>
              </a:rPr>
              <a:t>Leia os textos ou assista ao vídeo em estudo, atentamente. </a:t>
            </a:r>
            <a:endParaRPr lang="pt-BR" dirty="0" smtClean="0">
              <a:latin typeface="Arial" panose="020B0604020202020204" pitchFamily="34" charset="0"/>
              <a:cs typeface="Arial" panose="020B0604020202020204" pitchFamily="34" charset="0"/>
            </a:endParaRPr>
          </a:p>
          <a:p>
            <a:endParaRPr lang="pt-BR" dirty="0">
              <a:latin typeface="Arial" panose="020B0604020202020204" pitchFamily="34" charset="0"/>
              <a:cs typeface="Arial" panose="020B0604020202020204" pitchFamily="34" charset="0"/>
            </a:endParaRPr>
          </a:p>
          <a:p>
            <a:r>
              <a:rPr lang="pt-BR" dirty="0" smtClean="0">
                <a:latin typeface="Arial" panose="020B0604020202020204" pitchFamily="34" charset="0"/>
                <a:cs typeface="Arial" panose="020B0604020202020204" pitchFamily="34" charset="0"/>
              </a:rPr>
              <a:t>2- </a:t>
            </a:r>
            <a:r>
              <a:rPr lang="pt-BR" dirty="0">
                <a:latin typeface="Arial" panose="020B0604020202020204" pitchFamily="34" charset="0"/>
                <a:cs typeface="Arial" panose="020B0604020202020204" pitchFamily="34" charset="0"/>
              </a:rPr>
              <a:t>Destaque a ideia principal de cada tópico, fala ou apresentação</a:t>
            </a:r>
            <a:r>
              <a:rPr lang="pt-BR" dirty="0" smtClean="0">
                <a:latin typeface="Arial" panose="020B0604020202020204" pitchFamily="34" charset="0"/>
                <a:cs typeface="Arial" panose="020B0604020202020204" pitchFamily="34" charset="0"/>
              </a:rPr>
              <a:t>.</a:t>
            </a:r>
          </a:p>
          <a:p>
            <a:endParaRPr lang="pt-BR" dirty="0">
              <a:latin typeface="Arial" panose="020B0604020202020204" pitchFamily="34" charset="0"/>
              <a:cs typeface="Arial" panose="020B0604020202020204" pitchFamily="34" charset="0"/>
            </a:endParaRPr>
          </a:p>
          <a:p>
            <a:r>
              <a:rPr lang="pt-BR" dirty="0" smtClean="0">
                <a:latin typeface="Arial" panose="020B0604020202020204" pitchFamily="34" charset="0"/>
                <a:cs typeface="Arial" panose="020B0604020202020204" pitchFamily="34" charset="0"/>
              </a:rPr>
              <a:t> </a:t>
            </a:r>
            <a:r>
              <a:rPr lang="pt-BR" dirty="0">
                <a:latin typeface="Arial" panose="020B0604020202020204" pitchFamily="34" charset="0"/>
                <a:cs typeface="Arial" panose="020B0604020202020204" pitchFamily="34" charset="0"/>
              </a:rPr>
              <a:t>3- Se desejar, ou de acordo com o assunto em estudo, organize um quadro destacando os pontos mais </a:t>
            </a:r>
            <a:r>
              <a:rPr lang="pt-BR" dirty="0" smtClean="0">
                <a:latin typeface="Arial" panose="020B0604020202020204" pitchFamily="34" charset="0"/>
                <a:cs typeface="Arial" panose="020B0604020202020204" pitchFamily="34" charset="0"/>
              </a:rPr>
              <a:t>importantes</a:t>
            </a:r>
          </a:p>
          <a:p>
            <a:endParaRPr lang="pt-BR" dirty="0">
              <a:latin typeface="Arial" panose="020B0604020202020204" pitchFamily="34" charset="0"/>
              <a:cs typeface="Arial" panose="020B0604020202020204" pitchFamily="34" charset="0"/>
            </a:endParaRPr>
          </a:p>
          <a:p>
            <a:r>
              <a:rPr lang="pt-BR" dirty="0" smtClean="0">
                <a:latin typeface="Arial" panose="020B0604020202020204" pitchFamily="34" charset="0"/>
                <a:cs typeface="Arial" panose="020B0604020202020204" pitchFamily="34" charset="0"/>
              </a:rPr>
              <a:t>4- Releia </a:t>
            </a:r>
            <a:r>
              <a:rPr lang="pt-BR" dirty="0">
                <a:latin typeface="Arial" panose="020B0604020202020204" pitchFamily="34" charset="0"/>
                <a:cs typeface="Arial" panose="020B0604020202020204" pitchFamily="34" charset="0"/>
              </a:rPr>
              <a:t>o que acabou de produzir e, se julgar necessário, retorne ao texto lido ou apresentado e faça os ajustes na sua produção.</a:t>
            </a:r>
          </a:p>
        </p:txBody>
      </p:sp>
      <p:sp>
        <p:nvSpPr>
          <p:cNvPr id="4" name="Retângulo 3"/>
          <p:cNvSpPr/>
          <p:nvPr/>
        </p:nvSpPr>
        <p:spPr>
          <a:xfrm>
            <a:off x="899592" y="404664"/>
            <a:ext cx="7488832" cy="369332"/>
          </a:xfrm>
          <a:prstGeom prst="rect">
            <a:avLst/>
          </a:prstGeom>
        </p:spPr>
        <p:txBody>
          <a:bodyPr wrap="square">
            <a:spAutoFit/>
          </a:bodyPr>
          <a:lstStyle/>
          <a:p>
            <a:r>
              <a:rPr lang="pt-BR" b="1" dirty="0">
                <a:latin typeface="Arial" panose="020B0604020202020204" pitchFamily="34" charset="0"/>
                <a:cs typeface="Arial" panose="020B0604020202020204" pitchFamily="34" charset="0"/>
              </a:rPr>
              <a:t>Outra boa ideia é orientar os estudantes como elaborar um resumo</a:t>
            </a:r>
            <a:endParaRPr lang="pt-BR" b="1" dirty="0"/>
          </a:p>
        </p:txBody>
      </p:sp>
      <p:pic>
        <p:nvPicPr>
          <p:cNvPr id="12" name="Picture 13"/>
          <p:cNvPicPr>
            <a:picLocks noChangeAspect="1" noChangeArrowheads="1"/>
          </p:cNvPicPr>
          <p:nvPr/>
        </p:nvPicPr>
        <p:blipFill>
          <a:blip r:embed="rId2" cstate="print"/>
          <a:srcRect/>
          <a:stretch>
            <a:fillRect/>
          </a:stretch>
        </p:blipFill>
        <p:spPr bwMode="auto">
          <a:xfrm>
            <a:off x="5724128" y="4382559"/>
            <a:ext cx="2484277" cy="1963230"/>
          </a:xfrm>
          <a:prstGeom prst="rect">
            <a:avLst/>
          </a:prstGeom>
          <a:solidFill>
            <a:srgbClr val="FFFF00"/>
          </a:solidFill>
          <a:ln w="9525">
            <a:noFill/>
            <a:round/>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tângulo 12"/>
          <p:cNvSpPr/>
          <p:nvPr/>
        </p:nvSpPr>
        <p:spPr>
          <a:xfrm>
            <a:off x="395536" y="1340114"/>
            <a:ext cx="8064896" cy="923330"/>
          </a:xfrm>
          <a:prstGeom prst="rect">
            <a:avLst/>
          </a:prstGeom>
        </p:spPr>
        <p:txBody>
          <a:bodyPr wrap="square">
            <a:spAutoFit/>
          </a:bodyPr>
          <a:lstStyle/>
          <a:p>
            <a:pPr>
              <a:lnSpc>
                <a:spcPct val="150000"/>
              </a:lnSpc>
            </a:pPr>
            <a:r>
              <a:rPr lang="pt-BR" b="1" dirty="0" smtClean="0">
                <a:latin typeface="Arial" panose="020B0604020202020204" pitchFamily="34" charset="0"/>
                <a:cs typeface="Arial" panose="020B0604020202020204" pitchFamily="34" charset="0"/>
              </a:rPr>
              <a:t>O  que </a:t>
            </a:r>
            <a:r>
              <a:rPr lang="pt-BR" b="1" dirty="0">
                <a:latin typeface="Arial" panose="020B0604020202020204" pitchFamily="34" charset="0"/>
                <a:cs typeface="Arial" panose="020B0604020202020204" pitchFamily="34" charset="0"/>
              </a:rPr>
              <a:t>você deve seguir ao montar sua aula a distância para facilitar a assimilação da aprendizagem dos seus alunos.</a:t>
            </a:r>
          </a:p>
        </p:txBody>
      </p:sp>
      <p:sp>
        <p:nvSpPr>
          <p:cNvPr id="14" name="Retângulo 13"/>
          <p:cNvSpPr/>
          <p:nvPr/>
        </p:nvSpPr>
        <p:spPr>
          <a:xfrm>
            <a:off x="755576" y="2254806"/>
            <a:ext cx="7704856" cy="3970318"/>
          </a:xfrm>
          <a:prstGeom prst="rect">
            <a:avLst/>
          </a:prstGeom>
        </p:spPr>
        <p:txBody>
          <a:bodyPr wrap="square">
            <a:spAutoFit/>
          </a:bodyPr>
          <a:lstStyle/>
          <a:p>
            <a:r>
              <a:rPr lang="pt-BR" dirty="0">
                <a:latin typeface="Arial" panose="020B0604020202020204" pitchFamily="34" charset="0"/>
                <a:cs typeface="Arial" panose="020B0604020202020204" pitchFamily="34" charset="0"/>
              </a:rPr>
              <a:t> Defina os objetivos do conteúdo que vai ser trabalhado</a:t>
            </a:r>
            <a:r>
              <a:rPr lang="pt-BR" dirty="0" smtClean="0">
                <a:latin typeface="Arial" panose="020B0604020202020204" pitchFamily="34" charset="0"/>
                <a:cs typeface="Arial" panose="020B0604020202020204" pitchFamily="34" charset="0"/>
              </a:rPr>
              <a:t>.</a:t>
            </a:r>
          </a:p>
          <a:p>
            <a:endParaRPr lang="pt-BR" dirty="0" smtClean="0">
              <a:latin typeface="Arial" panose="020B0604020202020204" pitchFamily="34" charset="0"/>
              <a:cs typeface="Arial" panose="020B0604020202020204" pitchFamily="34" charset="0"/>
            </a:endParaRPr>
          </a:p>
          <a:p>
            <a:r>
              <a:rPr lang="pt-BR" dirty="0" smtClean="0">
                <a:latin typeface="Arial" panose="020B0604020202020204" pitchFamily="34" charset="0"/>
                <a:cs typeface="Arial" panose="020B0604020202020204" pitchFamily="34" charset="0"/>
              </a:rPr>
              <a:t> </a:t>
            </a:r>
            <a:r>
              <a:rPr lang="pt-BR" dirty="0">
                <a:latin typeface="Arial" panose="020B0604020202020204" pitchFamily="34" charset="0"/>
                <a:cs typeface="Arial" panose="020B0604020202020204" pitchFamily="34" charset="0"/>
              </a:rPr>
              <a:t> Elabore a Introdução/Apresentação e Orientação de Estudo. </a:t>
            </a:r>
            <a:endParaRPr lang="pt-BR" dirty="0" smtClean="0">
              <a:latin typeface="Arial" panose="020B0604020202020204" pitchFamily="34" charset="0"/>
              <a:cs typeface="Arial" panose="020B0604020202020204" pitchFamily="34" charset="0"/>
            </a:endParaRPr>
          </a:p>
          <a:p>
            <a:endParaRPr lang="pt-BR" dirty="0">
              <a:latin typeface="Arial" panose="020B0604020202020204" pitchFamily="34" charset="0"/>
              <a:cs typeface="Arial" panose="020B0604020202020204" pitchFamily="34" charset="0"/>
            </a:endParaRPr>
          </a:p>
          <a:p>
            <a:r>
              <a:rPr lang="pt-BR" dirty="0" smtClean="0">
                <a:latin typeface="Arial" panose="020B0604020202020204" pitchFamily="34" charset="0"/>
                <a:cs typeface="Arial" panose="020B0604020202020204" pitchFamily="34" charset="0"/>
              </a:rPr>
              <a:t> </a:t>
            </a:r>
            <a:r>
              <a:rPr lang="pt-BR" dirty="0">
                <a:latin typeface="Arial" panose="020B0604020202020204" pitchFamily="34" charset="0"/>
                <a:cs typeface="Arial" panose="020B0604020202020204" pitchFamily="34" charset="0"/>
              </a:rPr>
              <a:t>Selecione recursos motivacionais. </a:t>
            </a:r>
            <a:endParaRPr lang="pt-BR" dirty="0" smtClean="0">
              <a:latin typeface="Arial" panose="020B0604020202020204" pitchFamily="34" charset="0"/>
              <a:cs typeface="Arial" panose="020B0604020202020204" pitchFamily="34" charset="0"/>
            </a:endParaRPr>
          </a:p>
          <a:p>
            <a:endParaRPr lang="pt-BR" dirty="0">
              <a:latin typeface="Arial" panose="020B0604020202020204" pitchFamily="34" charset="0"/>
              <a:cs typeface="Arial" panose="020B0604020202020204" pitchFamily="34" charset="0"/>
            </a:endParaRPr>
          </a:p>
          <a:p>
            <a:r>
              <a:rPr lang="pt-BR" dirty="0" smtClean="0">
                <a:latin typeface="Arial" panose="020B0604020202020204" pitchFamily="34" charset="0"/>
                <a:cs typeface="Arial" panose="020B0604020202020204" pitchFamily="34" charset="0"/>
              </a:rPr>
              <a:t> </a:t>
            </a:r>
            <a:r>
              <a:rPr lang="pt-BR" dirty="0">
                <a:latin typeface="Arial" panose="020B0604020202020204" pitchFamily="34" charset="0"/>
                <a:cs typeface="Arial" panose="020B0604020202020204" pitchFamily="34" charset="0"/>
              </a:rPr>
              <a:t>Estabeleça mecanismos de correlação com o real. </a:t>
            </a:r>
            <a:endParaRPr lang="pt-BR" dirty="0" smtClean="0">
              <a:latin typeface="Arial" panose="020B0604020202020204" pitchFamily="34" charset="0"/>
              <a:cs typeface="Arial" panose="020B0604020202020204" pitchFamily="34" charset="0"/>
            </a:endParaRPr>
          </a:p>
          <a:p>
            <a:endParaRPr lang="pt-BR" dirty="0">
              <a:latin typeface="Arial" panose="020B0604020202020204" pitchFamily="34" charset="0"/>
              <a:cs typeface="Arial" panose="020B0604020202020204" pitchFamily="34" charset="0"/>
            </a:endParaRPr>
          </a:p>
          <a:p>
            <a:r>
              <a:rPr lang="pt-BR" dirty="0" smtClean="0">
                <a:latin typeface="Arial" panose="020B0604020202020204" pitchFamily="34" charset="0"/>
                <a:cs typeface="Arial" panose="020B0604020202020204" pitchFamily="34" charset="0"/>
              </a:rPr>
              <a:t> </a:t>
            </a:r>
            <a:r>
              <a:rPr lang="pt-BR" dirty="0">
                <a:latin typeface="Arial" panose="020B0604020202020204" pitchFamily="34" charset="0"/>
                <a:cs typeface="Arial" panose="020B0604020202020204" pitchFamily="34" charset="0"/>
              </a:rPr>
              <a:t>Elabore/selecione estudo de casos.  Cite exemplos. </a:t>
            </a:r>
            <a:endParaRPr lang="pt-BR" dirty="0" smtClean="0">
              <a:latin typeface="Arial" panose="020B0604020202020204" pitchFamily="34" charset="0"/>
              <a:cs typeface="Arial" panose="020B0604020202020204" pitchFamily="34" charset="0"/>
            </a:endParaRPr>
          </a:p>
          <a:p>
            <a:endParaRPr lang="pt-BR" dirty="0">
              <a:latin typeface="Arial" panose="020B0604020202020204" pitchFamily="34" charset="0"/>
              <a:cs typeface="Arial" panose="020B0604020202020204" pitchFamily="34" charset="0"/>
            </a:endParaRPr>
          </a:p>
          <a:p>
            <a:r>
              <a:rPr lang="pt-BR" dirty="0" smtClean="0">
                <a:latin typeface="Arial" panose="020B0604020202020204" pitchFamily="34" charset="0"/>
                <a:cs typeface="Arial" panose="020B0604020202020204" pitchFamily="34" charset="0"/>
              </a:rPr>
              <a:t> </a:t>
            </a:r>
            <a:r>
              <a:rPr lang="pt-BR" dirty="0">
                <a:latin typeface="Arial" panose="020B0604020202020204" pitchFamily="34" charset="0"/>
                <a:cs typeface="Arial" panose="020B0604020202020204" pitchFamily="34" charset="0"/>
              </a:rPr>
              <a:t>Utilize mecanismos de reforço positivo e feedback imediato. </a:t>
            </a:r>
            <a:endParaRPr lang="pt-BR" dirty="0" smtClean="0">
              <a:latin typeface="Arial" panose="020B0604020202020204" pitchFamily="34" charset="0"/>
              <a:cs typeface="Arial" panose="020B0604020202020204" pitchFamily="34" charset="0"/>
            </a:endParaRPr>
          </a:p>
          <a:p>
            <a:endParaRPr lang="pt-BR" dirty="0">
              <a:latin typeface="Arial" panose="020B0604020202020204" pitchFamily="34" charset="0"/>
              <a:cs typeface="Arial" panose="020B0604020202020204" pitchFamily="34" charset="0"/>
            </a:endParaRPr>
          </a:p>
          <a:p>
            <a:r>
              <a:rPr lang="pt-BR" dirty="0" smtClean="0">
                <a:latin typeface="Arial" panose="020B0604020202020204" pitchFamily="34" charset="0"/>
                <a:cs typeface="Arial" panose="020B0604020202020204" pitchFamily="34" charset="0"/>
              </a:rPr>
              <a:t> </a:t>
            </a:r>
            <a:r>
              <a:rPr lang="pt-BR" dirty="0">
                <a:latin typeface="Arial" panose="020B0604020202020204" pitchFamily="34" charset="0"/>
                <a:cs typeface="Arial" panose="020B0604020202020204" pitchFamily="34" charset="0"/>
              </a:rPr>
              <a:t>Favoreça a participação ativa do estudante. </a:t>
            </a:r>
            <a:endParaRPr lang="pt-BR" dirty="0" smtClean="0">
              <a:latin typeface="Arial" panose="020B0604020202020204" pitchFamily="34" charset="0"/>
              <a:cs typeface="Arial" panose="020B0604020202020204" pitchFamily="34" charset="0"/>
            </a:endParaRPr>
          </a:p>
          <a:p>
            <a:endParaRPr lang="pt-BR" dirty="0"/>
          </a:p>
        </p:txBody>
      </p:sp>
      <p:sp>
        <p:nvSpPr>
          <p:cNvPr id="15" name="Elipse 14"/>
          <p:cNvSpPr/>
          <p:nvPr/>
        </p:nvSpPr>
        <p:spPr>
          <a:xfrm rot="21097673">
            <a:off x="803210" y="464717"/>
            <a:ext cx="2866362"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smtClean="0"/>
              <a:t>CONFERINDO</a:t>
            </a:r>
            <a:endParaRPr lang="pt-BR" b="1"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539552" y="548680"/>
            <a:ext cx="8352928" cy="5909310"/>
          </a:xfrm>
          <a:prstGeom prst="rect">
            <a:avLst/>
          </a:prstGeom>
        </p:spPr>
        <p:txBody>
          <a:bodyPr wrap="square">
            <a:spAutoFit/>
          </a:bodyPr>
          <a:lstStyle/>
          <a:p>
            <a:r>
              <a:rPr lang="pt-BR" dirty="0"/>
              <a:t> </a:t>
            </a:r>
            <a:r>
              <a:rPr lang="pt-BR" dirty="0">
                <a:latin typeface="Arial" panose="020B0604020202020204" pitchFamily="34" charset="0"/>
                <a:cs typeface="Arial" panose="020B0604020202020204" pitchFamily="34" charset="0"/>
              </a:rPr>
              <a:t>Promova situações de síntese na organização do conhecimento. </a:t>
            </a:r>
            <a:endParaRPr lang="pt-BR" dirty="0" smtClean="0">
              <a:latin typeface="Arial" panose="020B0604020202020204" pitchFamily="34" charset="0"/>
              <a:cs typeface="Arial" panose="020B0604020202020204" pitchFamily="34" charset="0"/>
            </a:endParaRPr>
          </a:p>
          <a:p>
            <a:endParaRPr lang="pt-BR" dirty="0">
              <a:latin typeface="Arial" panose="020B0604020202020204" pitchFamily="34" charset="0"/>
              <a:cs typeface="Arial" panose="020B0604020202020204" pitchFamily="34" charset="0"/>
            </a:endParaRPr>
          </a:p>
          <a:p>
            <a:r>
              <a:rPr lang="pt-BR" dirty="0" smtClean="0">
                <a:latin typeface="Arial" panose="020B0604020202020204" pitchFamily="34" charset="0"/>
                <a:cs typeface="Arial" panose="020B0604020202020204" pitchFamily="34" charset="0"/>
              </a:rPr>
              <a:t> </a:t>
            </a:r>
            <a:r>
              <a:rPr lang="pt-BR" dirty="0">
                <a:latin typeface="Arial" panose="020B0604020202020204" pitchFamily="34" charset="0"/>
                <a:cs typeface="Arial" panose="020B0604020202020204" pitchFamily="34" charset="0"/>
              </a:rPr>
              <a:t>Elabore /selecione exercícios de fixação da aprendizagem. </a:t>
            </a:r>
            <a:endParaRPr lang="pt-BR" dirty="0" smtClean="0">
              <a:latin typeface="Arial" panose="020B0604020202020204" pitchFamily="34" charset="0"/>
              <a:cs typeface="Arial" panose="020B0604020202020204" pitchFamily="34" charset="0"/>
            </a:endParaRPr>
          </a:p>
          <a:p>
            <a:endParaRPr lang="pt-BR" dirty="0">
              <a:latin typeface="Arial" panose="020B0604020202020204" pitchFamily="34" charset="0"/>
              <a:cs typeface="Arial" panose="020B0604020202020204" pitchFamily="34" charset="0"/>
            </a:endParaRPr>
          </a:p>
          <a:p>
            <a:r>
              <a:rPr lang="pt-BR" dirty="0" smtClean="0">
                <a:latin typeface="Arial" panose="020B0604020202020204" pitchFamily="34" charset="0"/>
                <a:cs typeface="Arial" panose="020B0604020202020204" pitchFamily="34" charset="0"/>
              </a:rPr>
              <a:t> </a:t>
            </a:r>
            <a:r>
              <a:rPr lang="pt-BR" dirty="0">
                <a:latin typeface="Arial" panose="020B0604020202020204" pitchFamily="34" charset="0"/>
                <a:cs typeface="Arial" panose="020B0604020202020204" pitchFamily="34" charset="0"/>
              </a:rPr>
              <a:t>Promova situações de auto avaliação na função de controle. </a:t>
            </a:r>
            <a:endParaRPr lang="pt-BR" dirty="0" smtClean="0">
              <a:latin typeface="Arial" panose="020B0604020202020204" pitchFamily="34" charset="0"/>
              <a:cs typeface="Arial" panose="020B0604020202020204" pitchFamily="34" charset="0"/>
            </a:endParaRPr>
          </a:p>
          <a:p>
            <a:endParaRPr lang="pt-BR" dirty="0">
              <a:latin typeface="Arial" panose="020B0604020202020204" pitchFamily="34" charset="0"/>
              <a:cs typeface="Arial" panose="020B0604020202020204" pitchFamily="34" charset="0"/>
            </a:endParaRPr>
          </a:p>
          <a:p>
            <a:r>
              <a:rPr lang="pt-BR" dirty="0" smtClean="0">
                <a:latin typeface="Arial" panose="020B0604020202020204" pitchFamily="34" charset="0"/>
                <a:cs typeface="Arial" panose="020B0604020202020204" pitchFamily="34" charset="0"/>
              </a:rPr>
              <a:t> </a:t>
            </a:r>
            <a:r>
              <a:rPr lang="pt-BR" dirty="0">
                <a:latin typeface="Arial" panose="020B0604020202020204" pitchFamily="34" charset="0"/>
                <a:cs typeface="Arial" panose="020B0604020202020204" pitchFamily="34" charset="0"/>
              </a:rPr>
              <a:t>Apresente o conteúdo de forma interativa. </a:t>
            </a:r>
            <a:endParaRPr lang="pt-BR" dirty="0" smtClean="0">
              <a:latin typeface="Arial" panose="020B0604020202020204" pitchFamily="34" charset="0"/>
              <a:cs typeface="Arial" panose="020B0604020202020204" pitchFamily="34" charset="0"/>
            </a:endParaRPr>
          </a:p>
          <a:p>
            <a:endParaRPr lang="pt-BR" dirty="0">
              <a:latin typeface="Arial" panose="020B0604020202020204" pitchFamily="34" charset="0"/>
              <a:cs typeface="Arial" panose="020B0604020202020204" pitchFamily="34" charset="0"/>
            </a:endParaRPr>
          </a:p>
          <a:p>
            <a:r>
              <a:rPr lang="pt-BR" dirty="0" smtClean="0">
                <a:latin typeface="Arial" panose="020B0604020202020204" pitchFamily="34" charset="0"/>
                <a:cs typeface="Arial" panose="020B0604020202020204" pitchFamily="34" charset="0"/>
              </a:rPr>
              <a:t> </a:t>
            </a:r>
            <a:r>
              <a:rPr lang="pt-BR" dirty="0">
                <a:latin typeface="Arial" panose="020B0604020202020204" pitchFamily="34" charset="0"/>
                <a:cs typeface="Arial" panose="020B0604020202020204" pitchFamily="34" charset="0"/>
              </a:rPr>
              <a:t>Oriente a leitura do aluno de modo que sejam incorporadas todas as </a:t>
            </a:r>
            <a:r>
              <a:rPr lang="pt-BR" dirty="0" smtClean="0">
                <a:latin typeface="Arial" panose="020B0604020202020204" pitchFamily="34" charset="0"/>
                <a:cs typeface="Arial" panose="020B0604020202020204" pitchFamily="34" charset="0"/>
              </a:rPr>
              <a:t>ideias </a:t>
            </a:r>
            <a:r>
              <a:rPr lang="pt-BR" dirty="0">
                <a:latin typeface="Arial" panose="020B0604020202020204" pitchFamily="34" charset="0"/>
                <a:cs typeface="Arial" panose="020B0604020202020204" pitchFamily="34" charset="0"/>
              </a:rPr>
              <a:t>significativas que o texto apresenta. </a:t>
            </a:r>
            <a:endParaRPr lang="pt-BR" dirty="0" smtClean="0">
              <a:latin typeface="Arial" panose="020B0604020202020204" pitchFamily="34" charset="0"/>
              <a:cs typeface="Arial" panose="020B0604020202020204" pitchFamily="34" charset="0"/>
            </a:endParaRPr>
          </a:p>
          <a:p>
            <a:endParaRPr lang="pt-BR" dirty="0">
              <a:latin typeface="Arial" panose="020B0604020202020204" pitchFamily="34" charset="0"/>
              <a:cs typeface="Arial" panose="020B0604020202020204" pitchFamily="34" charset="0"/>
            </a:endParaRPr>
          </a:p>
          <a:p>
            <a:r>
              <a:rPr lang="pt-BR" dirty="0" smtClean="0">
                <a:latin typeface="Arial" panose="020B0604020202020204" pitchFamily="34" charset="0"/>
                <a:cs typeface="Arial" panose="020B0604020202020204" pitchFamily="34" charset="0"/>
              </a:rPr>
              <a:t> </a:t>
            </a:r>
            <a:r>
              <a:rPr lang="pt-BR" dirty="0">
                <a:latin typeface="Arial" panose="020B0604020202020204" pitchFamily="34" charset="0"/>
                <a:cs typeface="Arial" panose="020B0604020202020204" pitchFamily="34" charset="0"/>
              </a:rPr>
              <a:t>Elabore textos curtos em doses pequenas. </a:t>
            </a:r>
            <a:endParaRPr lang="pt-BR" dirty="0" smtClean="0">
              <a:latin typeface="Arial" panose="020B0604020202020204" pitchFamily="34" charset="0"/>
              <a:cs typeface="Arial" panose="020B0604020202020204" pitchFamily="34" charset="0"/>
            </a:endParaRPr>
          </a:p>
          <a:p>
            <a:endParaRPr lang="pt-BR" dirty="0">
              <a:latin typeface="Arial" panose="020B0604020202020204" pitchFamily="34" charset="0"/>
              <a:cs typeface="Arial" panose="020B0604020202020204" pitchFamily="34" charset="0"/>
            </a:endParaRPr>
          </a:p>
          <a:p>
            <a:r>
              <a:rPr lang="pt-BR" dirty="0" smtClean="0">
                <a:latin typeface="Arial" panose="020B0604020202020204" pitchFamily="34" charset="0"/>
                <a:cs typeface="Arial" panose="020B0604020202020204" pitchFamily="34" charset="0"/>
              </a:rPr>
              <a:t> </a:t>
            </a:r>
            <a:r>
              <a:rPr lang="pt-BR" dirty="0">
                <a:latin typeface="Arial" panose="020B0604020202020204" pitchFamily="34" charset="0"/>
                <a:cs typeface="Arial" panose="020B0604020202020204" pitchFamily="34" charset="0"/>
              </a:rPr>
              <a:t>Utilize linguagem coloquial do dia a dia. </a:t>
            </a:r>
            <a:endParaRPr lang="pt-BR" dirty="0" smtClean="0">
              <a:latin typeface="Arial" panose="020B0604020202020204" pitchFamily="34" charset="0"/>
              <a:cs typeface="Arial" panose="020B0604020202020204" pitchFamily="34" charset="0"/>
            </a:endParaRPr>
          </a:p>
          <a:p>
            <a:endParaRPr lang="pt-BR" dirty="0">
              <a:latin typeface="Arial" panose="020B0604020202020204" pitchFamily="34" charset="0"/>
              <a:cs typeface="Arial" panose="020B0604020202020204" pitchFamily="34" charset="0"/>
            </a:endParaRPr>
          </a:p>
          <a:p>
            <a:r>
              <a:rPr lang="pt-BR" dirty="0" smtClean="0">
                <a:latin typeface="Arial" panose="020B0604020202020204" pitchFamily="34" charset="0"/>
                <a:cs typeface="Arial" panose="020B0604020202020204" pitchFamily="34" charset="0"/>
              </a:rPr>
              <a:t> </a:t>
            </a:r>
            <a:r>
              <a:rPr lang="pt-BR" dirty="0">
                <a:latin typeface="Arial" panose="020B0604020202020204" pitchFamily="34" charset="0"/>
                <a:cs typeface="Arial" panose="020B0604020202020204" pitchFamily="34" charset="0"/>
              </a:rPr>
              <a:t>Propicie ao aluno a prática de operações mentais em níveis mais elaborados, tais </a:t>
            </a:r>
            <a:r>
              <a:rPr lang="pt-BR" dirty="0" smtClean="0">
                <a:latin typeface="Arial" panose="020B0604020202020204" pitchFamily="34" charset="0"/>
                <a:cs typeface="Arial" panose="020B0604020202020204" pitchFamily="34" charset="0"/>
              </a:rPr>
              <a:t>como: crítica, </a:t>
            </a:r>
            <a:r>
              <a:rPr lang="pt-BR" dirty="0">
                <a:latin typeface="Arial" panose="020B0604020202020204" pitchFamily="34" charset="0"/>
                <a:cs typeface="Arial" panose="020B0604020202020204" pitchFamily="34" charset="0"/>
              </a:rPr>
              <a:t>síntese conclusão, criatividade, emissão de opiniões e outros. </a:t>
            </a:r>
            <a:endParaRPr lang="pt-BR" dirty="0" smtClean="0">
              <a:latin typeface="Arial" panose="020B0604020202020204" pitchFamily="34" charset="0"/>
              <a:cs typeface="Arial" panose="020B0604020202020204" pitchFamily="34" charset="0"/>
            </a:endParaRPr>
          </a:p>
          <a:p>
            <a:endParaRPr lang="pt-BR" dirty="0">
              <a:latin typeface="Arial" panose="020B0604020202020204" pitchFamily="34" charset="0"/>
              <a:cs typeface="Arial" panose="020B0604020202020204" pitchFamily="34" charset="0"/>
            </a:endParaRPr>
          </a:p>
          <a:p>
            <a:r>
              <a:rPr lang="pt-BR" dirty="0" smtClean="0">
                <a:latin typeface="Arial" panose="020B0604020202020204" pitchFamily="34" charset="0"/>
                <a:cs typeface="Arial" panose="020B0604020202020204" pitchFamily="34" charset="0"/>
              </a:rPr>
              <a:t> </a:t>
            </a:r>
            <a:r>
              <a:rPr lang="pt-BR" dirty="0">
                <a:latin typeface="Arial" panose="020B0604020202020204" pitchFamily="34" charset="0"/>
                <a:cs typeface="Arial" panose="020B0604020202020204" pitchFamily="34" charset="0"/>
              </a:rPr>
              <a:t>Sugira endereços eletrônicos para </a:t>
            </a:r>
            <a:r>
              <a:rPr lang="pt-BR" dirty="0" smtClean="0">
                <a:latin typeface="Arial" panose="020B0604020202020204" pitchFamily="34" charset="0"/>
                <a:cs typeface="Arial" panose="020B0604020202020204" pitchFamily="34" charset="0"/>
              </a:rPr>
              <a:t>consul</a:t>
            </a:r>
            <a:r>
              <a:rPr lang="pt-BR" dirty="0" smtClean="0"/>
              <a:t>tas e </a:t>
            </a:r>
            <a:r>
              <a:rPr lang="pt-BR" dirty="0"/>
              <a:t>pesquisas a fim de ampliar conhecimentos. </a:t>
            </a:r>
            <a:endParaRPr lang="pt-BR" dirty="0" smtClean="0"/>
          </a:p>
          <a:p>
            <a:endParaRPr lang="pt-BR" dirty="0"/>
          </a:p>
        </p:txBody>
      </p:sp>
      <p:sp>
        <p:nvSpPr>
          <p:cNvPr id="9" name="Seta em curva para cima 8"/>
          <p:cNvSpPr/>
          <p:nvPr/>
        </p:nvSpPr>
        <p:spPr>
          <a:xfrm rot="1087215">
            <a:off x="2442851" y="6135163"/>
            <a:ext cx="1697241" cy="470574"/>
          </a:xfrm>
          <a:prstGeom prst="curvedUpArrow">
            <a:avLst>
              <a:gd name="adj1" fmla="val 25000"/>
              <a:gd name="adj2" fmla="val 75344"/>
              <a:gd name="adj3" fmla="val 1585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Tree>
    <p:extLst>
      <p:ext uri="{BB962C8B-B14F-4D97-AF65-F5344CB8AC3E}">
        <p14:creationId xmlns:p14="http://schemas.microsoft.com/office/powerpoint/2010/main" val="4255581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ta para a direita 4"/>
          <p:cNvSpPr/>
          <p:nvPr/>
        </p:nvSpPr>
        <p:spPr>
          <a:xfrm rot="4475577">
            <a:off x="717918" y="374657"/>
            <a:ext cx="571504"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2" name="Retângulo 11"/>
          <p:cNvSpPr/>
          <p:nvPr/>
        </p:nvSpPr>
        <p:spPr>
          <a:xfrm>
            <a:off x="881594" y="893151"/>
            <a:ext cx="7722854" cy="2031325"/>
          </a:xfrm>
          <a:prstGeom prst="rect">
            <a:avLst/>
          </a:prstGeom>
        </p:spPr>
        <p:txBody>
          <a:bodyPr wrap="square">
            <a:spAutoFit/>
          </a:bodyPr>
          <a:lstStyle/>
          <a:p>
            <a:r>
              <a:rPr lang="pt-BR" dirty="0">
                <a:latin typeface="Arial" panose="020B0604020202020204" pitchFamily="34" charset="0"/>
                <a:cs typeface="Arial" panose="020B0604020202020204" pitchFamily="34" charset="0"/>
              </a:rPr>
              <a:t> Se necessário, organize um glossário com termos não usuais </a:t>
            </a:r>
            <a:r>
              <a:rPr lang="pt-BR" dirty="0" smtClean="0">
                <a:latin typeface="Arial" panose="020B0604020202020204" pitchFamily="34" charset="0"/>
                <a:cs typeface="Arial" panose="020B0604020202020204" pitchFamily="34" charset="0"/>
              </a:rPr>
              <a:t>do aluno. </a:t>
            </a:r>
          </a:p>
          <a:p>
            <a:endParaRPr lang="pt-BR" dirty="0">
              <a:latin typeface="Arial" panose="020B0604020202020204" pitchFamily="34" charset="0"/>
              <a:cs typeface="Arial" panose="020B0604020202020204" pitchFamily="34" charset="0"/>
            </a:endParaRPr>
          </a:p>
          <a:p>
            <a:endParaRPr lang="pt-BR" dirty="0">
              <a:latin typeface="Arial" panose="020B0604020202020204" pitchFamily="34" charset="0"/>
              <a:cs typeface="Arial" panose="020B0604020202020204" pitchFamily="34" charset="0"/>
            </a:endParaRPr>
          </a:p>
          <a:p>
            <a:r>
              <a:rPr lang="pt-BR" dirty="0">
                <a:latin typeface="Arial" panose="020B0604020202020204" pitchFamily="34" charset="0"/>
                <a:cs typeface="Arial" panose="020B0604020202020204" pitchFamily="34" charset="0"/>
              </a:rPr>
              <a:t> Mantenha contatos, sempre que necessário, com o aluno. </a:t>
            </a:r>
            <a:endParaRPr lang="pt-BR" dirty="0" smtClean="0">
              <a:latin typeface="Arial" panose="020B0604020202020204" pitchFamily="34" charset="0"/>
              <a:cs typeface="Arial" panose="020B0604020202020204" pitchFamily="34" charset="0"/>
            </a:endParaRPr>
          </a:p>
          <a:p>
            <a:endParaRPr lang="pt-BR" dirty="0">
              <a:latin typeface="Arial" panose="020B0604020202020204" pitchFamily="34" charset="0"/>
              <a:cs typeface="Arial" panose="020B0604020202020204" pitchFamily="34" charset="0"/>
            </a:endParaRPr>
          </a:p>
          <a:p>
            <a:endParaRPr lang="pt-BR" dirty="0" smtClean="0">
              <a:latin typeface="Arial" panose="020B0604020202020204" pitchFamily="34" charset="0"/>
              <a:cs typeface="Arial" panose="020B0604020202020204" pitchFamily="34" charset="0"/>
            </a:endParaRPr>
          </a:p>
          <a:p>
            <a:r>
              <a:rPr lang="pt-BR" dirty="0" smtClean="0">
                <a:latin typeface="Arial" panose="020B0604020202020204" pitchFamily="34" charset="0"/>
                <a:cs typeface="Arial" panose="020B0604020202020204" pitchFamily="34" charset="0"/>
              </a:rPr>
              <a:t>Programe </a:t>
            </a:r>
            <a:r>
              <a:rPr lang="pt-BR" dirty="0">
                <a:latin typeface="Arial" panose="020B0604020202020204" pitchFamily="34" charset="0"/>
                <a:cs typeface="Arial" panose="020B0604020202020204" pitchFamily="34" charset="0"/>
              </a:rPr>
              <a:t>a avaliação </a:t>
            </a:r>
            <a:r>
              <a:rPr lang="pt-BR" dirty="0" smtClean="0">
                <a:latin typeface="Arial" panose="020B0604020202020204" pitchFamily="34" charset="0"/>
                <a:cs typeface="Arial" panose="020B0604020202020204" pitchFamily="34" charset="0"/>
              </a:rPr>
              <a:t>do aluno </a:t>
            </a:r>
            <a:endParaRPr lang="pt-BR" dirty="0">
              <a:latin typeface="Arial" panose="020B0604020202020204" pitchFamily="34" charset="0"/>
              <a:cs typeface="Arial" panose="020B0604020202020204" pitchFamily="34" charset="0"/>
            </a:endParaRPr>
          </a:p>
        </p:txBody>
      </p:sp>
      <p:pic>
        <p:nvPicPr>
          <p:cNvPr id="14" name="Picture 10" descr="AA053845.png"/>
          <p:cNvPicPr>
            <a:picLocks noChangeAspect="1"/>
          </p:cNvPicPr>
          <p:nvPr/>
        </p:nvPicPr>
        <p:blipFill>
          <a:blip r:embed="rId2"/>
          <a:stretch>
            <a:fillRect/>
          </a:stretch>
        </p:blipFill>
        <p:spPr>
          <a:xfrm>
            <a:off x="2018200" y="3356992"/>
            <a:ext cx="1426788" cy="2150758"/>
          </a:xfrm>
          <a:prstGeom prst="rect">
            <a:avLst/>
          </a:prstGeom>
          <a:effectLst>
            <a:outerShdw blurRad="50800" dist="38100" dir="5400000" algn="t" rotWithShape="0">
              <a:prstClr val="black">
                <a:alpha val="40000"/>
              </a:prstClr>
            </a:outerShdw>
          </a:effectLst>
        </p:spPr>
      </p:pic>
      <p:sp>
        <p:nvSpPr>
          <p:cNvPr id="16" name="Texto explicativo em elipse 15"/>
          <p:cNvSpPr/>
          <p:nvPr/>
        </p:nvSpPr>
        <p:spPr>
          <a:xfrm>
            <a:off x="3707904" y="3218442"/>
            <a:ext cx="3528392" cy="1075379"/>
          </a:xfrm>
          <a:prstGeom prst="wedgeEllipseCallout">
            <a:avLst>
              <a:gd name="adj1" fmla="val -80286"/>
              <a:gd name="adj2" fmla="val -752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dirty="0">
                <a:latin typeface="Arial" panose="020B0604020202020204" pitchFamily="34" charset="0"/>
                <a:cs typeface="Arial" panose="020B0604020202020204" pitchFamily="34" charset="0"/>
              </a:rPr>
              <a:t>Até a próxima</a:t>
            </a:r>
            <a:r>
              <a:rPr lang="pt-BR" dirty="0" smtClean="0">
                <a:latin typeface="Arial" panose="020B0604020202020204" pitchFamily="34" charset="0"/>
                <a:cs typeface="Arial" panose="020B0604020202020204" pitchFamily="34" charset="0"/>
              </a:rPr>
              <a:t>!</a:t>
            </a:r>
          </a:p>
          <a:p>
            <a:r>
              <a:rPr lang="pt-BR" dirty="0" smtClean="0">
                <a:latin typeface="Arial" panose="020B0604020202020204" pitchFamily="34" charset="0"/>
                <a:cs typeface="Arial" panose="020B0604020202020204" pitchFamily="34" charset="0"/>
              </a:rPr>
              <a:t>Um abraço!</a:t>
            </a:r>
            <a:endParaRPr lang="pt-BR"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ço Reservado para Texto 8"/>
          <p:cNvSpPr>
            <a:spLocks noGrp="1"/>
          </p:cNvSpPr>
          <p:nvPr>
            <p:ph type="body" idx="1"/>
          </p:nvPr>
        </p:nvSpPr>
        <p:spPr>
          <a:xfrm>
            <a:off x="971600" y="2636912"/>
            <a:ext cx="7200800" cy="3384376"/>
          </a:xfrm>
        </p:spPr>
        <p:txBody>
          <a:bodyPr>
            <a:normAutofit fontScale="47500" lnSpcReduction="20000"/>
          </a:bodyPr>
          <a:lstStyle/>
          <a:p>
            <a:pPr algn="just"/>
            <a:endParaRPr lang="pt-BR" sz="2500" cap="none" dirty="0" smtClean="0">
              <a:latin typeface="Arial" panose="020B0604020202020204" pitchFamily="34" charset="0"/>
              <a:cs typeface="Arial" panose="020B0604020202020204" pitchFamily="34" charset="0"/>
            </a:endParaRPr>
          </a:p>
          <a:p>
            <a:pPr algn="just">
              <a:lnSpc>
                <a:spcPct val="170000"/>
              </a:lnSpc>
            </a:pPr>
            <a:r>
              <a:rPr lang="pt-BR" sz="2500" cap="none" dirty="0" smtClean="0">
                <a:latin typeface="Arial" panose="020B0604020202020204" pitchFamily="34" charset="0"/>
                <a:cs typeface="Arial" panose="020B0604020202020204" pitchFamily="34" charset="0"/>
              </a:rPr>
              <a:t>Escolas fechadas. O ano letivo correndo.  Alunos e professores em casa.</a:t>
            </a:r>
          </a:p>
          <a:p>
            <a:pPr algn="just"/>
            <a:endParaRPr lang="pt-BR" sz="2500" cap="none" dirty="0" smtClean="0">
              <a:latin typeface="Arial" panose="020B0604020202020204" pitchFamily="34" charset="0"/>
              <a:cs typeface="Arial" panose="020B0604020202020204" pitchFamily="34" charset="0"/>
            </a:endParaRPr>
          </a:p>
          <a:p>
            <a:pPr algn="just">
              <a:lnSpc>
                <a:spcPct val="170000"/>
              </a:lnSpc>
            </a:pPr>
            <a:r>
              <a:rPr lang="pt-BR" sz="2500" cap="none" dirty="0" smtClean="0">
                <a:latin typeface="Arial" panose="020B0604020202020204" pitchFamily="34" charset="0"/>
                <a:cs typeface="Arial" panose="020B0604020202020204" pitchFamily="34" charset="0"/>
              </a:rPr>
              <a:t>                       O que fazer? </a:t>
            </a:r>
          </a:p>
          <a:p>
            <a:pPr algn="just">
              <a:lnSpc>
                <a:spcPct val="170000"/>
              </a:lnSpc>
            </a:pPr>
            <a:r>
              <a:rPr lang="pt-BR" sz="2500" cap="none" dirty="0" smtClean="0">
                <a:latin typeface="Arial" panose="020B0604020202020204" pitchFamily="34" charset="0"/>
                <a:cs typeface="Arial" panose="020B0604020202020204" pitchFamily="34" charset="0"/>
              </a:rPr>
              <a:t>O cenário aponta para uma direção: a EAD (educação a distância).</a:t>
            </a:r>
          </a:p>
          <a:p>
            <a:pPr algn="just"/>
            <a:endParaRPr lang="pt-BR" sz="2500" cap="none" dirty="0" smtClean="0">
              <a:latin typeface="Arial" panose="020B0604020202020204" pitchFamily="34" charset="0"/>
              <a:cs typeface="Arial" panose="020B0604020202020204" pitchFamily="34" charset="0"/>
            </a:endParaRPr>
          </a:p>
          <a:p>
            <a:pPr algn="just">
              <a:lnSpc>
                <a:spcPct val="160000"/>
              </a:lnSpc>
            </a:pPr>
            <a:r>
              <a:rPr lang="pt-BR" sz="2500" cap="none" dirty="0" smtClean="0">
                <a:latin typeface="Arial" panose="020B0604020202020204" pitchFamily="34" charset="0"/>
                <a:cs typeface="Arial" panose="020B0604020202020204" pitchFamily="34" charset="0"/>
              </a:rPr>
              <a:t>Na tentativa de suprir as aulas presenciais, algumas instituições escolares adotaram o ensino a distância; no entanto, é necessário lembrar que, a EAD (educação a distância), requer uma metodologia específica bem diferente daquela utilizada em momentos presenciais de aprendizagem</a:t>
            </a:r>
            <a:r>
              <a:rPr lang="pt-BR" cap="none" dirty="0" smtClean="0">
                <a:latin typeface="Arial" panose="020B0604020202020204" pitchFamily="34" charset="0"/>
                <a:cs typeface="Arial" panose="020B0604020202020204" pitchFamily="34" charset="0"/>
              </a:rPr>
              <a:t>.  </a:t>
            </a:r>
          </a:p>
          <a:p>
            <a:pPr algn="just"/>
            <a:endParaRPr lang="pt-BR" dirty="0"/>
          </a:p>
        </p:txBody>
      </p:sp>
      <p:sp>
        <p:nvSpPr>
          <p:cNvPr id="10" name="Título 9"/>
          <p:cNvSpPr>
            <a:spLocks noGrp="1"/>
          </p:cNvSpPr>
          <p:nvPr>
            <p:ph type="title"/>
          </p:nvPr>
        </p:nvSpPr>
        <p:spPr>
          <a:xfrm>
            <a:off x="971600" y="620688"/>
            <a:ext cx="7523112" cy="792088"/>
          </a:xfrm>
          <a:prstGeom prst="verticalScroll">
            <a:avLst/>
          </a:prstGeom>
          <a:solidFill>
            <a:schemeClr val="accent1">
              <a:lumMod val="40000"/>
              <a:lumOff val="60000"/>
            </a:schemeClr>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r>
              <a:rPr lang="pt-BR" dirty="0">
                <a:solidFill>
                  <a:schemeClr val="tx1"/>
                </a:solidFill>
                <a:effectLst>
                  <a:outerShdw blurRad="76200" dist="50800" dir="5400000" algn="tl">
                    <a:srgbClr val="000000">
                      <a:alpha val="65000"/>
                    </a:srgbClr>
                  </a:outerShdw>
                </a:effectLst>
              </a:rPr>
              <a:t>O NOVO CENÁRIO</a:t>
            </a:r>
            <a:endParaRPr lang="pt-BR" dirty="0">
              <a:solidFill>
                <a:schemeClr val="tx1"/>
              </a:solidFill>
            </a:endParaRPr>
          </a:p>
        </p:txBody>
      </p:sp>
      <p:graphicFrame>
        <p:nvGraphicFramePr>
          <p:cNvPr id="11" name="Object 0"/>
          <p:cNvGraphicFramePr>
            <a:graphicFrameLocks noChangeAspect="1"/>
          </p:cNvGraphicFramePr>
          <p:nvPr>
            <p:extLst>
              <p:ext uri="{D42A27DB-BD31-4B8C-83A1-F6EECF244321}">
                <p14:modId xmlns:p14="http://schemas.microsoft.com/office/powerpoint/2010/main" val="895022816"/>
              </p:ext>
            </p:extLst>
          </p:nvPr>
        </p:nvGraphicFramePr>
        <p:xfrm>
          <a:off x="7054473" y="1536794"/>
          <a:ext cx="1098083" cy="1108502"/>
        </p:xfrm>
        <a:graphic>
          <a:graphicData uri="http://schemas.openxmlformats.org/presentationml/2006/ole">
            <mc:AlternateContent xmlns:mc="http://schemas.openxmlformats.org/markup-compatibility/2006">
              <mc:Choice xmlns:v="urn:schemas-microsoft-com:vml" Requires="v">
                <p:oleObj spid="_x0000_s21626" r:id="rId3" imgW="5638095" imgH="5695238" progId="">
                  <p:embed/>
                </p:oleObj>
              </mc:Choice>
              <mc:Fallback>
                <p:oleObj r:id="rId3" imgW="5638095" imgH="5695238"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54473" y="1536794"/>
                        <a:ext cx="1098083" cy="1108502"/>
                      </a:xfrm>
                      <a:prstGeom prst="rect">
                        <a:avLst/>
                      </a:prstGeom>
                      <a:noFill/>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nodeType="afterEffect">
                                  <p:stCondLst>
                                    <p:cond delay="2000"/>
                                  </p:stCondLst>
                                  <p:childTnLst>
                                    <p:set>
                                      <p:cBhvr>
                                        <p:cTn id="6" dur="1" fill="hold">
                                          <p:stCondLst>
                                            <p:cond delay="0"/>
                                          </p:stCondLst>
                                        </p:cTn>
                                        <p:tgtEl>
                                          <p:spTgt spid="11"/>
                                        </p:tgtEl>
                                        <p:attrNameLst>
                                          <p:attrName>style.visibility</p:attrName>
                                        </p:attrNameLst>
                                      </p:cBhvr>
                                      <p:to>
                                        <p:strVal val="visible"/>
                                      </p:to>
                                    </p:set>
                                    <p:animEffect transition="in" filter="blinds(vertical)">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6"/>
          <p:cNvSpPr>
            <a:spLocks noChangeArrowheads="1"/>
          </p:cNvSpPr>
          <p:nvPr/>
        </p:nvSpPr>
        <p:spPr bwMode="auto">
          <a:xfrm>
            <a:off x="0" y="260648"/>
            <a:ext cx="6353769" cy="5256584"/>
          </a:xfrm>
          <a:prstGeom prst="cloudCallout">
            <a:avLst>
              <a:gd name="adj1" fmla="val 71157"/>
              <a:gd name="adj2" fmla="val -12769"/>
            </a:avLst>
          </a:prstGeom>
          <a:solidFill>
            <a:schemeClr val="accent1"/>
          </a:solidFill>
          <a:ln w="9525">
            <a:noFill/>
            <a:round/>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nSpc>
                <a:spcPct val="150000"/>
              </a:lnSpc>
            </a:pPr>
            <a:r>
              <a:rPr lang="pt-BR" sz="1400" b="1" dirty="0">
                <a:solidFill>
                  <a:schemeClr val="bg1"/>
                </a:solidFill>
              </a:rPr>
              <a:t>Sua estrutura dispõe de diferentes recursos e ferramentas de ensinar e aprender, tendo em vista, os objetivos educacionais pretendidos, </a:t>
            </a:r>
            <a:r>
              <a:rPr lang="pt-PT" sz="1400" b="1" dirty="0">
                <a:solidFill>
                  <a:schemeClr val="bg1"/>
                </a:solidFill>
              </a:rPr>
              <a:t>permitindo que o participante faça seu auto estudo </a:t>
            </a:r>
            <a:r>
              <a:rPr lang="pt-BR" sz="1400" b="1" dirty="0">
                <a:solidFill>
                  <a:schemeClr val="bg1"/>
                </a:solidFill>
              </a:rPr>
              <a:t>a partir de seu próprio ritmo e de suas necessidades.</a:t>
            </a:r>
            <a:r>
              <a:rPr lang="pt-PT" sz="1400" b="1" dirty="0">
                <a:solidFill>
                  <a:schemeClr val="bg1"/>
                </a:solidFill>
              </a:rPr>
              <a:t>   </a:t>
            </a:r>
            <a:endParaRPr lang="pt-BR" sz="1400" b="1" dirty="0">
              <a:solidFill>
                <a:schemeClr val="bg1"/>
              </a:solidFill>
            </a:endParaRPr>
          </a:p>
          <a:p>
            <a:pPr>
              <a:lnSpc>
                <a:spcPct val="150000"/>
              </a:lnSpc>
            </a:pPr>
            <a:r>
              <a:rPr lang="pt-BR" sz="1400" b="1" dirty="0">
                <a:solidFill>
                  <a:schemeClr val="bg1"/>
                </a:solidFill>
              </a:rPr>
              <a:t>Esta modalidade de ensino tem como pilares de apoio os princípios da Tecnologia Educacional, das Teorias da Comunicação e das Teorias de </a:t>
            </a:r>
            <a:r>
              <a:rPr lang="pt-BR" sz="1400" b="1" dirty="0" smtClean="0">
                <a:solidFill>
                  <a:schemeClr val="bg1"/>
                </a:solidFill>
              </a:rPr>
              <a:t>  	Aprendizagem.</a:t>
            </a:r>
            <a:endParaRPr lang="pt-BR" sz="1400" b="1" dirty="0">
              <a:solidFill>
                <a:schemeClr val="bg1"/>
              </a:solidFill>
            </a:endParaRPr>
          </a:p>
        </p:txBody>
      </p:sp>
      <p:pic>
        <p:nvPicPr>
          <p:cNvPr id="8" name="Picture 2"/>
          <p:cNvPicPr>
            <a:picLocks noChangeAspect="1" noChangeArrowheads="1"/>
          </p:cNvPicPr>
          <p:nvPr/>
        </p:nvPicPr>
        <p:blipFill>
          <a:blip r:embed="rId2" cstate="print"/>
          <a:srcRect/>
          <a:stretch>
            <a:fillRect/>
          </a:stretch>
        </p:blipFill>
        <p:spPr bwMode="auto">
          <a:xfrm>
            <a:off x="5303565" y="4725144"/>
            <a:ext cx="2100411" cy="1476376"/>
          </a:xfrm>
          <a:prstGeom prst="rect">
            <a:avLst/>
          </a:prstGeom>
          <a:noFill/>
          <a:ln w="9525">
            <a:noFill/>
            <a:miter lim="800000"/>
            <a:headEnd/>
            <a:tailEnd/>
          </a:ln>
        </p:spPr>
      </p:pic>
      <p:sp>
        <p:nvSpPr>
          <p:cNvPr id="9" name="Retângulo 8"/>
          <p:cNvSpPr/>
          <p:nvPr/>
        </p:nvSpPr>
        <p:spPr>
          <a:xfrm>
            <a:off x="5847060" y="5463332"/>
            <a:ext cx="1013419" cy="410882"/>
          </a:xfrm>
          <a:prstGeom prst="rect">
            <a:avLst/>
          </a:prstGeom>
        </p:spPr>
        <p:txBody>
          <a:bodyPr wrap="none">
            <a:spAutoFit/>
          </a:bodyPr>
          <a:lstStyle/>
          <a:p>
            <a:pPr algn="just">
              <a:lnSpc>
                <a:spcPct val="115000"/>
              </a:lnSpc>
              <a:spcAft>
                <a:spcPts val="1000"/>
              </a:spcAft>
            </a:pPr>
            <a:r>
              <a:rPr lang="pt-BR" b="1" i="1" dirty="0">
                <a:latin typeface="Calibri" panose="020F0502020204030204" pitchFamily="34" charset="0"/>
                <a:ea typeface="Calibri" panose="020F0502020204030204" pitchFamily="34" charset="0"/>
                <a:cs typeface="Times New Roman" panose="02020603050405020304" pitchFamily="18" charset="0"/>
              </a:rPr>
              <a:t>ENTÃO...</a:t>
            </a:r>
            <a:endParaRPr lang="pt-BR" sz="14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10" name="Imagem 9" descr="Descrição: ARGYL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80312" y="1622313"/>
            <a:ext cx="1426845" cy="220408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4" fill="hold" grpId="0" nodeType="afterEffect">
                                  <p:stCondLst>
                                    <p:cond delay="100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100000">
                                          <p:val>
                                            <p:strVal val="#ppt_x"/>
                                          </p:val>
                                        </p:tav>
                                      </p:tavLst>
                                    </p:anim>
                                    <p:anim calcmode="lin" valueType="num">
                                      <p:cBhvr>
                                        <p:cTn id="8" dur="500" fill="hold"/>
                                        <p:tgtEl>
                                          <p:spTgt spid="4"/>
                                        </p:tgtEl>
                                        <p:attrNameLst>
                                          <p:attrName>ppt_y</p:attrName>
                                        </p:attrNameLst>
                                      </p:cBhvr>
                                      <p:tavLst>
                                        <p:tav tm="0">
                                          <p:val>
                                            <p:strVal val="#ppt_y+#ppt_h/2"/>
                                          </p:val>
                                        </p:tav>
                                        <p:tav tm="100000">
                                          <p:val>
                                            <p:strVal val="#ppt_y"/>
                                          </p:val>
                                        </p:tav>
                                      </p:tavLst>
                                    </p:anim>
                                    <p:anim calcmode="lin" valueType="num">
                                      <p:cBhvr>
                                        <p:cTn id="9" dur="500" fill="hold"/>
                                        <p:tgtEl>
                                          <p:spTgt spid="4"/>
                                        </p:tgtEl>
                                        <p:attrNameLst>
                                          <p:attrName>ppt_w</p:attrName>
                                        </p:attrNameLst>
                                      </p:cBhvr>
                                      <p:tavLst>
                                        <p:tav tm="0">
                                          <p:val>
                                            <p:strVal val="#ppt_w"/>
                                          </p:val>
                                        </p:tav>
                                        <p:tav tm="100000">
                                          <p:val>
                                            <p:strVal val="#ppt_w"/>
                                          </p:val>
                                        </p:tav>
                                      </p:tavLst>
                                    </p:anim>
                                    <p:anim calcmode="lin" valueType="num">
                                      <p:cBhvr>
                                        <p:cTn id="10" dur="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WordArt 1028"/>
          <p:cNvSpPr>
            <a:spLocks noChangeArrowheads="1" noChangeShapeType="1" noTextEdit="1"/>
          </p:cNvSpPr>
          <p:nvPr/>
        </p:nvSpPr>
        <p:spPr bwMode="auto">
          <a:xfrm>
            <a:off x="1331640" y="2708920"/>
            <a:ext cx="5072098" cy="357190"/>
          </a:xfrm>
          <a:prstGeom prst="rect">
            <a:avLst/>
          </a:prstGeom>
        </p:spPr>
        <p:txBody>
          <a:bodyPr wrap="none" fromWordArt="1">
            <a:prstTxWarp prst="textDeflate">
              <a:avLst>
                <a:gd name="adj" fmla="val 26227"/>
              </a:avLst>
            </a:prstTxWarp>
          </a:bodyPr>
          <a:lstStyle/>
          <a:p>
            <a:pPr algn="ctr"/>
            <a:r>
              <a:rPr lang="pt-BR" sz="1800" kern="10" dirty="0">
                <a:ln w="12700">
                  <a:solidFill>
                    <a:srgbClr val="000000"/>
                  </a:solidFill>
                  <a:round/>
                  <a:headEnd/>
                  <a:tailEnd/>
                </a:ln>
                <a:latin typeface="Impact"/>
              </a:rPr>
              <a:t> </a:t>
            </a:r>
            <a:r>
              <a:rPr lang="pt-BR" sz="1800" b="1" kern="10" dirty="0">
                <a:ln w="12700">
                  <a:solidFill>
                    <a:srgbClr val="000000"/>
                  </a:solidFill>
                  <a:round/>
                  <a:headEnd/>
                  <a:tailEnd/>
                </a:ln>
                <a:latin typeface="Impact"/>
              </a:rPr>
              <a:t>FIQUE  POR  DENTRO </a:t>
            </a:r>
            <a:r>
              <a:rPr lang="pt-BR" sz="1800" kern="10" dirty="0">
                <a:ln w="12700">
                  <a:solidFill>
                    <a:srgbClr val="000000"/>
                  </a:solidFill>
                  <a:round/>
                  <a:headEnd/>
                  <a:tailEnd/>
                </a:ln>
                <a:gradFill rotWithShape="1">
                  <a:gsLst>
                    <a:gs pos="0">
                      <a:srgbClr val="FBEAC7"/>
                    </a:gs>
                    <a:gs pos="17999">
                      <a:srgbClr val="FEE7F2"/>
                    </a:gs>
                    <a:gs pos="36000">
                      <a:srgbClr val="FAC77D"/>
                    </a:gs>
                    <a:gs pos="61000">
                      <a:srgbClr val="FBA97D"/>
                    </a:gs>
                    <a:gs pos="82001">
                      <a:srgbClr val="FBD49C"/>
                    </a:gs>
                    <a:gs pos="100000">
                      <a:srgbClr val="FEE7F2"/>
                    </a:gs>
                  </a:gsLst>
                  <a:path path="rect">
                    <a:fillToRect l="50000" t="50000" r="50000" b="50000"/>
                  </a:path>
                </a:gradFill>
                <a:latin typeface="Impact"/>
              </a:rPr>
              <a:t>!</a:t>
            </a:r>
          </a:p>
        </p:txBody>
      </p:sp>
      <p:sp>
        <p:nvSpPr>
          <p:cNvPr id="4" name="Text Box 1029"/>
          <p:cNvSpPr txBox="1">
            <a:spLocks noChangeArrowheads="1"/>
          </p:cNvSpPr>
          <p:nvPr/>
        </p:nvSpPr>
        <p:spPr bwMode="auto">
          <a:xfrm>
            <a:off x="1342480" y="700158"/>
            <a:ext cx="6144808" cy="1524841"/>
          </a:xfrm>
          <a:prstGeom prst="rect">
            <a:avLst/>
          </a:prstGeom>
          <a:noFill/>
          <a:ln w="9525">
            <a:noFill/>
            <a:miter lim="800000"/>
            <a:headEnd/>
            <a:tailEnd/>
          </a:ln>
          <a:effectLst/>
        </p:spPr>
        <p:txBody>
          <a:bodyPr wrap="square">
            <a:spAutoFit/>
          </a:bodyPr>
          <a:lstStyle/>
          <a:p>
            <a:pPr>
              <a:lnSpc>
                <a:spcPct val="150000"/>
              </a:lnSpc>
            </a:pPr>
            <a:r>
              <a:rPr lang="pt-BR" sz="1600" dirty="0"/>
              <a:t>Se você vai utilizar recursos de educação a distância, contextualizando seu conteúdo programático, na</a:t>
            </a:r>
            <a:r>
              <a:rPr lang="pt-BR" sz="1600" b="1" dirty="0"/>
              <a:t> </a:t>
            </a:r>
            <a:r>
              <a:rPr lang="pt-BR" sz="1600" dirty="0"/>
              <a:t>modalidade </a:t>
            </a:r>
            <a:r>
              <a:rPr lang="pt-BR" sz="1600" dirty="0" err="1"/>
              <a:t>on</a:t>
            </a:r>
            <a:r>
              <a:rPr lang="pt-BR" sz="1600" dirty="0"/>
              <a:t> </a:t>
            </a:r>
            <a:r>
              <a:rPr lang="pt-BR" sz="1600" dirty="0" err="1"/>
              <a:t>line</a:t>
            </a:r>
            <a:r>
              <a:rPr lang="pt-BR" sz="1600" dirty="0"/>
              <a:t> ,  no material  impresso ou mesmo gravando sua aula, dúvidas podem estar rondando a sua cabeça.</a:t>
            </a:r>
          </a:p>
        </p:txBody>
      </p:sp>
      <p:sp>
        <p:nvSpPr>
          <p:cNvPr id="5" name="AutoShape 1030"/>
          <p:cNvSpPr>
            <a:spLocks noChangeArrowheads="1"/>
          </p:cNvSpPr>
          <p:nvPr/>
        </p:nvSpPr>
        <p:spPr bwMode="auto">
          <a:xfrm rot="10800000">
            <a:off x="1619672" y="3692854"/>
            <a:ext cx="3500430" cy="609600"/>
          </a:xfrm>
          <a:prstGeom prst="curvedUpArrow">
            <a:avLst>
              <a:gd name="adj1" fmla="val 140000"/>
              <a:gd name="adj2" fmla="val 280000"/>
              <a:gd name="adj3" fmla="val 33333"/>
            </a:avLst>
          </a:prstGeom>
          <a:gradFill rotWithShape="0">
            <a:gsLst>
              <a:gs pos="0">
                <a:srgbClr val="F8B049"/>
              </a:gs>
              <a:gs pos="17999">
                <a:srgbClr val="B43E85"/>
              </a:gs>
              <a:gs pos="31000">
                <a:srgbClr val="C50849"/>
              </a:gs>
              <a:gs pos="33000">
                <a:srgbClr val="F952A0"/>
              </a:gs>
              <a:gs pos="37000">
                <a:srgbClr val="FEE7F2"/>
              </a:gs>
              <a:gs pos="78999">
                <a:srgbClr val="F8B049"/>
              </a:gs>
              <a:gs pos="87000">
                <a:srgbClr val="F8B049"/>
              </a:gs>
              <a:gs pos="100000">
                <a:srgbClr val="FC9FCB"/>
              </a:gs>
            </a:gsLst>
            <a:lin ang="5400000" scaled="1"/>
          </a:gradFill>
          <a:ln w="9525">
            <a:solidFill>
              <a:schemeClr val="tx1"/>
            </a:solidFill>
            <a:miter lim="800000"/>
            <a:headEnd/>
            <a:tailEnd/>
          </a:ln>
        </p:spPr>
        <p:txBody>
          <a:bodyPr wrap="none" anchor="ctr"/>
          <a:lstStyle/>
          <a:p>
            <a:endParaRPr lang="pt-BR"/>
          </a:p>
        </p:txBody>
      </p:sp>
      <p:sp>
        <p:nvSpPr>
          <p:cNvPr id="10" name="Caixa de Texto 2"/>
          <p:cNvSpPr txBox="1">
            <a:spLocks noChangeArrowheads="1"/>
          </p:cNvSpPr>
          <p:nvPr/>
        </p:nvSpPr>
        <p:spPr bwMode="auto">
          <a:xfrm>
            <a:off x="4139952" y="5013176"/>
            <a:ext cx="3960440" cy="123698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rot="0" vert="horz" wrap="square" lIns="91440" tIns="45720" rIns="91440" bIns="45720" anchor="t" anchorCtr="0">
            <a:noAutofit/>
          </a:bodyPr>
          <a:lstStyle/>
          <a:p>
            <a:pPr>
              <a:lnSpc>
                <a:spcPct val="115000"/>
              </a:lnSpc>
              <a:spcAft>
                <a:spcPts val="1000"/>
              </a:spcAft>
            </a:pPr>
            <a:r>
              <a:rPr lang="pt-BR" sz="1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E, agora?</a:t>
            </a:r>
            <a:endParaRPr lang="pt-BR"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spcAft>
                <a:spcPts val="1000"/>
              </a:spcAft>
            </a:pPr>
            <a:r>
              <a:rPr lang="pt-BR" sz="1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O que fazer?</a:t>
            </a:r>
            <a:endParaRPr lang="pt-BR"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spcAft>
                <a:spcPts val="1000"/>
              </a:spcAft>
            </a:pPr>
            <a:r>
              <a:rPr lang="pt-BR" sz="14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pt-BR"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Como preparar minhas aulas?</a:t>
            </a:r>
            <a:endParaRPr lang="pt-BR"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p:txBody>
      </p:sp>
      <p:pic>
        <p:nvPicPr>
          <p:cNvPr id="11" name="Picture 3"/>
          <p:cNvPicPr/>
          <p:nvPr/>
        </p:nvPicPr>
        <p:blipFill>
          <a:blip r:embed="rId2" cstate="print"/>
          <a:srcRect/>
          <a:stretch>
            <a:fillRect/>
          </a:stretch>
        </p:blipFill>
        <p:spPr bwMode="auto">
          <a:xfrm>
            <a:off x="2180472" y="4576296"/>
            <a:ext cx="1947545" cy="1673860"/>
          </a:xfrm>
          <a:prstGeom prst="rect">
            <a:avLst/>
          </a:prstGeom>
          <a:noFill/>
          <a:ln w="9525">
            <a:noFill/>
            <a:round/>
            <a:headEnd/>
            <a:tailEnd/>
          </a:ln>
        </p:spPr>
      </p:pic>
      <p:pic>
        <p:nvPicPr>
          <p:cNvPr id="12" name="Picture 5" descr="C:\WINDOWS\Application Data\Microsoft\Media Catalog\clipe0095.WMF"/>
          <p:cNvPicPr>
            <a:picLocks noChangeAspect="1" noChangeArrowheads="1"/>
          </p:cNvPicPr>
          <p:nvPr/>
        </p:nvPicPr>
        <p:blipFill>
          <a:blip r:embed="rId3" cstate="print"/>
          <a:srcRect/>
          <a:stretch>
            <a:fillRect/>
          </a:stretch>
        </p:blipFill>
        <p:spPr bwMode="auto">
          <a:xfrm>
            <a:off x="6120172" y="4576296"/>
            <a:ext cx="1637183" cy="1357322"/>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814578" y="523102"/>
            <a:ext cx="7412889" cy="2169825"/>
          </a:xfrm>
          <a:prstGeom prst="rect">
            <a:avLst/>
          </a:prstGeom>
          <a:solidFill>
            <a:schemeClr val="accent5">
              <a:lumMod val="20000"/>
              <a:lumOff val="80000"/>
            </a:schemeClr>
          </a:solidFill>
        </p:spPr>
        <p:txBody>
          <a:bodyPr wrap="square" rtlCol="0">
            <a:spAutoFit/>
          </a:bodyPr>
          <a:lstStyle/>
          <a:p>
            <a:pPr>
              <a:lnSpc>
                <a:spcPct val="150000"/>
              </a:lnSpc>
            </a:pPr>
            <a:r>
              <a:rPr lang="pt-BR" dirty="0"/>
              <a:t>Pensando em colaborar</a:t>
            </a:r>
            <a:r>
              <a:rPr lang="pt-BR" b="1" dirty="0"/>
              <a:t>, </a:t>
            </a:r>
            <a:r>
              <a:rPr lang="pt-BR" dirty="0"/>
              <a:t>nesse momento, com você, listamos  uma</a:t>
            </a:r>
            <a:r>
              <a:rPr lang="pt-BR" b="1" dirty="0"/>
              <a:t> </a:t>
            </a:r>
            <a:r>
              <a:rPr lang="pt-BR" dirty="0"/>
              <a:t>sequência de dicas e pistas didático pedagógicas importantes as quais  poderão  ajudá-lo(a) na elaboração de seu conteúdo a distância, tendo em vista a  metodologia especifica, a facilitação da aprendizagem e o contexto de diferentes atividades e propostas interativas.</a:t>
            </a:r>
            <a:endParaRPr lang="pt-BR" b="1" dirty="0"/>
          </a:p>
        </p:txBody>
      </p:sp>
      <p:sp>
        <p:nvSpPr>
          <p:cNvPr id="3" name="Elipse 2"/>
          <p:cNvSpPr/>
          <p:nvPr/>
        </p:nvSpPr>
        <p:spPr>
          <a:xfrm>
            <a:off x="3138110" y="2924726"/>
            <a:ext cx="1949287" cy="642942"/>
          </a:xfrm>
          <a:prstGeom prst="ellipse">
            <a:avLst/>
          </a:prstGeom>
          <a:solidFill>
            <a:schemeClr val="accent5">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solidFill>
                  <a:schemeClr val="tx1"/>
                </a:solidFill>
              </a:rPr>
              <a:t> Que </a:t>
            </a:r>
            <a:r>
              <a:rPr lang="pt-BR" dirty="0" smtClean="0">
                <a:solidFill>
                  <a:schemeClr val="tx1"/>
                </a:solidFill>
              </a:rPr>
              <a:t>tal?</a:t>
            </a:r>
            <a:r>
              <a:rPr lang="pt-BR" dirty="0" smtClean="0"/>
              <a:t>?? </a:t>
            </a:r>
            <a:endParaRPr lang="pt-BR" dirty="0">
              <a:solidFill>
                <a:schemeClr val="tx1"/>
              </a:solidFill>
            </a:endParaRPr>
          </a:p>
        </p:txBody>
      </p:sp>
      <p:sp>
        <p:nvSpPr>
          <p:cNvPr id="5" name="AutoShape 3"/>
          <p:cNvSpPr>
            <a:spLocks noChangeArrowheads="1"/>
          </p:cNvSpPr>
          <p:nvPr/>
        </p:nvSpPr>
        <p:spPr bwMode="auto">
          <a:xfrm rot="1325215">
            <a:off x="4058697" y="3774768"/>
            <a:ext cx="2057400" cy="1118367"/>
          </a:xfrm>
          <a:prstGeom prst="rightArrow">
            <a:avLst>
              <a:gd name="adj1" fmla="val 50000"/>
              <a:gd name="adj2" fmla="val 35526"/>
            </a:avLst>
          </a:prstGeom>
          <a:solidFill>
            <a:srgbClr val="DDDDDD"/>
          </a:solidFill>
          <a:ln w="9525">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anchor="ctr"/>
          <a:lstStyle/>
          <a:p>
            <a:r>
              <a:rPr lang="pt-BR" sz="1600"/>
              <a:t>Vale esta ajuda?</a:t>
            </a:r>
            <a:endParaRPr lang="pt-BR" sz="1600" b="1"/>
          </a:p>
        </p:txBody>
      </p:sp>
      <p:sp>
        <p:nvSpPr>
          <p:cNvPr id="10" name="AutoShape 16"/>
          <p:cNvSpPr>
            <a:spLocks noChangeArrowheads="1"/>
          </p:cNvSpPr>
          <p:nvPr/>
        </p:nvSpPr>
        <p:spPr bwMode="auto">
          <a:xfrm rot="5400000">
            <a:off x="7846467" y="5551140"/>
            <a:ext cx="762000" cy="838200"/>
          </a:xfrm>
          <a:prstGeom prst="upDownArrow">
            <a:avLst>
              <a:gd name="adj1" fmla="val 50000"/>
              <a:gd name="adj2" fmla="val 22000"/>
            </a:avLst>
          </a:prstGeom>
          <a:gradFill rotWithShape="0">
            <a:gsLst>
              <a:gs pos="0">
                <a:schemeClr val="accent1"/>
              </a:gs>
              <a:gs pos="50000">
                <a:srgbClr val="DDDDDD"/>
              </a:gs>
              <a:gs pos="100000">
                <a:schemeClr val="accent1"/>
              </a:gs>
            </a:gsLst>
            <a:lin ang="18900000" scaled="1"/>
          </a:gradFill>
          <a:ln w="9525">
            <a:solidFill>
              <a:schemeClr val="tx1"/>
            </a:solidFill>
            <a:miter lim="800000"/>
            <a:headEnd/>
            <a:tailEnd/>
          </a:ln>
          <a:effectLst/>
        </p:spPr>
        <p:txBody>
          <a:bodyPr wrap="none" anchor="ctr"/>
          <a:lstStyle/>
          <a:p>
            <a:pPr>
              <a:defRPr/>
            </a:pPr>
            <a:endParaRPr lang="pt-BR"/>
          </a:p>
        </p:txBody>
      </p:sp>
      <p:sp>
        <p:nvSpPr>
          <p:cNvPr id="12" name="Rectangle 15"/>
          <p:cNvSpPr>
            <a:spLocks noChangeArrowheads="1"/>
          </p:cNvSpPr>
          <p:nvPr/>
        </p:nvSpPr>
        <p:spPr bwMode="auto">
          <a:xfrm>
            <a:off x="4644008" y="5085352"/>
            <a:ext cx="2714644" cy="1214446"/>
          </a:xfrm>
          <a:prstGeom prst="rect">
            <a:avLst/>
          </a:prstGeom>
          <a:solidFill>
            <a:schemeClr val="accent1"/>
          </a:solidFill>
          <a:ln w="9525">
            <a:solidFill>
              <a:schemeClr val="tx1"/>
            </a:solidFill>
            <a:miter lim="800000"/>
            <a:headEnd/>
            <a:tailEnd/>
          </a:ln>
        </p:spPr>
        <p:txBody>
          <a:bodyPr wrap="none" anchor="ctr"/>
          <a:lstStyle/>
          <a:p>
            <a:r>
              <a:rPr lang="pt-BR" sz="1400" b="1" dirty="0" smtClean="0">
                <a:solidFill>
                  <a:schemeClr val="bg1"/>
                </a:solidFill>
                <a:effectLst>
                  <a:outerShdw blurRad="76200" dist="50800" dir="5400000" algn="tl">
                    <a:srgbClr val="000000">
                      <a:alpha val="65000"/>
                    </a:srgbClr>
                  </a:outerShdw>
                </a:effectLst>
                <a:latin typeface="Arial" panose="020B0604020202020204" pitchFamily="34" charset="0"/>
                <a:cs typeface="Arial" panose="020B0604020202020204" pitchFamily="34" charset="0"/>
              </a:rPr>
              <a:t>      </a:t>
            </a:r>
            <a:r>
              <a:rPr lang="pt-BR" sz="1600" b="1" dirty="0" smtClean="0">
                <a:solidFill>
                  <a:schemeClr val="bg1"/>
                </a:solidFill>
                <a:effectLst>
                  <a:outerShdw blurRad="76200" dist="50800" dir="5400000" algn="tl">
                    <a:srgbClr val="000000">
                      <a:alpha val="65000"/>
                    </a:srgbClr>
                  </a:outerShdw>
                </a:effectLst>
                <a:latin typeface="Arial" panose="020B0604020202020204" pitchFamily="34" charset="0"/>
                <a:cs typeface="Arial" panose="020B0604020202020204" pitchFamily="34" charset="0"/>
              </a:rPr>
              <a:t>Por </a:t>
            </a:r>
            <a:r>
              <a:rPr lang="pt-BR" sz="1600" b="1" dirty="0">
                <a:solidFill>
                  <a:schemeClr val="bg1"/>
                </a:solidFill>
                <a:effectLst>
                  <a:outerShdw blurRad="76200" dist="50800" dir="5400000" algn="tl">
                    <a:srgbClr val="000000">
                      <a:alpha val="65000"/>
                    </a:srgbClr>
                  </a:outerShdw>
                </a:effectLst>
                <a:latin typeface="Arial" panose="020B0604020202020204" pitchFamily="34" charset="0"/>
                <a:cs typeface="Arial" panose="020B0604020202020204" pitchFamily="34" charset="0"/>
              </a:rPr>
              <a:t>onde começar?</a:t>
            </a:r>
            <a:endParaRPr lang="pt-BR" sz="1600" dirty="0">
              <a:solidFill>
                <a:schemeClr val="bg1"/>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4" fill="hold" grpId="0" nodeType="afterEffect">
                                  <p:stCondLst>
                                    <p:cond delay="100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ppt_x</p:attrName>
                                        </p:attrNameLst>
                                      </p:cBhvr>
                                      <p:tavLst>
                                        <p:tav tm="0">
                                          <p:val>
                                            <p:strVal val="#ppt_x"/>
                                          </p:val>
                                        </p:tav>
                                        <p:tav tm="100000">
                                          <p:val>
                                            <p:strVal val="#ppt_x"/>
                                          </p:val>
                                        </p:tav>
                                      </p:tavLst>
                                    </p:anim>
                                    <p:anim calcmode="lin" valueType="num">
                                      <p:cBhvr>
                                        <p:cTn id="8" dur="500" fill="hold"/>
                                        <p:tgtEl>
                                          <p:spTgt spid="10"/>
                                        </p:tgtEl>
                                        <p:attrNameLst>
                                          <p:attrName>ppt_y</p:attrName>
                                        </p:attrNameLst>
                                      </p:cBhvr>
                                      <p:tavLst>
                                        <p:tav tm="0">
                                          <p:val>
                                            <p:strVal val="#ppt_y+#ppt_h/2"/>
                                          </p:val>
                                        </p:tav>
                                        <p:tav tm="100000">
                                          <p:val>
                                            <p:strVal val="#ppt_y"/>
                                          </p:val>
                                        </p:tav>
                                      </p:tavLst>
                                    </p:anim>
                                    <p:anim calcmode="lin" valueType="num">
                                      <p:cBhvr>
                                        <p:cTn id="9" dur="500" fill="hold"/>
                                        <p:tgtEl>
                                          <p:spTgt spid="10"/>
                                        </p:tgtEl>
                                        <p:attrNameLst>
                                          <p:attrName>ppt_w</p:attrName>
                                        </p:attrNameLst>
                                      </p:cBhvr>
                                      <p:tavLst>
                                        <p:tav tm="0">
                                          <p:val>
                                            <p:strVal val="#ppt_w"/>
                                          </p:val>
                                        </p:tav>
                                        <p:tav tm="100000">
                                          <p:val>
                                            <p:strVal val="#ppt_w"/>
                                          </p:val>
                                        </p:tav>
                                      </p:tavLst>
                                    </p:anim>
                                    <p:anim calcmode="lin" valueType="num">
                                      <p:cBhvr>
                                        <p:cTn id="10" dur="500" fill="hold"/>
                                        <p:tgtEl>
                                          <p:spTgt spid="10"/>
                                        </p:tgtEl>
                                        <p:attrNameLst>
                                          <p:attrName>ppt_h</p:attrName>
                                        </p:attrNameLst>
                                      </p:cBhvr>
                                      <p:tavLst>
                                        <p:tav tm="0">
                                          <p:val>
                                            <p:fltVal val="0"/>
                                          </p:val>
                                        </p:tav>
                                        <p:tav tm="100000">
                                          <p:val>
                                            <p:strVal val="#ppt_h"/>
                                          </p:val>
                                        </p:tav>
                                      </p:tavLst>
                                    </p:anim>
                                  </p:childTnLst>
                                </p:cTn>
                              </p:par>
                            </p:childTnLst>
                          </p:cTn>
                        </p:par>
                        <p:par>
                          <p:cTn id="11" fill="hold">
                            <p:stCondLst>
                              <p:cond delay="1500"/>
                            </p:stCondLst>
                            <p:childTnLst>
                              <p:par>
                                <p:cTn id="12" presetID="16" presetClass="entr" presetSubtype="42" fill="hold" grpId="0" nodeType="afterEffect">
                                  <p:stCondLst>
                                    <p:cond delay="2000"/>
                                  </p:stCondLst>
                                  <p:childTnLst>
                                    <p:set>
                                      <p:cBhvr>
                                        <p:cTn id="13" dur="1" fill="hold">
                                          <p:stCondLst>
                                            <p:cond delay="0"/>
                                          </p:stCondLst>
                                        </p:cTn>
                                        <p:tgtEl>
                                          <p:spTgt spid="12"/>
                                        </p:tgtEl>
                                        <p:attrNameLst>
                                          <p:attrName>style.visibility</p:attrName>
                                        </p:attrNameLst>
                                      </p:cBhvr>
                                      <p:to>
                                        <p:strVal val="visible"/>
                                      </p:to>
                                    </p:set>
                                    <p:animEffect transition="in" filter="barn(outHorizontal)">
                                      <p:cBhvr>
                                        <p:cTn id="14" dur="3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5"/>
          <p:cNvSpPr>
            <a:spLocks noChangeArrowheads="1"/>
          </p:cNvSpPr>
          <p:nvPr/>
        </p:nvSpPr>
        <p:spPr bwMode="auto">
          <a:xfrm>
            <a:off x="302535" y="2003912"/>
            <a:ext cx="8429684" cy="1054053"/>
          </a:xfrm>
          <a:prstGeom prst="rect">
            <a:avLst/>
          </a:prstGeom>
          <a:solidFill>
            <a:schemeClr val="accent5">
              <a:lumMod val="20000"/>
              <a:lumOff val="80000"/>
            </a:schemeClr>
          </a:solidFill>
          <a:ln w="9525">
            <a:solidFill>
              <a:schemeClr val="accent1">
                <a:lumMod val="40000"/>
                <a:lumOff val="60000"/>
              </a:schemeClr>
            </a:solidFill>
            <a:miter lim="800000"/>
            <a:headEnd/>
            <a:tailEnd/>
          </a:ln>
        </p:spPr>
        <p:txBody>
          <a:bodyPr wrap="none" anchor="ctr"/>
          <a:lstStyle/>
          <a:p>
            <a:pPr lvl="0"/>
            <a:r>
              <a:rPr lang="pt-BR" sz="1600" b="1" dirty="0">
                <a:latin typeface="Arial" panose="020B0604020202020204" pitchFamily="34" charset="0"/>
                <a:cs typeface="Arial" panose="020B0604020202020204" pitchFamily="34" charset="0"/>
              </a:rPr>
              <a:t>Para que aluno</a:t>
            </a:r>
            <a:r>
              <a:rPr lang="pt-BR" sz="1600" dirty="0">
                <a:latin typeface="Arial" panose="020B0604020202020204" pitchFamily="34" charset="0"/>
                <a:cs typeface="Arial" panose="020B0604020202020204" pitchFamily="34" charset="0"/>
              </a:rPr>
              <a:t> você está preparando o assunto em estudo?</a:t>
            </a:r>
          </a:p>
          <a:p>
            <a:r>
              <a:rPr lang="pt-BR" sz="1600" dirty="0">
                <a:latin typeface="Arial" panose="020B0604020202020204" pitchFamily="34" charset="0"/>
                <a:cs typeface="Arial" panose="020B0604020202020204" pitchFamily="34" charset="0"/>
              </a:rPr>
              <a:t> </a:t>
            </a:r>
          </a:p>
          <a:p>
            <a:pPr lvl="0"/>
            <a:r>
              <a:rPr lang="pt-BR" sz="1600" b="1" dirty="0">
                <a:latin typeface="Arial" panose="020B0604020202020204" pitchFamily="34" charset="0"/>
                <a:cs typeface="Arial" panose="020B0604020202020204" pitchFamily="34" charset="0"/>
              </a:rPr>
              <a:t>O</a:t>
            </a:r>
            <a:r>
              <a:rPr lang="pt-BR" sz="1600" dirty="0">
                <a:latin typeface="Arial" panose="020B0604020202020204" pitchFamily="34" charset="0"/>
                <a:cs typeface="Arial" panose="020B0604020202020204" pitchFamily="34" charset="0"/>
              </a:rPr>
              <a:t> </a:t>
            </a:r>
            <a:r>
              <a:rPr lang="pt-BR" sz="1600" b="1" dirty="0">
                <a:latin typeface="Arial" panose="020B0604020202020204" pitchFamily="34" charset="0"/>
                <a:cs typeface="Arial" panose="020B0604020202020204" pitchFamily="34" charset="0"/>
              </a:rPr>
              <a:t>que</a:t>
            </a:r>
            <a:r>
              <a:rPr lang="pt-BR" sz="1600" dirty="0">
                <a:latin typeface="Arial" panose="020B0604020202020204" pitchFamily="34" charset="0"/>
                <a:cs typeface="Arial" panose="020B0604020202020204" pitchFamily="34" charset="0"/>
              </a:rPr>
              <a:t> </a:t>
            </a:r>
            <a:r>
              <a:rPr lang="pt-BR" sz="1600" b="1" dirty="0">
                <a:latin typeface="Arial" panose="020B0604020202020204" pitchFamily="34" charset="0"/>
                <a:cs typeface="Arial" panose="020B0604020202020204" pitchFamily="34" charset="0"/>
              </a:rPr>
              <a:t>você</a:t>
            </a:r>
            <a:r>
              <a:rPr lang="pt-BR" sz="1600" dirty="0">
                <a:latin typeface="Arial" panose="020B0604020202020204" pitchFamily="34" charset="0"/>
                <a:cs typeface="Arial" panose="020B0604020202020204" pitchFamily="34" charset="0"/>
              </a:rPr>
              <a:t> </a:t>
            </a:r>
            <a:r>
              <a:rPr lang="pt-BR" sz="1600" b="1" dirty="0">
                <a:latin typeface="Arial" panose="020B0604020202020204" pitchFamily="34" charset="0"/>
                <a:cs typeface="Arial" panose="020B0604020202020204" pitchFamily="34" charset="0"/>
              </a:rPr>
              <a:t>espera</a:t>
            </a:r>
            <a:r>
              <a:rPr lang="pt-BR" sz="1600" dirty="0">
                <a:latin typeface="Arial" panose="020B0604020202020204" pitchFamily="34" charset="0"/>
                <a:cs typeface="Arial" panose="020B0604020202020204" pitchFamily="34" charset="0"/>
              </a:rPr>
              <a:t> que essas pessoas aprendam com sua proposta de trabalho?</a:t>
            </a:r>
          </a:p>
          <a:p>
            <a:r>
              <a:rPr lang="pt-BR" sz="1600" dirty="0"/>
              <a:t> </a:t>
            </a:r>
          </a:p>
        </p:txBody>
      </p:sp>
      <p:pic>
        <p:nvPicPr>
          <p:cNvPr id="4" name="Picture 2"/>
          <p:cNvPicPr>
            <a:picLocks noChangeAspect="1" noChangeArrowheads="1"/>
          </p:cNvPicPr>
          <p:nvPr/>
        </p:nvPicPr>
        <p:blipFill>
          <a:blip r:embed="rId2" cstate="print"/>
          <a:srcRect/>
          <a:stretch>
            <a:fillRect/>
          </a:stretch>
        </p:blipFill>
        <p:spPr bwMode="auto">
          <a:xfrm>
            <a:off x="750018" y="178571"/>
            <a:ext cx="2737706" cy="1571636"/>
          </a:xfrm>
          <a:prstGeom prst="rect">
            <a:avLst/>
          </a:prstGeom>
          <a:noFill/>
          <a:ln w="9525">
            <a:noFill/>
            <a:miter lim="800000"/>
            <a:headEnd/>
            <a:tailEnd/>
          </a:ln>
        </p:spPr>
      </p:pic>
      <p:sp>
        <p:nvSpPr>
          <p:cNvPr id="5" name="CaixaDeTexto 4"/>
          <p:cNvSpPr txBox="1"/>
          <p:nvPr/>
        </p:nvSpPr>
        <p:spPr>
          <a:xfrm>
            <a:off x="1259632" y="959303"/>
            <a:ext cx="2000264" cy="1077218"/>
          </a:xfrm>
          <a:prstGeom prst="rect">
            <a:avLst/>
          </a:prstGeom>
          <a:noFill/>
        </p:spPr>
        <p:txBody>
          <a:bodyPr wrap="square" rtlCol="0">
            <a:spAutoFit/>
          </a:bodyPr>
          <a:lstStyle/>
          <a:p>
            <a:r>
              <a:rPr lang="pt-BR" sz="1600" dirty="0"/>
              <a:t>ANTES DE TUDO PENSE NISSO: 		</a:t>
            </a:r>
          </a:p>
        </p:txBody>
      </p:sp>
      <p:sp>
        <p:nvSpPr>
          <p:cNvPr id="10" name="Rectangle 10"/>
          <p:cNvSpPr>
            <a:spLocks noChangeArrowheads="1"/>
          </p:cNvSpPr>
          <p:nvPr/>
        </p:nvSpPr>
        <p:spPr bwMode="auto">
          <a:xfrm>
            <a:off x="574322" y="3861048"/>
            <a:ext cx="7886110" cy="2088232"/>
          </a:xfrm>
          <a:prstGeom prst="rect">
            <a:avLst/>
          </a:prstGeom>
          <a:solidFill>
            <a:schemeClr val="accent1"/>
          </a:solidFill>
          <a:ln w="9525">
            <a:solidFill>
              <a:schemeClr val="tx1"/>
            </a:solidFill>
            <a:miter lim="800000"/>
            <a:headEnd/>
            <a:tailEnd/>
          </a:ln>
        </p:spPr>
        <p:txBody>
          <a:bodyPr wrap="none" anchor="ctr"/>
          <a:lstStyle/>
          <a:p>
            <a:pPr algn="ctr">
              <a:lnSpc>
                <a:spcPct val="200000"/>
              </a:lnSpc>
            </a:pPr>
            <a:r>
              <a:rPr lang="pt-BR" sz="1600" b="1" dirty="0">
                <a:solidFill>
                  <a:schemeClr val="bg1"/>
                </a:solidFill>
                <a:latin typeface="Arial" panose="020B0604020202020204" pitchFamily="34" charset="0"/>
                <a:cs typeface="Arial" panose="020B0604020202020204" pitchFamily="34" charset="0"/>
              </a:rPr>
              <a:t>Os conteúdos abordados devem ser capazes de incentivar o aluno a estudar </a:t>
            </a:r>
            <a:endParaRPr lang="pt-BR" sz="1600" b="1" dirty="0" smtClean="0">
              <a:solidFill>
                <a:schemeClr val="bg1"/>
              </a:solidFill>
              <a:latin typeface="Arial" panose="020B0604020202020204" pitchFamily="34" charset="0"/>
              <a:cs typeface="Arial" panose="020B0604020202020204" pitchFamily="34" charset="0"/>
            </a:endParaRPr>
          </a:p>
          <a:p>
            <a:pPr algn="ctr">
              <a:lnSpc>
                <a:spcPct val="200000"/>
              </a:lnSpc>
            </a:pPr>
            <a:r>
              <a:rPr lang="pt-BR" sz="1600" b="1" dirty="0" smtClean="0">
                <a:solidFill>
                  <a:schemeClr val="bg1"/>
                </a:solidFill>
                <a:latin typeface="Arial" panose="020B0604020202020204" pitchFamily="34" charset="0"/>
                <a:cs typeface="Arial" panose="020B0604020202020204" pitchFamily="34" charset="0"/>
              </a:rPr>
              <a:t>e </a:t>
            </a:r>
            <a:r>
              <a:rPr lang="pt-BR" sz="1600" b="1" dirty="0">
                <a:solidFill>
                  <a:schemeClr val="bg1"/>
                </a:solidFill>
                <a:latin typeface="Arial" panose="020B0604020202020204" pitchFamily="34" charset="0"/>
                <a:cs typeface="Arial" panose="020B0604020202020204" pitchFamily="34" charset="0"/>
              </a:rPr>
              <a:t>aprofundar os assuntos em estu</a:t>
            </a:r>
            <a:r>
              <a:rPr lang="pt-BR" sz="1400" b="1" dirty="0">
                <a:solidFill>
                  <a:schemeClr val="bg1"/>
                </a:solidFill>
              </a:rPr>
              <a:t>do.  </a:t>
            </a:r>
            <a:r>
              <a:rPr lang="pt-PT" sz="1400" b="1" dirty="0">
                <a:solidFill>
                  <a:schemeClr val="bg1"/>
                </a:solidFill>
              </a:rPr>
              <a:t>                        </a:t>
            </a:r>
            <a:endParaRPr lang="pt-BR" sz="1400" b="1" dirty="0">
              <a:solidFill>
                <a:schemeClr val="bg1"/>
              </a:solidFill>
            </a:endParaRPr>
          </a:p>
        </p:txBody>
      </p:sp>
      <p:sp>
        <p:nvSpPr>
          <p:cNvPr id="6" name="CaixaDeTexto 5"/>
          <p:cNvSpPr txBox="1"/>
          <p:nvPr/>
        </p:nvSpPr>
        <p:spPr>
          <a:xfrm>
            <a:off x="918220" y="3367927"/>
            <a:ext cx="4013820" cy="369332"/>
          </a:xfrm>
          <a:prstGeom prst="rect">
            <a:avLst/>
          </a:prstGeom>
          <a:solidFill>
            <a:schemeClr val="bg1"/>
          </a:solidFill>
        </p:spPr>
        <p:txBody>
          <a:bodyPr wrap="square" rtlCol="0">
            <a:spAutoFit/>
          </a:bodyPr>
          <a:lstStyle/>
          <a:p>
            <a:r>
              <a:rPr lang="pt-BR" b="1" dirty="0">
                <a:latin typeface="Arial" panose="020B0604020202020204" pitchFamily="34" charset="0"/>
                <a:cs typeface="Arial" panose="020B0604020202020204" pitchFamily="34" charset="0"/>
              </a:rPr>
              <a:t>É BOM SEMPRE LEMBRAR QUE ...</a:t>
            </a:r>
          </a:p>
        </p:txBody>
      </p:sp>
      <p:pic>
        <p:nvPicPr>
          <p:cNvPr id="11" name="Imagem 10" descr="Descrição: D:\ART\CLIPART1\CARTOONS\OFFICE\TYPING.WMF"/>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1" y="4627422"/>
            <a:ext cx="1800200" cy="1498874"/>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3000"/>
                                  </p:stCondLst>
                                  <p:childTnLst>
                                    <p:set>
                                      <p:cBhvr>
                                        <p:cTn id="6" dur="1" fill="hold">
                                          <p:stCondLst>
                                            <p:cond delay="499"/>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Elipse 12"/>
          <p:cNvSpPr/>
          <p:nvPr/>
        </p:nvSpPr>
        <p:spPr>
          <a:xfrm rot="20561282">
            <a:off x="563401" y="4277527"/>
            <a:ext cx="1928826" cy="928694"/>
          </a:xfrm>
          <a:prstGeom prst="ellipse">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Texto explicativo retangular com cantos arredondados 4"/>
          <p:cNvSpPr/>
          <p:nvPr/>
        </p:nvSpPr>
        <p:spPr>
          <a:xfrm>
            <a:off x="1036586" y="404664"/>
            <a:ext cx="1606588" cy="1080120"/>
          </a:xfrm>
          <a:prstGeom prst="wedgeRoundRectCallout">
            <a:avLst>
              <a:gd name="adj1" fmla="val 132761"/>
              <a:gd name="adj2" fmla="val 2608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dirty="0"/>
              <a:t> </a:t>
            </a:r>
            <a:r>
              <a:rPr lang="pt-BR" b="1" dirty="0" smtClean="0"/>
              <a:t>NÃO  </a:t>
            </a:r>
            <a:r>
              <a:rPr lang="pt-BR" b="1" dirty="0"/>
              <a:t>ESQUEÇA:</a:t>
            </a:r>
            <a:endParaRPr lang="pt-BR" dirty="0"/>
          </a:p>
        </p:txBody>
      </p:sp>
      <p:sp>
        <p:nvSpPr>
          <p:cNvPr id="10" name="Text Box 11"/>
          <p:cNvSpPr txBox="1">
            <a:spLocks noChangeArrowheads="1"/>
          </p:cNvSpPr>
          <p:nvPr/>
        </p:nvSpPr>
        <p:spPr bwMode="auto">
          <a:xfrm>
            <a:off x="1089513" y="4372542"/>
            <a:ext cx="1428760" cy="369332"/>
          </a:xfrm>
          <a:prstGeom prst="rect">
            <a:avLst/>
          </a:prstGeom>
          <a:noFill/>
          <a:ln w="9525">
            <a:solidFill>
              <a:schemeClr val="accent1"/>
            </a:solidFill>
            <a:miter lim="800000"/>
            <a:headEnd/>
            <a:tailEnd/>
          </a:ln>
          <a:effectLst>
            <a:outerShdw blurRad="107950" dist="12700" dir="5400000" algn="ctr">
              <a:srgbClr val="000000"/>
            </a:outerShdw>
          </a:effectLst>
        </p:spPr>
        <p:txBody>
          <a:bodyPr wrap="square">
            <a:spAutoFit/>
          </a:bodyPr>
          <a:lstStyle/>
          <a:p>
            <a:pPr>
              <a:spcBef>
                <a:spcPct val="50000"/>
              </a:spcBef>
            </a:pPr>
            <a:r>
              <a:rPr lang="pt-BR" b="1" dirty="0" smtClean="0">
                <a:solidFill>
                  <a:schemeClr val="bg1"/>
                </a:solidFill>
                <a:latin typeface="Verdana" pitchFamily="34" charset="0"/>
                <a:ea typeface="Verdana" pitchFamily="34" charset="0"/>
                <a:cs typeface="Verdana" pitchFamily="34" charset="0"/>
              </a:rPr>
              <a:t>Confira</a:t>
            </a:r>
            <a:endParaRPr lang="pt-BR" b="1" dirty="0">
              <a:solidFill>
                <a:schemeClr val="bg1"/>
              </a:solidFill>
              <a:latin typeface="Verdana" pitchFamily="34" charset="0"/>
              <a:ea typeface="Verdana" pitchFamily="34" charset="0"/>
              <a:cs typeface="Verdana" pitchFamily="34" charset="0"/>
            </a:endParaRPr>
          </a:p>
        </p:txBody>
      </p:sp>
      <p:sp>
        <p:nvSpPr>
          <p:cNvPr id="11" name="Text Box 12"/>
          <p:cNvSpPr txBox="1">
            <a:spLocks noChangeArrowheads="1"/>
          </p:cNvSpPr>
          <p:nvPr/>
        </p:nvSpPr>
        <p:spPr bwMode="auto">
          <a:xfrm>
            <a:off x="3056713" y="4236647"/>
            <a:ext cx="5429288" cy="1815882"/>
          </a:xfrm>
          <a:prstGeom prst="rect">
            <a:avLst/>
          </a:prstGeom>
          <a:noFill/>
          <a:ln w="9525">
            <a:noFill/>
            <a:miter lim="800000"/>
            <a:headEnd/>
            <a:tailEnd/>
          </a:ln>
        </p:spPr>
        <p:txBody>
          <a:bodyPr wrap="square">
            <a:spAutoFit/>
          </a:bodyPr>
          <a:lstStyle/>
          <a:p>
            <a:pPr>
              <a:lnSpc>
                <a:spcPct val="200000"/>
              </a:lnSpc>
            </a:pPr>
            <a:r>
              <a:rPr lang="pt-BR" sz="1400" dirty="0">
                <a:latin typeface="Arial" panose="020B0604020202020204" pitchFamily="34" charset="0"/>
                <a:cs typeface="Arial" panose="020B0604020202020204" pitchFamily="34" charset="0"/>
              </a:rPr>
              <a:t> 1-Crie conexões entre os assuntos abordados, correlação com o real, use uma linguagem coloquial como se estivesse conversando cara a cara, pois assim manterá sua atenção e audiência.</a:t>
            </a:r>
          </a:p>
        </p:txBody>
      </p:sp>
      <p:pic>
        <p:nvPicPr>
          <p:cNvPr id="14" name="Picture 8" descr="D:\CLIPARTS\estudante\1500479.wmf"/>
          <p:cNvPicPr>
            <a:picLocks noChangeAspect="1" noChangeArrowheads="1"/>
          </p:cNvPicPr>
          <p:nvPr/>
        </p:nvPicPr>
        <p:blipFill>
          <a:blip r:embed="rId2" cstate="print"/>
          <a:srcRect/>
          <a:stretch>
            <a:fillRect/>
          </a:stretch>
        </p:blipFill>
        <p:spPr bwMode="auto">
          <a:xfrm>
            <a:off x="3639089" y="399604"/>
            <a:ext cx="1147225" cy="1703389"/>
          </a:xfrm>
          <a:prstGeom prst="rect">
            <a:avLst/>
          </a:prstGeom>
          <a:noFill/>
          <a:ln w="9525">
            <a:noFill/>
            <a:miter lim="800000"/>
            <a:headEnd/>
            <a:tailEnd/>
          </a:ln>
        </p:spPr>
      </p:pic>
      <p:sp>
        <p:nvSpPr>
          <p:cNvPr id="15" name="Rectangle 10"/>
          <p:cNvSpPr>
            <a:spLocks noChangeArrowheads="1"/>
          </p:cNvSpPr>
          <p:nvPr/>
        </p:nvSpPr>
        <p:spPr bwMode="auto">
          <a:xfrm>
            <a:off x="924222" y="1675944"/>
            <a:ext cx="7056784" cy="2088232"/>
          </a:xfrm>
          <a:prstGeom prst="rect">
            <a:avLst/>
          </a:prstGeom>
          <a:solidFill>
            <a:schemeClr val="accent1"/>
          </a:solidFill>
          <a:ln w="9525">
            <a:solidFill>
              <a:schemeClr val="accent1">
                <a:lumMod val="40000"/>
                <a:lumOff val="60000"/>
              </a:schemeClr>
            </a:solidFill>
            <a:miter lim="800000"/>
            <a:headEnd/>
            <a:tailEnd/>
          </a:ln>
        </p:spPr>
        <p:txBody>
          <a:bodyPr wrap="none" anchor="ctr"/>
          <a:lstStyle/>
          <a:p>
            <a:pPr algn="ctr">
              <a:lnSpc>
                <a:spcPct val="200000"/>
              </a:lnSpc>
            </a:pPr>
            <a:r>
              <a:rPr lang="pt-BR" sz="1600" b="1" dirty="0">
                <a:solidFill>
                  <a:schemeClr val="bg1"/>
                </a:solidFill>
                <a:latin typeface="Arial" panose="020B0604020202020204" pitchFamily="34" charset="0"/>
                <a:cs typeface="Arial" panose="020B0604020202020204" pitchFamily="34" charset="0"/>
              </a:rPr>
              <a:t>Para facilitar a aprendizagem do seu aluno é fundamental uma narrativa, </a:t>
            </a:r>
            <a:endParaRPr lang="pt-BR" sz="1600" b="1" dirty="0" smtClean="0">
              <a:solidFill>
                <a:schemeClr val="bg1"/>
              </a:solidFill>
              <a:latin typeface="Arial" panose="020B0604020202020204" pitchFamily="34" charset="0"/>
              <a:cs typeface="Arial" panose="020B0604020202020204" pitchFamily="34" charset="0"/>
            </a:endParaRPr>
          </a:p>
          <a:p>
            <a:pPr algn="ctr">
              <a:lnSpc>
                <a:spcPct val="200000"/>
              </a:lnSpc>
            </a:pPr>
            <a:r>
              <a:rPr lang="pt-BR" sz="1600" b="1" dirty="0" smtClean="0">
                <a:solidFill>
                  <a:schemeClr val="bg1"/>
                </a:solidFill>
                <a:latin typeface="Arial" panose="020B0604020202020204" pitchFamily="34" charset="0"/>
                <a:cs typeface="Arial" panose="020B0604020202020204" pitchFamily="34" charset="0"/>
              </a:rPr>
              <a:t>uma </a:t>
            </a:r>
            <a:r>
              <a:rPr lang="pt-BR" sz="1600" b="1" dirty="0">
                <a:solidFill>
                  <a:schemeClr val="bg1"/>
                </a:solidFill>
                <a:latin typeface="Arial" panose="020B0604020202020204" pitchFamily="34" charset="0"/>
                <a:cs typeface="Arial" panose="020B0604020202020204" pitchFamily="34" charset="0"/>
              </a:rPr>
              <a:t>fala envolvente, relevante, que atraia o estudante.</a:t>
            </a:r>
          </a:p>
          <a:p>
            <a:r>
              <a:rPr lang="pt-BR" sz="1400" dirty="0"/>
              <a:t> </a:t>
            </a:r>
          </a:p>
        </p:txBody>
      </p:sp>
      <p:sp>
        <p:nvSpPr>
          <p:cNvPr id="27" name="AutoShape 5"/>
          <p:cNvSpPr>
            <a:spLocks noChangeArrowheads="1"/>
          </p:cNvSpPr>
          <p:nvPr/>
        </p:nvSpPr>
        <p:spPr bwMode="auto">
          <a:xfrm rot="18832672">
            <a:off x="2279616" y="4449406"/>
            <a:ext cx="506434" cy="1355858"/>
          </a:xfrm>
          <a:prstGeom prst="curvedRightArrow">
            <a:avLst>
              <a:gd name="adj1" fmla="val 110000"/>
              <a:gd name="adj2" fmla="val 220000"/>
              <a:gd name="adj3" fmla="val 33333"/>
            </a:avLst>
          </a:prstGeom>
          <a:gradFill rotWithShape="0">
            <a:gsLst>
              <a:gs pos="0">
                <a:srgbClr val="FFFFFF"/>
              </a:gs>
              <a:gs pos="100000">
                <a:srgbClr val="FF0066"/>
              </a:gs>
            </a:gsLst>
            <a:lin ang="5400000" scaled="1"/>
          </a:gradFill>
          <a:ln w="9525">
            <a:solidFill>
              <a:schemeClr val="tx1"/>
            </a:solidFill>
            <a:miter lim="800000"/>
            <a:headEnd/>
            <a:tailEnd/>
          </a:ln>
          <a:effectLst/>
        </p:spPr>
        <p:txBody>
          <a:bodyPr wrap="none" anchor="ctr"/>
          <a:lstStyle/>
          <a:p>
            <a:endParaRPr lang="pt-B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3000"/>
                                  </p:stCondLst>
                                  <p:childTnLst>
                                    <p:set>
                                      <p:cBhvr>
                                        <p:cTn id="6" dur="1" fill="hold">
                                          <p:stCondLst>
                                            <p:cond delay="499"/>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autoUpdateAnimBg="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ívico">
  <a:themeElements>
    <a:clrScheme name="Cívico">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ívico">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ívico">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5918</TotalTime>
  <Words>3025</Words>
  <Application>Microsoft Office PowerPoint</Application>
  <PresentationFormat>Apresentação na tela (4:3)</PresentationFormat>
  <Paragraphs>291</Paragraphs>
  <Slides>39</Slides>
  <Notes>3</Notes>
  <HiddenSlides>0</HiddenSlides>
  <MMClips>0</MMClips>
  <ScaleCrop>false</ScaleCrop>
  <HeadingPairs>
    <vt:vector size="8" baseType="variant">
      <vt:variant>
        <vt:lpstr>Fontes usadas</vt:lpstr>
      </vt:variant>
      <vt:variant>
        <vt:i4>9</vt:i4>
      </vt:variant>
      <vt:variant>
        <vt:lpstr>Tema</vt:lpstr>
      </vt:variant>
      <vt:variant>
        <vt:i4>1</vt:i4>
      </vt:variant>
      <vt:variant>
        <vt:lpstr>Servidores OLE inseridos</vt:lpstr>
      </vt:variant>
      <vt:variant>
        <vt:i4>0</vt:i4>
      </vt:variant>
      <vt:variant>
        <vt:lpstr>Títulos de slides</vt:lpstr>
      </vt:variant>
      <vt:variant>
        <vt:i4>39</vt:i4>
      </vt:variant>
    </vt:vector>
  </HeadingPairs>
  <TitlesOfParts>
    <vt:vector size="49" baseType="lpstr">
      <vt:lpstr>Arial</vt:lpstr>
      <vt:lpstr>Calibri</vt:lpstr>
      <vt:lpstr>Georgia</vt:lpstr>
      <vt:lpstr>Impact</vt:lpstr>
      <vt:lpstr>Montserrat</vt:lpstr>
      <vt:lpstr>Times New Roman</vt:lpstr>
      <vt:lpstr>Verdana</vt:lpstr>
      <vt:lpstr>Wingdings</vt:lpstr>
      <vt:lpstr>Wingdings 2</vt:lpstr>
      <vt:lpstr>Cívico</vt:lpstr>
      <vt:lpstr> Produzindo material de estudo para  Educação a Distância             </vt:lpstr>
      <vt:lpstr>Apresentação do PowerPoint</vt:lpstr>
      <vt:lpstr>Olá ,Professor! Olá, Professora!</vt:lpstr>
      <vt:lpstr>O NOVO CENÁRIO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 BOM PORTUGUÊS</dc:title>
  <dc:creator>Clliente</dc:creator>
  <cp:lastModifiedBy>Frima</cp:lastModifiedBy>
  <cp:revision>568</cp:revision>
  <dcterms:created xsi:type="dcterms:W3CDTF">2017-04-05T02:25:57Z</dcterms:created>
  <dcterms:modified xsi:type="dcterms:W3CDTF">2021-01-30T14:34:55Z</dcterms:modified>
</cp:coreProperties>
</file>